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1274" r:id="rId3"/>
    <p:sldId id="1329" r:id="rId4"/>
    <p:sldId id="1280" r:id="rId5"/>
    <p:sldId id="287" r:id="rId6"/>
    <p:sldId id="1268" r:id="rId7"/>
    <p:sldId id="1305" r:id="rId8"/>
    <p:sldId id="1304" r:id="rId9"/>
    <p:sldId id="1294" r:id="rId10"/>
    <p:sldId id="1295" r:id="rId11"/>
    <p:sldId id="1297" r:id="rId12"/>
    <p:sldId id="1298" r:id="rId13"/>
    <p:sldId id="1330" r:id="rId14"/>
    <p:sldId id="1331" r:id="rId15"/>
    <p:sldId id="1333" r:id="rId16"/>
    <p:sldId id="263" r:id="rId17"/>
    <p:sldId id="1169" r:id="rId18"/>
    <p:sldId id="1255" r:id="rId19"/>
    <p:sldId id="1322" r:id="rId20"/>
    <p:sldId id="257" r:id="rId21"/>
    <p:sldId id="262" r:id="rId22"/>
    <p:sldId id="1289" r:id="rId23"/>
    <p:sldId id="1338" r:id="rId24"/>
    <p:sldId id="1284" r:id="rId25"/>
    <p:sldId id="1332" r:id="rId26"/>
    <p:sldId id="1336" r:id="rId27"/>
    <p:sldId id="1337" r:id="rId2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 Abazi" initials="LA" lastIdx="2" clrIdx="0">
    <p:extLst>
      <p:ext uri="{19B8F6BF-5375-455C-9EA6-DF929625EA0E}">
        <p15:presenceInfo xmlns:p15="http://schemas.microsoft.com/office/powerpoint/2012/main" userId="97263c0ac7d6c9f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BE9"/>
    <a:srgbClr val="F9D3D3"/>
    <a:srgbClr val="843C0C"/>
    <a:srgbClr val="7F7F7F"/>
    <a:srgbClr val="4472C4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just format 1 - Dekorfär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9" autoAdjust="0"/>
    <p:restoredTop sz="92042" autoAdjust="0"/>
  </p:normalViewPr>
  <p:slideViewPr>
    <p:cSldViewPr snapToGrid="0">
      <p:cViewPr varScale="1">
        <p:scale>
          <a:sx n="91" d="100"/>
          <a:sy n="91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6AE70-5734-4392-98FE-65676FABFF00}" type="datetimeFigureOut">
              <a:rPr lang="sv-SE" smtClean="0"/>
              <a:t>2023-02-10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FCAD2-0A92-46B1-B52B-58157D9234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983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1218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94890-1F9C-4172-BA10-7ECABF6A0982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9867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FCAD2-0A92-46B1-B52B-58157D9234B1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5068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FCAD2-0A92-46B1-B52B-58157D9234B1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0358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FCAD2-0A92-46B1-B52B-58157D9234B1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9865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80B790-E939-46D5-9866-0B5766470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CB2E6D9-22BE-41BA-B4F0-5E940A49A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BF2901-9A69-4627-80AF-688AC0AE4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CAB8-D41C-45E9-A3D3-A11B67C2A38A}" type="datetimeFigureOut">
              <a:rPr lang="sv-SE" smtClean="0"/>
              <a:t>2023-02-10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BD0D27-BB21-4FC0-BF01-10F14BB23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B0B8A7-C369-4874-A4D5-5B983AE20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4432-4F98-477C-8F44-061220A6A8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0743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E72C88-7C4C-498D-A9E1-00F0EB5B1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FF6C84D-1593-4D57-A846-8213E7EEF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92CD2A-CD27-454F-AC19-E08CC924D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CAB8-D41C-45E9-A3D3-A11B67C2A38A}" type="datetimeFigureOut">
              <a:rPr lang="sv-SE" smtClean="0"/>
              <a:t>2023-02-10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735B27B-7CD1-41F8-9D06-FFFCB72C4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6AD9CE-A73D-4CA6-BABC-92F0A488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4432-4F98-477C-8F44-061220A6A8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5979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3DF5420-500E-4453-8E47-A44CECD67D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6361AF5-0D91-4C14-B69D-BEDCAFCEE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5D5AB3-84A7-47D9-B489-618E0DD5F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CAB8-D41C-45E9-A3D3-A11B67C2A38A}" type="datetimeFigureOut">
              <a:rPr lang="sv-SE" smtClean="0"/>
              <a:t>2023-02-10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E0B427B-298D-46CC-BAFC-86A828F40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4DDB20-B60F-44EC-8A97-4E6AF1A9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4432-4F98-477C-8F44-061220A6A8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3941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3">
            <a:extLst>
              <a:ext uri="{FF2B5EF4-FFF2-40B4-BE49-F238E27FC236}">
                <a16:creationId xmlns:a16="http://schemas.microsoft.com/office/drawing/2014/main" id="{F70D10B4-A220-5F45-A8AC-DE33305410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</a:blip>
          <a:srcRect l="20257" r="20257"/>
          <a:stretch>
            <a:fillRect/>
          </a:stretch>
        </p:blipFill>
        <p:spPr>
          <a:xfrm>
            <a:off x="0" y="0"/>
            <a:ext cx="12192000" cy="687090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96617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340535-8B9E-43B7-8F95-0067CE30E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E90455-893B-4707-A595-F4FCD1962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3115784-B725-432F-861D-1246224AD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CAB8-D41C-45E9-A3D3-A11B67C2A38A}" type="datetimeFigureOut">
              <a:rPr lang="sv-SE" smtClean="0"/>
              <a:t>2023-02-10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86690E1-C738-44A8-90B9-56851D1A7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FFD830-C42B-4A16-A462-A452A075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4432-4F98-477C-8F44-061220A6A8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4995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C8D538-561E-47F0-85C7-D4033345A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11D4713-7A38-4D65-B302-27CB58B8F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190824-A6CB-4202-B350-398A8A0F1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CAB8-D41C-45E9-A3D3-A11B67C2A38A}" type="datetimeFigureOut">
              <a:rPr lang="sv-SE" smtClean="0"/>
              <a:t>2023-02-10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D3EAD1-1E17-429C-AF56-8B1116281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5042BD9-441E-451A-89EE-31B165BE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4432-4F98-477C-8F44-061220A6A8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648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E2E961-0168-4C39-A882-6EFF06435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295F02-1280-42BB-9F3C-D73F3235B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4BEEAC6-973A-4561-8A3C-7473A6921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4B6CC95-9CE5-46D3-AECB-2DAAE4CDC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CAB8-D41C-45E9-A3D3-A11B67C2A38A}" type="datetimeFigureOut">
              <a:rPr lang="sv-SE" smtClean="0"/>
              <a:t>2023-02-10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EC863DF-0A10-46EF-BE9F-32B566811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B3F7068-50E0-452D-BEC9-9A910522C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4432-4F98-477C-8F44-061220A6A8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299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F0F509-683D-4D43-B1D8-1A5C2220F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7ED3998-7989-4E15-9F87-3BCD79FC3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FE6977D-B436-477F-B84F-A5D15E851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4E63C52-6D75-40AB-91E9-2A4F6AAAF6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FBD99E9-F990-488B-A24C-AD48907E24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4A0BE91-F15D-44AB-B44D-9389D2D4F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CAB8-D41C-45E9-A3D3-A11B67C2A38A}" type="datetimeFigureOut">
              <a:rPr lang="sv-SE" smtClean="0"/>
              <a:t>2023-02-10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E81AFAA-FBC3-444A-B114-B56BF9F37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776D216-50E5-4CD4-AE97-4600D0FA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4432-4F98-477C-8F44-061220A6A8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505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7246B2-69CF-49AB-B1B0-5E5CD4B11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BFBE4C8-C132-42EA-9725-46F909794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CAB8-D41C-45E9-A3D3-A11B67C2A38A}" type="datetimeFigureOut">
              <a:rPr lang="sv-SE" smtClean="0"/>
              <a:t>2023-02-10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14653FF-3A8A-4885-9647-A25DDF4E1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B51ADCB-6727-473C-ACE6-3FDF3A1A9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4432-4F98-477C-8F44-061220A6A8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5569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C7DD14-F473-4181-B299-5D8351C15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CAB8-D41C-45E9-A3D3-A11B67C2A38A}" type="datetimeFigureOut">
              <a:rPr lang="sv-SE" smtClean="0"/>
              <a:t>2023-02-10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AB6B30C-DD63-4FED-8AEB-F92292BE1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63FFB32-DBBC-4814-99C0-CC1F6E75F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4432-4F98-477C-8F44-061220A6A8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485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6E88C0-65BF-4C78-8902-BF408B171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5F4EFE-5B12-4A40-AE0E-6945609D9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48CEA8-68BF-49CD-9FF1-5CA7150ED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EE9580-6E4B-4B4C-BE0F-7F1F42B2F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CAB8-D41C-45E9-A3D3-A11B67C2A38A}" type="datetimeFigureOut">
              <a:rPr lang="sv-SE" smtClean="0"/>
              <a:t>2023-02-10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18EBB58-001D-4568-8109-A85C6CAB3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2DD41B0-C94E-493D-8C6D-5530D2398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4432-4F98-477C-8F44-061220A6A8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8342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402729-79DC-4A09-A67E-60FB49EE0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763F4ED-4C44-4898-B302-837DA9B457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B542DC9-2872-4B00-8ABF-892B5F8DD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51B403C-40CF-4B41-9EFB-996F87811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CAB8-D41C-45E9-A3D3-A11B67C2A38A}" type="datetimeFigureOut">
              <a:rPr lang="sv-SE" smtClean="0"/>
              <a:t>2023-02-10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B2F447D-6FF5-4EEB-9D66-014A8BB14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CA5863C-3EB7-4C64-93F9-270A3569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4432-4F98-477C-8F44-061220A6A8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541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0CB28C9-2563-4EEA-9E75-518598B6F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B584DC9-8145-4C1B-9B6E-A8108DB5A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7BC712C-250F-473C-9EE2-280054B32F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FCAB8-D41C-45E9-A3D3-A11B67C2A38A}" type="datetimeFigureOut">
              <a:rPr lang="sv-SE" smtClean="0"/>
              <a:t>2023-02-10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A96B56E-1B86-49AD-9765-622453431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756B5A2-3EDA-434D-96C4-49514F5F9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44432-4F98-477C-8F44-061220A6A8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088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ublicdomainpictures.net/se/view-image.php?image=252595&amp;picture=trafiklju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se/view-image.php?image=252595&amp;picture=trafikljus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se/view-image.php?image=252595&amp;picture=trafikljus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Relationship Id="rId1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10" Type="http://schemas.openxmlformats.org/officeDocument/2006/relationships/image" Target="../media/image36.jpe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ourses.lumenlearning.com/suny-wmopen-biology2/chapter/why-it-matters-overview-of-body-system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ublicdomainpictures.net/se/view-image.php?image=252595&amp;picture=trafiklj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82722B-73E3-4CFE-9502-445E54478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454" y="1278384"/>
            <a:ext cx="11387092" cy="2075558"/>
          </a:xfrm>
        </p:spPr>
        <p:txBody>
          <a:bodyPr>
            <a:normAutofit fontScale="90000"/>
          </a:bodyPr>
          <a:lstStyle/>
          <a:p>
            <a:r>
              <a:rPr lang="sv-SE" sz="5400"/>
              <a:t>Hur kan ”refraktära kammarflimmer” behandlas</a:t>
            </a:r>
            <a:br>
              <a:rPr lang="sv-SE" sz="5400"/>
            </a:br>
            <a:r>
              <a:rPr lang="sv-SE" sz="4400"/>
              <a:t>- ECMO och hypotermi</a:t>
            </a:r>
            <a:endParaRPr lang="en-GB" sz="540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D2A9A90-F639-42E7-BB97-CFEE5EF716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/>
              <a:t>Lis Frykler Abazi</a:t>
            </a:r>
          </a:p>
          <a:p>
            <a:r>
              <a:rPr lang="sv-SE"/>
              <a:t>Specialistläkare anestesi och doktorand</a:t>
            </a:r>
          </a:p>
          <a:p>
            <a:r>
              <a:rPr lang="sv-SE"/>
              <a:t>lis.abazi@ki.se</a:t>
            </a:r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8EB9721-61EF-44CC-A2B8-ACF292183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768" y="5462241"/>
            <a:ext cx="7744464" cy="101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45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C7E7DC61-2B7A-4AB6-AB16-4C763EE2F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8" y="1796819"/>
            <a:ext cx="10351699" cy="305022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5" name="Platshållare för innehåll 7">
            <a:extLst>
              <a:ext uri="{FF2B5EF4-FFF2-40B4-BE49-F238E27FC236}">
                <a16:creationId xmlns:a16="http://schemas.microsoft.com/office/drawing/2014/main" id="{7D28859F-D75A-4E90-9B50-C565808C126F}"/>
              </a:ext>
            </a:extLst>
          </p:cNvPr>
          <p:cNvSpPr txBox="1">
            <a:spLocks/>
          </p:cNvSpPr>
          <p:nvPr/>
        </p:nvSpPr>
        <p:spPr>
          <a:xfrm>
            <a:off x="1487488" y="6021288"/>
            <a:ext cx="10363200" cy="48005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400">
                <a:solidFill>
                  <a:schemeClr val="accent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n-GB" sz="1600">
                <a:latin typeface="Times" panose="02020603050405020304" pitchFamily="18" charset="0"/>
                <a:cs typeface="Times" panose="02020603050405020304" pitchFamily="18" charset="0"/>
              </a:rPr>
              <a:t>Yannopoulos et. al. Lancet. 2020;396(10265):1807-16</a:t>
            </a:r>
            <a:endParaRPr lang="en-GB" sz="1600" kern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4" name="Rubrik 7">
            <a:extLst>
              <a:ext uri="{FF2B5EF4-FFF2-40B4-BE49-F238E27FC236}">
                <a16:creationId xmlns:a16="http://schemas.microsoft.com/office/drawing/2014/main" id="{B824CC2F-E97C-4328-815D-3FF7E4D95B49}"/>
              </a:ext>
            </a:extLst>
          </p:cNvPr>
          <p:cNvSpPr txBox="1">
            <a:spLocks/>
          </p:cNvSpPr>
          <p:nvPr/>
        </p:nvSpPr>
        <p:spPr>
          <a:xfrm>
            <a:off x="527381" y="740701"/>
            <a:ext cx="1097332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sv-SE" sz="4000" b="0" ker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Efter många observationsstudier, första RCT:n 2020</a:t>
            </a:r>
            <a:endParaRPr lang="en-GB" sz="4000" b="0" ker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5FF4871D-C7FD-432B-B480-A97E49A47E3E}"/>
              </a:ext>
            </a:extLst>
          </p:cNvPr>
          <p:cNvGrpSpPr/>
          <p:nvPr/>
        </p:nvGrpSpPr>
        <p:grpSpPr>
          <a:xfrm>
            <a:off x="2543606" y="164638"/>
            <a:ext cx="6041975" cy="5500916"/>
            <a:chOff x="1907704" y="123478"/>
            <a:chExt cx="4531481" cy="4125687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19E655AB-DEE0-4145-9B0D-9DBD60C36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7704" y="123478"/>
              <a:ext cx="4531481" cy="4125687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B015049-53A9-4C6A-BBC7-722DB8FC4A94}"/>
                </a:ext>
              </a:extLst>
            </p:cNvPr>
            <p:cNvSpPr/>
            <p:nvPr/>
          </p:nvSpPr>
          <p:spPr>
            <a:xfrm>
              <a:off x="2104155" y="1464845"/>
              <a:ext cx="4174649" cy="37721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E3E1DD4A-ABFE-4277-A8A6-461FB09FADB7}"/>
                </a:ext>
              </a:extLst>
            </p:cNvPr>
            <p:cNvSpPr/>
            <p:nvPr/>
          </p:nvSpPr>
          <p:spPr>
            <a:xfrm>
              <a:off x="3965418" y="1464845"/>
              <a:ext cx="460917" cy="377219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DBB569AE-124E-40A4-BDB3-FBAE1E87F259}"/>
                </a:ext>
              </a:extLst>
            </p:cNvPr>
            <p:cNvSpPr/>
            <p:nvPr/>
          </p:nvSpPr>
          <p:spPr>
            <a:xfrm>
              <a:off x="5100999" y="1471001"/>
              <a:ext cx="460917" cy="377219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A48B1E0C-D78D-4595-BD19-95F7B24DA16D}"/>
                </a:ext>
              </a:extLst>
            </p:cNvPr>
            <p:cNvSpPr/>
            <p:nvPr/>
          </p:nvSpPr>
          <p:spPr>
            <a:xfrm>
              <a:off x="3446445" y="305415"/>
              <a:ext cx="869060" cy="330021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93DF924D-CAE3-4E29-848B-D7CA35049476}"/>
                </a:ext>
              </a:extLst>
            </p:cNvPr>
            <p:cNvSpPr/>
            <p:nvPr/>
          </p:nvSpPr>
          <p:spPr>
            <a:xfrm>
              <a:off x="4605777" y="299130"/>
              <a:ext cx="869060" cy="330021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79660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AC63EB6-83CE-4EBA-91D6-C147181E7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78" y="1988840"/>
            <a:ext cx="8832981" cy="2832624"/>
          </a:xfrm>
          <a:prstGeom prst="rect">
            <a:avLst/>
          </a:prstGeom>
          <a:ln w="9525">
            <a:solidFill>
              <a:srgbClr val="C00000"/>
            </a:solidFill>
          </a:ln>
        </p:spPr>
      </p:pic>
      <p:sp>
        <p:nvSpPr>
          <p:cNvPr id="7" name="Platshållare för innehåll 7">
            <a:extLst>
              <a:ext uri="{FF2B5EF4-FFF2-40B4-BE49-F238E27FC236}">
                <a16:creationId xmlns:a16="http://schemas.microsoft.com/office/drawing/2014/main" id="{1775B9CF-D82A-4AE5-B472-1F5A8B26C28E}"/>
              </a:ext>
            </a:extLst>
          </p:cNvPr>
          <p:cNvSpPr txBox="1">
            <a:spLocks/>
          </p:cNvSpPr>
          <p:nvPr/>
        </p:nvSpPr>
        <p:spPr>
          <a:xfrm>
            <a:off x="1487488" y="6021288"/>
            <a:ext cx="10363200" cy="48005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400">
                <a:solidFill>
                  <a:schemeClr val="accent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n-GB" sz="1600">
                <a:latin typeface="Times" panose="02020603050405020304" pitchFamily="18" charset="0"/>
                <a:cs typeface="Times" panose="02020603050405020304" pitchFamily="18" charset="0"/>
              </a:rPr>
              <a:t>Belohlavek et. al. JAMA. 2022;327(8):737-47</a:t>
            </a:r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18167EE5-709A-4CF8-9FCC-5499B7B4FD4B}"/>
              </a:ext>
            </a:extLst>
          </p:cNvPr>
          <p:cNvSpPr txBox="1">
            <a:spLocks/>
          </p:cNvSpPr>
          <p:nvPr/>
        </p:nvSpPr>
        <p:spPr>
          <a:xfrm>
            <a:off x="527381" y="740701"/>
            <a:ext cx="921676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sv-SE" sz="4000" b="0" ker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Andra RCT:n 2022</a:t>
            </a:r>
            <a:endParaRPr lang="en-GB" sz="4000" b="0" ker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Bildobjekt 1" descr="En bild som visar ljus, trafik, grön, utomhus&#10;&#10;Automatiskt genererad beskrivning">
            <a:extLst>
              <a:ext uri="{FF2B5EF4-FFF2-40B4-BE49-F238E27FC236}">
                <a16:creationId xmlns:a16="http://schemas.microsoft.com/office/drawing/2014/main" id="{37A402C7-B64F-217E-69FF-04A1A48041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7300" r="37446"/>
          <a:stretch/>
        </p:blipFill>
        <p:spPr>
          <a:xfrm>
            <a:off x="10770670" y="2157262"/>
            <a:ext cx="837398" cy="248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50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AC63EB6-83CE-4EBA-91D6-C147181E7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78" y="1988840"/>
            <a:ext cx="8832981" cy="2832624"/>
          </a:xfrm>
          <a:prstGeom prst="rect">
            <a:avLst/>
          </a:prstGeom>
          <a:ln w="9525">
            <a:solidFill>
              <a:srgbClr val="C00000"/>
            </a:solidFill>
          </a:ln>
        </p:spPr>
      </p:pic>
      <p:sp>
        <p:nvSpPr>
          <p:cNvPr id="7" name="Platshållare för innehåll 7">
            <a:extLst>
              <a:ext uri="{FF2B5EF4-FFF2-40B4-BE49-F238E27FC236}">
                <a16:creationId xmlns:a16="http://schemas.microsoft.com/office/drawing/2014/main" id="{1775B9CF-D82A-4AE5-B472-1F5A8B26C28E}"/>
              </a:ext>
            </a:extLst>
          </p:cNvPr>
          <p:cNvSpPr txBox="1">
            <a:spLocks/>
          </p:cNvSpPr>
          <p:nvPr/>
        </p:nvSpPr>
        <p:spPr>
          <a:xfrm>
            <a:off x="1487488" y="6021288"/>
            <a:ext cx="10363200" cy="48005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400">
                <a:solidFill>
                  <a:schemeClr val="accent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n-GB" sz="1600">
                <a:latin typeface="Times" panose="02020603050405020304" pitchFamily="18" charset="0"/>
                <a:cs typeface="Times" panose="02020603050405020304" pitchFamily="18" charset="0"/>
              </a:rPr>
              <a:t>Belohlavek et. al. JAMA. 2022;327(8):737-47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9496A608-B1CA-4CB6-A80D-F4B9CCFACC64}"/>
              </a:ext>
            </a:extLst>
          </p:cNvPr>
          <p:cNvGrpSpPr/>
          <p:nvPr/>
        </p:nvGrpSpPr>
        <p:grpSpPr>
          <a:xfrm>
            <a:off x="815414" y="1412776"/>
            <a:ext cx="9409045" cy="3905389"/>
            <a:chOff x="611560" y="1059582"/>
            <a:chExt cx="7056784" cy="2929042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93C54432-CE99-493F-A572-153D5FF7F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60" y="1059582"/>
              <a:ext cx="7056784" cy="2929042"/>
            </a:xfrm>
            <a:prstGeom prst="rect">
              <a:avLst/>
            </a:prstGeom>
          </p:spPr>
        </p:pic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902095A3-3372-44FE-A315-1F3ADB3522B5}"/>
                </a:ext>
              </a:extLst>
            </p:cNvPr>
            <p:cNvSpPr/>
            <p:nvPr/>
          </p:nvSpPr>
          <p:spPr>
            <a:xfrm>
              <a:off x="658054" y="1923678"/>
              <a:ext cx="7010290" cy="50405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9DA69B19-496F-435C-909D-564B711BA40A}"/>
                </a:ext>
              </a:extLst>
            </p:cNvPr>
            <p:cNvSpPr/>
            <p:nvPr/>
          </p:nvSpPr>
          <p:spPr>
            <a:xfrm>
              <a:off x="3756665" y="1923678"/>
              <a:ext cx="504056" cy="504056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DFCD7305-956F-40C8-9060-ADCF73DEB5DB}"/>
                </a:ext>
              </a:extLst>
            </p:cNvPr>
            <p:cNvSpPr/>
            <p:nvPr/>
          </p:nvSpPr>
          <p:spPr>
            <a:xfrm>
              <a:off x="4819020" y="1923678"/>
              <a:ext cx="504056" cy="504056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</p:grpSp>
      <p:sp>
        <p:nvSpPr>
          <p:cNvPr id="13" name="Platshållare för innehåll 5">
            <a:extLst>
              <a:ext uri="{FF2B5EF4-FFF2-40B4-BE49-F238E27FC236}">
                <a16:creationId xmlns:a16="http://schemas.microsoft.com/office/drawing/2014/main" id="{F4A17E01-A05A-43DA-875F-BC0C9385490E}"/>
              </a:ext>
            </a:extLst>
          </p:cNvPr>
          <p:cNvSpPr txBox="1">
            <a:spLocks/>
          </p:cNvSpPr>
          <p:nvPr/>
        </p:nvSpPr>
        <p:spPr>
          <a:xfrm>
            <a:off x="623392" y="5445224"/>
            <a:ext cx="10363200" cy="41142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400">
                <a:solidFill>
                  <a:schemeClr val="accent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2133" b="1" kern="0"/>
              <a:t>FYRA</a:t>
            </a:r>
            <a:r>
              <a:rPr lang="sv-SE" sz="1600" kern="0"/>
              <a:t> av överlevarna i ”Standard strategy group” i själva verket ECPR patienter pga </a:t>
            </a:r>
            <a:r>
              <a:rPr lang="sv-SE" sz="2133" b="1" kern="0"/>
              <a:t>cross-over</a:t>
            </a:r>
          </a:p>
          <a:p>
            <a:pPr marL="0" indent="0">
              <a:buNone/>
            </a:pPr>
            <a:r>
              <a:rPr lang="sv-SE" sz="1600" kern="0"/>
              <a:t>Hade behövts </a:t>
            </a:r>
            <a:r>
              <a:rPr lang="sv-SE" sz="2130" b="1" kern="0"/>
              <a:t>908 patienter</a:t>
            </a:r>
            <a:r>
              <a:rPr lang="sv-SE" sz="1600" kern="0"/>
              <a:t> för </a:t>
            </a:r>
            <a:r>
              <a:rPr lang="sv-SE" sz="2130" b="1" kern="0"/>
              <a:t>signifikans</a:t>
            </a:r>
            <a:r>
              <a:rPr lang="sv-SE" sz="1600" kern="0"/>
              <a:t>.</a:t>
            </a:r>
            <a:endParaRPr lang="sv-SE" sz="1100" kern="0"/>
          </a:p>
        </p:txBody>
      </p:sp>
      <p:sp>
        <p:nvSpPr>
          <p:cNvPr id="14" name="Rubrik 7">
            <a:extLst>
              <a:ext uri="{FF2B5EF4-FFF2-40B4-BE49-F238E27FC236}">
                <a16:creationId xmlns:a16="http://schemas.microsoft.com/office/drawing/2014/main" id="{D770BE44-DFFE-4FEF-857C-99C15C79F97C}"/>
              </a:ext>
            </a:extLst>
          </p:cNvPr>
          <p:cNvSpPr txBox="1">
            <a:spLocks/>
          </p:cNvSpPr>
          <p:nvPr/>
        </p:nvSpPr>
        <p:spPr>
          <a:xfrm>
            <a:off x="527381" y="740701"/>
            <a:ext cx="921676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sv-SE" sz="4000" b="0" ker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Andra RCT:n 2022</a:t>
            </a:r>
            <a:endParaRPr lang="en-GB" sz="4000" b="0" ker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925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ljus, trafik, grön, utomhus&#10;&#10;Automatiskt genererad beskrivning">
            <a:extLst>
              <a:ext uri="{FF2B5EF4-FFF2-40B4-BE49-F238E27FC236}">
                <a16:creationId xmlns:a16="http://schemas.microsoft.com/office/drawing/2014/main" id="{B3FC1710-C46D-68D4-467A-41732FBB17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919" r="70827"/>
          <a:stretch/>
        </p:blipFill>
        <p:spPr>
          <a:xfrm>
            <a:off x="10453036" y="2224639"/>
            <a:ext cx="837397" cy="2486927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6A40D281-C7BD-C4E7-7355-FD5391270D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546"/>
          <a:stretch/>
        </p:blipFill>
        <p:spPr>
          <a:xfrm>
            <a:off x="934114" y="2059806"/>
            <a:ext cx="7921127" cy="2136809"/>
          </a:xfrm>
          <a:prstGeom prst="rect">
            <a:avLst/>
          </a:prstGeom>
        </p:spPr>
      </p:pic>
      <p:sp>
        <p:nvSpPr>
          <p:cNvPr id="7" name="Rubrik 7">
            <a:extLst>
              <a:ext uri="{FF2B5EF4-FFF2-40B4-BE49-F238E27FC236}">
                <a16:creationId xmlns:a16="http://schemas.microsoft.com/office/drawing/2014/main" id="{AD7EA538-796E-073E-A74B-DA906E4EA394}"/>
              </a:ext>
            </a:extLst>
          </p:cNvPr>
          <p:cNvSpPr txBox="1">
            <a:spLocks/>
          </p:cNvSpPr>
          <p:nvPr/>
        </p:nvSpPr>
        <p:spPr>
          <a:xfrm>
            <a:off x="527381" y="740701"/>
            <a:ext cx="921676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sv-SE" sz="4000" b="0" ker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Tredje RCT:n 2023</a:t>
            </a:r>
            <a:endParaRPr lang="en-GB" sz="4000" b="0" ker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Platshållare för innehåll 7">
            <a:extLst>
              <a:ext uri="{FF2B5EF4-FFF2-40B4-BE49-F238E27FC236}">
                <a16:creationId xmlns:a16="http://schemas.microsoft.com/office/drawing/2014/main" id="{BF966B17-3BF3-D65C-9BB6-299BCA27B9CC}"/>
              </a:ext>
            </a:extLst>
          </p:cNvPr>
          <p:cNvSpPr txBox="1">
            <a:spLocks/>
          </p:cNvSpPr>
          <p:nvPr/>
        </p:nvSpPr>
        <p:spPr>
          <a:xfrm>
            <a:off x="1487488" y="6021288"/>
            <a:ext cx="10363200" cy="48005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400">
                <a:solidFill>
                  <a:schemeClr val="accent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n-GB" sz="1600">
                <a:latin typeface="Times" panose="02020603050405020304" pitchFamily="18" charset="0"/>
                <a:cs typeface="Times" panose="02020603050405020304" pitchFamily="18" charset="0"/>
              </a:rPr>
              <a:t>Suverein et. al. N Engl J Med. 2023 Jan 26;388(4):299-309 </a:t>
            </a:r>
          </a:p>
        </p:txBody>
      </p:sp>
    </p:spTree>
    <p:extLst>
      <p:ext uri="{BB962C8B-B14F-4D97-AF65-F5344CB8AC3E}">
        <p14:creationId xmlns:p14="http://schemas.microsoft.com/office/powerpoint/2010/main" val="936802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7">
            <a:extLst>
              <a:ext uri="{FF2B5EF4-FFF2-40B4-BE49-F238E27FC236}">
                <a16:creationId xmlns:a16="http://schemas.microsoft.com/office/drawing/2014/main" id="{AD7EA538-796E-073E-A74B-DA906E4EA394}"/>
              </a:ext>
            </a:extLst>
          </p:cNvPr>
          <p:cNvSpPr txBox="1">
            <a:spLocks/>
          </p:cNvSpPr>
          <p:nvPr/>
        </p:nvSpPr>
        <p:spPr>
          <a:xfrm>
            <a:off x="527381" y="740701"/>
            <a:ext cx="921676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sv-SE" sz="4000" b="0" ker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Tredje RCT:n 2023</a:t>
            </a:r>
            <a:endParaRPr lang="en-GB" sz="4000" b="0" ker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Platshållare för innehåll 7">
            <a:extLst>
              <a:ext uri="{FF2B5EF4-FFF2-40B4-BE49-F238E27FC236}">
                <a16:creationId xmlns:a16="http://schemas.microsoft.com/office/drawing/2014/main" id="{BF966B17-3BF3-D65C-9BB6-299BCA27B9CC}"/>
              </a:ext>
            </a:extLst>
          </p:cNvPr>
          <p:cNvSpPr txBox="1">
            <a:spLocks/>
          </p:cNvSpPr>
          <p:nvPr/>
        </p:nvSpPr>
        <p:spPr>
          <a:xfrm>
            <a:off x="1487488" y="6021288"/>
            <a:ext cx="10363200" cy="48005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400">
                <a:solidFill>
                  <a:schemeClr val="accent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n-GB" sz="1600">
                <a:latin typeface="Times" panose="02020603050405020304" pitchFamily="18" charset="0"/>
                <a:cs typeface="Times" panose="02020603050405020304" pitchFamily="18" charset="0"/>
              </a:rPr>
              <a:t>Suverein et. al. N Engl J Med. 2023 Jan 26;388(4):299-309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65EDBAA-D491-FE2D-5245-8CCD4A888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665" y="1704127"/>
            <a:ext cx="8715855" cy="354502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DF9372C8-B2DD-D249-6EC8-9E814765B8B8}"/>
              </a:ext>
            </a:extLst>
          </p:cNvPr>
          <p:cNvSpPr/>
          <p:nvPr/>
        </p:nvSpPr>
        <p:spPr>
          <a:xfrm>
            <a:off x="4697128" y="2762451"/>
            <a:ext cx="2040556" cy="365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1FF93BF-7E55-2F21-C3FD-5FDC456AF861}"/>
              </a:ext>
            </a:extLst>
          </p:cNvPr>
          <p:cNvSpPr/>
          <p:nvPr/>
        </p:nvSpPr>
        <p:spPr>
          <a:xfrm>
            <a:off x="4680834" y="2743200"/>
            <a:ext cx="776690" cy="405905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2A5DB50-366E-5F3C-BD28-CBD31AF4931A}"/>
              </a:ext>
            </a:extLst>
          </p:cNvPr>
          <p:cNvSpPr/>
          <p:nvPr/>
        </p:nvSpPr>
        <p:spPr>
          <a:xfrm>
            <a:off x="5794408" y="2772076"/>
            <a:ext cx="947713" cy="356361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701149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A8DF36-29CE-E1ED-C5FC-6DB96A4EC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 vilken studie ska man luta sig mot?</a:t>
            </a:r>
            <a:endParaRPr lang="en-GB"/>
          </a:p>
        </p:txBody>
      </p:sp>
      <p:pic>
        <p:nvPicPr>
          <p:cNvPr id="4" name="Bildobjekt 3" descr="En bild som visar ljus, trafik, grön, utomhus&#10;&#10;Automatiskt genererad beskrivning">
            <a:extLst>
              <a:ext uri="{FF2B5EF4-FFF2-40B4-BE49-F238E27FC236}">
                <a16:creationId xmlns:a16="http://schemas.microsoft.com/office/drawing/2014/main" id="{F525925B-7568-D221-9A55-D87BFDF48C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-1306" r="1"/>
          <a:stretch/>
        </p:blipFill>
        <p:spPr>
          <a:xfrm flipH="1">
            <a:off x="2839452" y="1935880"/>
            <a:ext cx="4764505" cy="3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68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DED1F59-C2EA-4440-91B9-743C43F300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034"/>
          <a:stretch/>
        </p:blipFill>
        <p:spPr>
          <a:xfrm>
            <a:off x="10450705" y="517861"/>
            <a:ext cx="1502378" cy="95273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BBAB4F8-7393-4FC5-A31B-DB767F9B5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821" y="447167"/>
            <a:ext cx="1502378" cy="1126784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CD4AC00F-7300-4D9D-88BF-27A1654B2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699" y="1570970"/>
            <a:ext cx="3145532" cy="403677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0672F30A-DD5F-4705-A42A-2F57859A1A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2403" y="1526972"/>
            <a:ext cx="2543175" cy="447675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03909882-87F2-4033-8F64-8E9E0E6E90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179" y="1542599"/>
            <a:ext cx="1736292" cy="523947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875146B6-77B6-453F-BAA2-076D8575F22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5" r="16349"/>
          <a:stretch/>
        </p:blipFill>
        <p:spPr>
          <a:xfrm>
            <a:off x="2736059" y="1436687"/>
            <a:ext cx="696853" cy="791022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3942AD3A-10C0-4868-BC5D-73F1532DCF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8" y="1442250"/>
            <a:ext cx="748421" cy="748421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0719B3AB-E49D-4503-ABF6-B820739D457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063" y="1429752"/>
            <a:ext cx="719014" cy="719014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70D21A71-1911-4421-AA6C-BFD69062D8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057" y="744410"/>
            <a:ext cx="2105149" cy="52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objekt 17">
            <a:hlinkClick r:id="" action="ppaction://noaction"/>
            <a:extLst>
              <a:ext uri="{FF2B5EF4-FFF2-40B4-BE49-F238E27FC236}">
                <a16:creationId xmlns:a16="http://schemas.microsoft.com/office/drawing/2014/main" id="{153C884C-CED7-4BE4-A16A-6B435141B12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9" y="590885"/>
            <a:ext cx="1801788" cy="807698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47735AFA-20D3-4525-887A-D0E31957684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/>
          <a:srcRect t="11073" b="13945"/>
          <a:stretch/>
        </p:blipFill>
        <p:spPr>
          <a:xfrm>
            <a:off x="2048231" y="709569"/>
            <a:ext cx="1748511" cy="601396"/>
          </a:xfrm>
          <a:prstGeom prst="rect">
            <a:avLst/>
          </a:prstGeom>
        </p:spPr>
      </p:pic>
      <p:pic>
        <p:nvPicPr>
          <p:cNvPr id="20" name="Bild 2" descr="H:\Mina Dokument\Mina bilder\sos-logotyp.png">
            <a:extLst>
              <a:ext uri="{FF2B5EF4-FFF2-40B4-BE49-F238E27FC236}">
                <a16:creationId xmlns:a16="http://schemas.microsoft.com/office/drawing/2014/main" id="{5965E733-5248-475A-84D1-A66AAC5150E6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542" y="656173"/>
            <a:ext cx="1706870" cy="63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ubrik 3">
            <a:extLst>
              <a:ext uri="{FF2B5EF4-FFF2-40B4-BE49-F238E27FC236}">
                <a16:creationId xmlns:a16="http://schemas.microsoft.com/office/drawing/2014/main" id="{8097AC6B-DE85-4B83-B5FA-06CDEC258F43}"/>
              </a:ext>
            </a:extLst>
          </p:cNvPr>
          <p:cNvSpPr txBox="1">
            <a:spLocks/>
          </p:cNvSpPr>
          <p:nvPr/>
        </p:nvSpPr>
        <p:spPr>
          <a:xfrm>
            <a:off x="1021647" y="2827441"/>
            <a:ext cx="9890193" cy="1822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5400" b="1"/>
              <a:t>ECMO-HLR </a:t>
            </a:r>
            <a:r>
              <a:rPr lang="sv-SE" sz="5400" b="1" dirty="0"/>
              <a:t>VID HJÄRTSTOPP</a:t>
            </a:r>
            <a:endParaRPr lang="sv-SE" sz="1400" b="1" i="1" dirty="0"/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6D30EA9D-BBFB-4AE4-A85A-41E05203FEA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17318" r="5137" b="20957"/>
          <a:stretch/>
        </p:blipFill>
        <p:spPr>
          <a:xfrm>
            <a:off x="9109165" y="656173"/>
            <a:ext cx="1820092" cy="531223"/>
          </a:xfrm>
          <a:prstGeom prst="rect">
            <a:avLst/>
          </a:prstGeom>
        </p:spPr>
      </p:pic>
      <p:sp>
        <p:nvSpPr>
          <p:cNvPr id="26" name="Underrubrik 4">
            <a:extLst>
              <a:ext uri="{FF2B5EF4-FFF2-40B4-BE49-F238E27FC236}">
                <a16:creationId xmlns:a16="http://schemas.microsoft.com/office/drawing/2014/main" id="{04FAF9F2-0BC0-43B4-BEFE-B9320920DDB2}"/>
              </a:ext>
            </a:extLst>
          </p:cNvPr>
          <p:cNvSpPr txBox="1">
            <a:spLocks/>
          </p:cNvSpPr>
          <p:nvPr/>
        </p:nvSpPr>
        <p:spPr>
          <a:xfrm>
            <a:off x="623391" y="5197997"/>
            <a:ext cx="11272517" cy="1365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1706563" algn="ctr"/>
                <a:tab pos="4032250" algn="ctr"/>
                <a:tab pos="6008688" algn="ctr"/>
                <a:tab pos="8159750" algn="ctr"/>
              </a:tabLst>
            </a:pPr>
            <a:endParaRPr lang="sv-SE" sz="1200" b="1" dirty="0"/>
          </a:p>
        </p:txBody>
      </p:sp>
      <p:sp>
        <p:nvSpPr>
          <p:cNvPr id="27" name="Underrubrik 4">
            <a:extLst>
              <a:ext uri="{FF2B5EF4-FFF2-40B4-BE49-F238E27FC236}">
                <a16:creationId xmlns:a16="http://schemas.microsoft.com/office/drawing/2014/main" id="{6D0100CE-579F-4617-A21E-4F3E1B095417}"/>
              </a:ext>
            </a:extLst>
          </p:cNvPr>
          <p:cNvSpPr txBox="1">
            <a:spLocks/>
          </p:cNvSpPr>
          <p:nvPr/>
        </p:nvSpPr>
        <p:spPr>
          <a:xfrm>
            <a:off x="623391" y="5180580"/>
            <a:ext cx="11272517" cy="1365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sv-SE" sz="1200" b="1" dirty="0"/>
          </a:p>
        </p:txBody>
      </p:sp>
      <p:sp>
        <p:nvSpPr>
          <p:cNvPr id="28" name="Underrubrik 4">
            <a:extLst>
              <a:ext uri="{FF2B5EF4-FFF2-40B4-BE49-F238E27FC236}">
                <a16:creationId xmlns:a16="http://schemas.microsoft.com/office/drawing/2014/main" id="{DA1EF1D5-B4A3-4DEB-A58F-4F9308B647BD}"/>
              </a:ext>
            </a:extLst>
          </p:cNvPr>
          <p:cNvSpPr txBox="1">
            <a:spLocks/>
          </p:cNvSpPr>
          <p:nvPr/>
        </p:nvSpPr>
        <p:spPr>
          <a:xfrm>
            <a:off x="587386" y="5076077"/>
            <a:ext cx="11447859" cy="1365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1436688" algn="ctr"/>
                <a:tab pos="4213225" algn="ctr"/>
                <a:tab pos="6992938" algn="ctr"/>
                <a:tab pos="9596438" algn="ctr"/>
              </a:tabLst>
            </a:pPr>
            <a:r>
              <a:rPr lang="sv-SE" sz="1200" b="1" dirty="0"/>
              <a:t>	Jacob Hollenberg	 Felix Böhm 	 Per Nordberg 	Lis </a:t>
            </a:r>
            <a:r>
              <a:rPr lang="sv-SE" sz="1200" b="1" dirty="0" err="1"/>
              <a:t>Frykler</a:t>
            </a:r>
            <a:r>
              <a:rPr lang="sv-SE" sz="1200" b="1" dirty="0"/>
              <a:t> </a:t>
            </a:r>
            <a:r>
              <a:rPr lang="sv-SE" sz="1200" b="1" dirty="0" err="1"/>
              <a:t>Abazi</a:t>
            </a:r>
            <a:r>
              <a:rPr lang="sv-SE" sz="1200" b="1" dirty="0"/>
              <a:t>	</a:t>
            </a:r>
          </a:p>
          <a:p>
            <a:pPr algn="l">
              <a:spcBef>
                <a:spcPts val="0"/>
              </a:spcBef>
              <a:tabLst>
                <a:tab pos="1436688" algn="ctr"/>
                <a:tab pos="4213225" algn="ctr"/>
                <a:tab pos="6992938" algn="ctr"/>
                <a:tab pos="9596438" algn="ctr"/>
              </a:tabLst>
            </a:pPr>
            <a:r>
              <a:rPr lang="sv-SE" sz="1200" dirty="0"/>
              <a:t>	Professor, Överläkare 	 Överläkare, Med Dr	 Överläkare, Docent	Specialistläkare, doktorand</a:t>
            </a:r>
          </a:p>
          <a:p>
            <a:pPr algn="l">
              <a:spcBef>
                <a:spcPts val="0"/>
              </a:spcBef>
              <a:tabLst>
                <a:tab pos="1436688" algn="ctr"/>
                <a:tab pos="4213225" algn="ctr"/>
                <a:tab pos="6992938" algn="ctr"/>
                <a:tab pos="9596438" algn="ctr"/>
              </a:tabLst>
            </a:pPr>
            <a:r>
              <a:rPr lang="sv-SE" sz="1200" dirty="0"/>
              <a:t>	MIVA, VO Kardiologi Södersjukhuset	 PCI-operatör 	Thoraxanestesi/intensivvård 	 Anestesikliniken</a:t>
            </a:r>
          </a:p>
          <a:p>
            <a:pPr algn="l">
              <a:spcBef>
                <a:spcPts val="0"/>
              </a:spcBef>
              <a:tabLst>
                <a:tab pos="1436688" algn="ctr"/>
                <a:tab pos="4213225" algn="ctr"/>
                <a:tab pos="6992938" algn="ctr"/>
                <a:tab pos="9596438" algn="ctr"/>
              </a:tabLst>
            </a:pPr>
            <a:r>
              <a:rPr lang="sv-SE" sz="1200" dirty="0"/>
              <a:t>	Chef Hjärtstoppscentrum	 Kranskärlsflödet 	 Funktion PMI 	 Norrtälje sjukhus</a:t>
            </a:r>
          </a:p>
          <a:p>
            <a:pPr algn="l">
              <a:spcBef>
                <a:spcPts val="0"/>
              </a:spcBef>
              <a:tabLst>
                <a:tab pos="1436688" algn="ctr"/>
                <a:tab pos="4213225" algn="ctr"/>
                <a:tab pos="6992938" algn="ctr"/>
                <a:tab pos="9596438" algn="ctr"/>
              </a:tabLst>
            </a:pPr>
            <a:r>
              <a:rPr lang="sv-SE" sz="1200" dirty="0"/>
              <a:t>	Karolinska Institutet	 Danderyds sjukhus	 Karolinska Universitetssjukhuset	Karolinska institutet</a:t>
            </a:r>
            <a:endParaRPr lang="sv-SE" sz="1200" b="1" dirty="0"/>
          </a:p>
          <a:p>
            <a:pPr algn="l">
              <a:spcBef>
                <a:spcPts val="0"/>
              </a:spcBef>
              <a:tabLst>
                <a:tab pos="1436688" algn="ctr"/>
                <a:tab pos="4127500" algn="ctr"/>
                <a:tab pos="6992938" algn="ctr"/>
                <a:tab pos="9596438" algn="ctr"/>
              </a:tabLst>
            </a:pPr>
            <a:endParaRPr lang="sv-SE" sz="1200" b="1" dirty="0"/>
          </a:p>
        </p:txBody>
      </p:sp>
      <p:cxnSp>
        <p:nvCxnSpPr>
          <p:cNvPr id="32" name="Rak koppling 31">
            <a:extLst>
              <a:ext uri="{FF2B5EF4-FFF2-40B4-BE49-F238E27FC236}">
                <a16:creationId xmlns:a16="http://schemas.microsoft.com/office/drawing/2014/main" id="{A7100789-2752-4AE4-8E73-C7EDD2E2A872}"/>
              </a:ext>
            </a:extLst>
          </p:cNvPr>
          <p:cNvCxnSpPr/>
          <p:nvPr/>
        </p:nvCxnSpPr>
        <p:spPr>
          <a:xfrm>
            <a:off x="322217" y="4761370"/>
            <a:ext cx="112863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ruta 20">
            <a:extLst>
              <a:ext uri="{FF2B5EF4-FFF2-40B4-BE49-F238E27FC236}">
                <a16:creationId xmlns:a16="http://schemas.microsoft.com/office/drawing/2014/main" id="{2AAE5519-C88C-8B4A-969D-F01E79CBBFCA}"/>
              </a:ext>
            </a:extLst>
          </p:cNvPr>
          <p:cNvSpPr txBox="1"/>
          <p:nvPr/>
        </p:nvSpPr>
        <p:spPr>
          <a:xfrm>
            <a:off x="897818" y="6225327"/>
            <a:ext cx="9476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sv-SE" sz="1200" dirty="0"/>
              <a:t>Arbetsgrupp: </a:t>
            </a:r>
            <a:r>
              <a:rPr lang="sv-SE" sz="1200" b="1" dirty="0"/>
              <a:t>Andreas Liliequist, Per Nordberg, Linda Mellbin, Jacob Hollenberg, Rikard Linder, Pontus Lindroos, Moa Simonsson, Felix Böhm, Wessam El-</a:t>
            </a:r>
            <a:r>
              <a:rPr lang="sv-SE" sz="1200" b="1" dirty="0" err="1"/>
              <a:t>Ghoul</a:t>
            </a:r>
            <a:r>
              <a:rPr lang="sv-SE" sz="1200" b="1" dirty="0"/>
              <a:t>, Therese Djärv, Magnus Hedberg, Anders Bäckman, Lis Frykler Abazi, Katarina Ljung</a:t>
            </a:r>
          </a:p>
        </p:txBody>
      </p:sp>
    </p:spTree>
    <p:extLst>
      <p:ext uri="{BB962C8B-B14F-4D97-AF65-F5344CB8AC3E}">
        <p14:creationId xmlns:p14="http://schemas.microsoft.com/office/powerpoint/2010/main" val="2341478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ktangel 23">
            <a:extLst>
              <a:ext uri="{FF2B5EF4-FFF2-40B4-BE49-F238E27FC236}">
                <a16:creationId xmlns:a16="http://schemas.microsoft.com/office/drawing/2014/main" id="{4580D876-2F18-477F-B111-D0E9BAD0B2EA}"/>
              </a:ext>
            </a:extLst>
          </p:cNvPr>
          <p:cNvSpPr/>
          <p:nvPr/>
        </p:nvSpPr>
        <p:spPr>
          <a:xfrm>
            <a:off x="0" y="0"/>
            <a:ext cx="12192000" cy="1054100"/>
          </a:xfrm>
          <a:prstGeom prst="rect">
            <a:avLst/>
          </a:prstGeom>
          <a:solidFill>
            <a:srgbClr val="FB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2" name="Rektangel 21"/>
          <p:cNvSpPr/>
          <p:nvPr/>
        </p:nvSpPr>
        <p:spPr>
          <a:xfrm>
            <a:off x="10200456" y="6190326"/>
            <a:ext cx="1991544" cy="551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-92153"/>
            <a:ext cx="10515600" cy="1325563"/>
          </a:xfrm>
        </p:spPr>
        <p:txBody>
          <a:bodyPr>
            <a:normAutofit/>
          </a:bodyPr>
          <a:lstStyle/>
          <a:p>
            <a:r>
              <a:rPr lang="sv-SE" sz="3200" dirty="0">
                <a:latin typeface="Neutraface 2 Display Titling" panose="02000600040000020004" pitchFamily="50" charset="0"/>
              </a:rPr>
              <a:t>Ett </a:t>
            </a:r>
            <a:r>
              <a:rPr lang="sv-SE" sz="3200" b="1" dirty="0">
                <a:latin typeface="Neutraface 2 Display Titling" panose="02000600040000020004" pitchFamily="50" charset="0"/>
              </a:rPr>
              <a:t>samarbetsprojekt</a:t>
            </a:r>
            <a:r>
              <a:rPr lang="sv-SE" sz="3200" dirty="0">
                <a:latin typeface="Neutraface 2 Display Titling" panose="02000600040000020004" pitchFamily="50" charset="0"/>
              </a:rPr>
              <a:t> med många inblandade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32114" y="1624728"/>
            <a:ext cx="3643828" cy="40084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2500" u="sng" dirty="0"/>
              <a:t>Sjukhus/Forskning</a:t>
            </a:r>
            <a:br>
              <a:rPr lang="sv-SE" sz="2500" u="sng" dirty="0"/>
            </a:br>
            <a:endParaRPr lang="sv-SE" sz="2300" u="sng" dirty="0"/>
          </a:p>
          <a:p>
            <a:r>
              <a:rPr lang="sv-SE" sz="2300" dirty="0"/>
              <a:t>Hjärtstoppscentrum KI/ </a:t>
            </a:r>
            <a:br>
              <a:rPr lang="sv-SE" sz="2300" dirty="0"/>
            </a:br>
            <a:r>
              <a:rPr lang="sv-SE" sz="2300" dirty="0"/>
              <a:t>SÖS/MIVA</a:t>
            </a:r>
            <a:endParaRPr lang="sv-SE" sz="2300" b="1" dirty="0"/>
          </a:p>
          <a:p>
            <a:r>
              <a:rPr lang="sv-SE" sz="2300" dirty="0"/>
              <a:t>Karolinska, PMI</a:t>
            </a:r>
            <a:endParaRPr lang="sv-SE" sz="2300" b="1" dirty="0"/>
          </a:p>
          <a:p>
            <a:r>
              <a:rPr lang="sv-SE" sz="2300" dirty="0"/>
              <a:t>Karolinska, Thoraxkirurgi</a:t>
            </a:r>
            <a:endParaRPr lang="sv-SE" sz="2300" b="1" dirty="0"/>
          </a:p>
          <a:p>
            <a:r>
              <a:rPr lang="sv-SE" sz="2300" dirty="0"/>
              <a:t>Karolinska, Kardiologi</a:t>
            </a:r>
            <a:endParaRPr lang="sv-SE" sz="2300" b="1" dirty="0"/>
          </a:p>
          <a:p>
            <a:r>
              <a:rPr lang="sv-SE" sz="2300" dirty="0"/>
              <a:t>Karolinska, </a:t>
            </a:r>
            <a:r>
              <a:rPr lang="sv-SE" sz="2300" dirty="0" err="1"/>
              <a:t>Angio</a:t>
            </a:r>
            <a:r>
              <a:rPr lang="sv-SE" sz="2300" dirty="0"/>
              <a:t>/PCI</a:t>
            </a:r>
          </a:p>
          <a:p>
            <a:r>
              <a:rPr lang="sv-SE" sz="2300" dirty="0"/>
              <a:t>Samtliga sjukhus i Region Stockholm deltar aktivt </a:t>
            </a:r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731" y="506829"/>
            <a:ext cx="1757809" cy="11487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624" y="499504"/>
            <a:ext cx="1143951" cy="15889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objekt 14"/>
          <p:cNvPicPr>
            <a:picLocks noChangeAspect="1"/>
          </p:cNvPicPr>
          <p:nvPr/>
        </p:nvPicPr>
        <p:blipFill rotWithShape="1">
          <a:blip r:embed="rId4" cstate="print"/>
          <a:srcRect l="15460"/>
          <a:stretch/>
        </p:blipFill>
        <p:spPr>
          <a:xfrm>
            <a:off x="9137322" y="1637867"/>
            <a:ext cx="2101401" cy="13919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2" descr="NYASS (2)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3" r="21511"/>
          <a:stretch/>
        </p:blipFill>
        <p:spPr bwMode="auto">
          <a:xfrm>
            <a:off x="9070815" y="2957233"/>
            <a:ext cx="2894073" cy="13885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ildobjekt 16"/>
          <p:cNvPicPr>
            <a:picLocks noChangeAspect="1"/>
          </p:cNvPicPr>
          <p:nvPr/>
        </p:nvPicPr>
        <p:blipFill rotWithShape="1">
          <a:blip r:embed="rId6" cstate="print"/>
          <a:srcRect t="10564"/>
          <a:stretch/>
        </p:blipFill>
        <p:spPr>
          <a:xfrm>
            <a:off x="9061978" y="3987308"/>
            <a:ext cx="1867752" cy="129578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8" name="Platshållare för innehåll 3"/>
          <p:cNvPicPr>
            <a:picLocks noChangeAspect="1"/>
          </p:cNvPicPr>
          <p:nvPr/>
        </p:nvPicPr>
        <p:blipFill rotWithShape="1">
          <a:blip r:embed="rId7" cstate="print"/>
          <a:srcRect l="23493" r="27959"/>
          <a:stretch/>
        </p:blipFill>
        <p:spPr>
          <a:xfrm>
            <a:off x="10262977" y="3967301"/>
            <a:ext cx="1681522" cy="103916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931958" y="1863014"/>
            <a:ext cx="1032931" cy="111088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57795" y="5272996"/>
            <a:ext cx="1667888" cy="11089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 cstate="print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4" t="9004" r="6265" b="7338"/>
          <a:stretch>
            <a:fillRect/>
          </a:stretch>
        </p:blipFill>
        <p:spPr bwMode="auto">
          <a:xfrm>
            <a:off x="10505022" y="4994293"/>
            <a:ext cx="1438703" cy="1433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" name="Platshållare för innehåll 2">
            <a:extLst>
              <a:ext uri="{FF2B5EF4-FFF2-40B4-BE49-F238E27FC236}">
                <a16:creationId xmlns:a16="http://schemas.microsoft.com/office/drawing/2014/main" id="{7BA588CF-B607-4B73-84CD-07D32780DBD2}"/>
              </a:ext>
            </a:extLst>
          </p:cNvPr>
          <p:cNvSpPr txBox="1">
            <a:spLocks/>
          </p:cNvSpPr>
          <p:nvPr/>
        </p:nvSpPr>
        <p:spPr>
          <a:xfrm>
            <a:off x="4894217" y="1624729"/>
            <a:ext cx="4049486" cy="35917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500" u="sng" dirty="0" err="1"/>
              <a:t>Prehospitalt</a:t>
            </a:r>
            <a:r>
              <a:rPr lang="sv-SE" sz="2500" u="sng" dirty="0"/>
              <a:t>/Förvaltning</a:t>
            </a:r>
            <a:r>
              <a:rPr lang="sv-SE" sz="2500" dirty="0"/>
              <a:t>: </a:t>
            </a:r>
            <a:br>
              <a:rPr lang="sv-SE" sz="2500" dirty="0"/>
            </a:br>
            <a:endParaRPr lang="sv-SE" sz="2500" dirty="0"/>
          </a:p>
          <a:p>
            <a:r>
              <a:rPr lang="sv-SE" sz="2500" dirty="0"/>
              <a:t>Chefläkare SLL</a:t>
            </a:r>
            <a:endParaRPr lang="sv-SE" sz="2500" b="1" dirty="0"/>
          </a:p>
          <a:p>
            <a:r>
              <a:rPr lang="sv-SE" sz="2500" dirty="0"/>
              <a:t>SOS Alarm</a:t>
            </a:r>
            <a:endParaRPr lang="sv-SE" sz="2500" b="1" dirty="0"/>
          </a:p>
          <a:p>
            <a:r>
              <a:rPr lang="sv-SE" sz="2500" dirty="0"/>
              <a:t>Capio, Akutläkarbil</a:t>
            </a:r>
            <a:endParaRPr lang="sv-SE" sz="2500" b="1" dirty="0"/>
          </a:p>
          <a:p>
            <a:r>
              <a:rPr lang="sv-SE" sz="2500" dirty="0"/>
              <a:t>FALCK, Samariten, AISAB</a:t>
            </a:r>
            <a:endParaRPr lang="sv-SE" sz="2500" b="1" dirty="0"/>
          </a:p>
          <a:p>
            <a:r>
              <a:rPr lang="sv-SE" sz="2500" dirty="0"/>
              <a:t>Helikopter</a:t>
            </a:r>
            <a:endParaRPr lang="sv-SE" sz="2500" b="1" dirty="0"/>
          </a:p>
          <a:p>
            <a:r>
              <a:rPr lang="sv-SE" sz="2500" dirty="0"/>
              <a:t>Akademisk ambulans</a:t>
            </a:r>
            <a:endParaRPr lang="sv-SE" sz="2500" b="1" dirty="0"/>
          </a:p>
          <a:p>
            <a:r>
              <a:rPr lang="sv-SE" sz="2500" dirty="0"/>
              <a:t>Ambulansöverläkare</a:t>
            </a:r>
            <a:endParaRPr lang="sv-SE" sz="2500" b="1" dirty="0"/>
          </a:p>
        </p:txBody>
      </p:sp>
    </p:spTree>
    <p:extLst>
      <p:ext uri="{BB962C8B-B14F-4D97-AF65-F5344CB8AC3E}">
        <p14:creationId xmlns:p14="http://schemas.microsoft.com/office/powerpoint/2010/main" val="432005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F365FCA-3572-4879-B510-5223CEC96FF6}"/>
              </a:ext>
            </a:extLst>
          </p:cNvPr>
          <p:cNvSpPr/>
          <p:nvPr/>
        </p:nvSpPr>
        <p:spPr>
          <a:xfrm>
            <a:off x="0" y="0"/>
            <a:ext cx="12192000" cy="1054100"/>
          </a:xfrm>
          <a:prstGeom prst="rect">
            <a:avLst/>
          </a:prstGeom>
          <a:solidFill>
            <a:srgbClr val="FB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79D561A-438D-489F-92FC-F8CC25905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680"/>
            <a:ext cx="10515600" cy="889420"/>
          </a:xfrm>
        </p:spPr>
        <p:txBody>
          <a:bodyPr>
            <a:normAutofit/>
          </a:bodyPr>
          <a:lstStyle/>
          <a:p>
            <a:r>
              <a:rPr lang="sv-SE" sz="3200" b="1">
                <a:latin typeface="Neutraface 2 Display Titling" panose="02000600040000020004" pitchFamily="50" charset="0"/>
              </a:rPr>
              <a:t>ECPR-kriterier 2020-2022</a:t>
            </a:r>
            <a:endParaRPr lang="sv-SE" sz="3200" b="1" dirty="0">
              <a:latin typeface="Neutraface 2 Display Titling" panose="02000600040000020004" pitchFamily="50" charset="0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FEFFCF8-24F3-43B6-B4F4-24934706B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049" y="1564414"/>
            <a:ext cx="5248978" cy="4369662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375A242A-9D70-4EB5-83B3-71FC67560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25" y="1490663"/>
            <a:ext cx="5266923" cy="237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86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D370830-758F-40A5-A818-B4770265B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3260"/>
            <a:ext cx="10715625" cy="685800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561B4704-496C-CC86-618B-014712D46062}"/>
              </a:ext>
            </a:extLst>
          </p:cNvPr>
          <p:cNvSpPr txBox="1"/>
          <p:nvPr/>
        </p:nvSpPr>
        <p:spPr>
          <a:xfrm rot="21406838">
            <a:off x="1157705" y="5647324"/>
            <a:ext cx="3388848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sv-SE" sz="2800" i="1" dirty="0"/>
              <a:t>Nya kriterier från november 2022!!</a:t>
            </a:r>
          </a:p>
        </p:txBody>
      </p:sp>
    </p:spTree>
    <p:extLst>
      <p:ext uri="{BB962C8B-B14F-4D97-AF65-F5344CB8AC3E}">
        <p14:creationId xmlns:p14="http://schemas.microsoft.com/office/powerpoint/2010/main" val="4251943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FA7F2C-5BA5-4F1D-96A6-37AB444E4E5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68400" y="1770743"/>
            <a:ext cx="11023600" cy="4406220"/>
          </a:xfrm>
        </p:spPr>
        <p:txBody>
          <a:bodyPr>
            <a:normAutofit/>
          </a:bodyPr>
          <a:lstStyle/>
          <a:p>
            <a:r>
              <a:rPr lang="sv-SE" sz="2400" dirty="0"/>
              <a:t>59-årig man ringer SOS-alarm för bröstsmärta. </a:t>
            </a:r>
          </a:p>
          <a:p>
            <a:r>
              <a:rPr lang="sv-SE" sz="2400" dirty="0"/>
              <a:t>Faller ihop med ambulansen på plats 10:08. </a:t>
            </a:r>
          </a:p>
          <a:p>
            <a:r>
              <a:rPr lang="sv-SE" sz="2400" dirty="0"/>
              <a:t>VF, HLR påbörjas direkt.</a:t>
            </a:r>
          </a:p>
          <a:p>
            <a:r>
              <a:rPr lang="sv-SE" sz="2400" dirty="0"/>
              <a:t>Akutläkarbil på plats 10:17.</a:t>
            </a:r>
          </a:p>
          <a:p>
            <a:r>
              <a:rPr lang="sv-SE" sz="2400" dirty="0"/>
              <a:t>Def x 4, </a:t>
            </a:r>
            <a:r>
              <a:rPr lang="sv-SE" sz="2400" dirty="0" err="1"/>
              <a:t>cordarone</a:t>
            </a:r>
            <a:r>
              <a:rPr lang="sv-SE" sz="2400" dirty="0"/>
              <a:t> 300mg och adrenalin 2mg.</a:t>
            </a:r>
          </a:p>
          <a:p>
            <a:r>
              <a:rPr lang="sv-SE" sz="2400" dirty="0"/>
              <a:t>Fortsatt VF…</a:t>
            </a:r>
          </a:p>
          <a:p>
            <a:endParaRPr lang="sv-SE" sz="2400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29332F3-33E9-3544-8471-30EF391F26B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>
                <a:latin typeface="Neutraface 2 Display Titling" panose="02000600040000020004" pitchFamily="50" charset="0"/>
              </a:rPr>
              <a:t>Problemet och utmaningen</a:t>
            </a:r>
            <a:endParaRPr lang="sv-SE" b="1" dirty="0">
              <a:latin typeface="Neutraface 2 Display Titling" panose="02000600040000020004" pitchFamily="50" charset="0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C5A6C07-502F-5A49-B4FB-8E2F3E9D66FA}"/>
              </a:ext>
            </a:extLst>
          </p:cNvPr>
          <p:cNvSpPr txBox="1"/>
          <p:nvPr/>
        </p:nvSpPr>
        <p:spPr>
          <a:xfrm>
            <a:off x="1240971" y="4607733"/>
            <a:ext cx="10537372" cy="163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3200" b="1" i="1" dirty="0"/>
              <a:t>25-50 unga personer avlider årligen i refraktära hjärtstopp utanför sjukhus i region Stockholm</a:t>
            </a:r>
          </a:p>
          <a:p>
            <a:pPr algn="ctr"/>
            <a:endParaRPr lang="sv-SE" sz="1200" b="1" i="1" dirty="0"/>
          </a:p>
          <a:p>
            <a:pPr algn="ctr"/>
            <a:r>
              <a:rPr lang="sv-SE" sz="2400" i="1" dirty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sv-SE" sz="2400" dirty="0">
                <a:solidFill>
                  <a:srgbClr val="C00000"/>
                </a:solidFill>
                <a:sym typeface="Wingdings" pitchFamily="2" charset="2"/>
              </a:rPr>
              <a:t>VÅREN </a:t>
            </a:r>
            <a:r>
              <a:rPr lang="sv-SE" sz="2400" dirty="0">
                <a:solidFill>
                  <a:srgbClr val="C00000"/>
                </a:solidFill>
              </a:rPr>
              <a:t>2020 LANSERAS ETT SAMARBETSPROJEKT I REGION STOCKHOLM</a:t>
            </a:r>
          </a:p>
        </p:txBody>
      </p:sp>
    </p:spTree>
    <p:extLst>
      <p:ext uri="{BB962C8B-B14F-4D97-AF65-F5344CB8AC3E}">
        <p14:creationId xmlns:p14="http://schemas.microsoft.com/office/powerpoint/2010/main" val="16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ktangel 96">
            <a:extLst>
              <a:ext uri="{FF2B5EF4-FFF2-40B4-BE49-F238E27FC236}">
                <a16:creationId xmlns:a16="http://schemas.microsoft.com/office/drawing/2014/main" id="{6D556BF0-3B2D-4228-8D71-F1F35B7F9DEC}"/>
              </a:ext>
            </a:extLst>
          </p:cNvPr>
          <p:cNvSpPr/>
          <p:nvPr/>
        </p:nvSpPr>
        <p:spPr>
          <a:xfrm>
            <a:off x="0" y="0"/>
            <a:ext cx="12192000" cy="1054100"/>
          </a:xfrm>
          <a:prstGeom prst="rect">
            <a:avLst/>
          </a:prstGeom>
          <a:solidFill>
            <a:srgbClr val="FB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7CADCC9-73D9-49C2-829E-D5467285F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16" y="3384"/>
            <a:ext cx="9934456" cy="1177538"/>
          </a:xfrm>
        </p:spPr>
        <p:txBody>
          <a:bodyPr>
            <a:normAutofit/>
          </a:bodyPr>
          <a:lstStyle/>
          <a:p>
            <a:r>
              <a:rPr lang="sv-SE" sz="3200" b="1" dirty="0">
                <a:latin typeface="Neutraface 2 Display Titling" panose="02000600040000020004" pitchFamily="50" charset="0"/>
              </a:rPr>
              <a:t>Början</a:t>
            </a:r>
            <a:r>
              <a:rPr lang="sv-SE" sz="3200" dirty="0">
                <a:latin typeface="Neutraface 2 Display Titling" panose="02000600040000020004" pitchFamily="50" charset="0"/>
              </a:rPr>
              <a:t> var inte riktigt en början…</a:t>
            </a: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EA44F155-3EB9-4513-82D5-9F092B9FA26A}"/>
              </a:ext>
            </a:extLst>
          </p:cNvPr>
          <p:cNvCxnSpPr/>
          <p:nvPr/>
        </p:nvCxnSpPr>
        <p:spPr>
          <a:xfrm>
            <a:off x="172016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9471D388-2250-4AF9-A1FE-984D8957354D}"/>
              </a:ext>
            </a:extLst>
          </p:cNvPr>
          <p:cNvCxnSpPr/>
          <p:nvPr/>
        </p:nvCxnSpPr>
        <p:spPr>
          <a:xfrm>
            <a:off x="959667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87414BC5-550A-489B-8A4E-13081B79D4D1}"/>
              </a:ext>
            </a:extLst>
          </p:cNvPr>
          <p:cNvCxnSpPr/>
          <p:nvPr/>
        </p:nvCxnSpPr>
        <p:spPr>
          <a:xfrm>
            <a:off x="1738265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A70C70AA-E984-4DAD-AC3E-468A9B82AFC5}"/>
              </a:ext>
            </a:extLst>
          </p:cNvPr>
          <p:cNvCxnSpPr/>
          <p:nvPr/>
        </p:nvCxnSpPr>
        <p:spPr>
          <a:xfrm>
            <a:off x="2525917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DF8BFCCB-D8B2-4324-B86B-4729CCDC71E4}"/>
              </a:ext>
            </a:extLst>
          </p:cNvPr>
          <p:cNvCxnSpPr/>
          <p:nvPr/>
        </p:nvCxnSpPr>
        <p:spPr>
          <a:xfrm>
            <a:off x="3304515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587C8EE0-F8B2-46DF-A307-E7997F78554C}"/>
              </a:ext>
            </a:extLst>
          </p:cNvPr>
          <p:cNvCxnSpPr/>
          <p:nvPr/>
        </p:nvCxnSpPr>
        <p:spPr>
          <a:xfrm>
            <a:off x="4092166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024ED2B1-37B8-4A3D-A7C2-279D98F49E8B}"/>
              </a:ext>
            </a:extLst>
          </p:cNvPr>
          <p:cNvCxnSpPr/>
          <p:nvPr/>
        </p:nvCxnSpPr>
        <p:spPr>
          <a:xfrm>
            <a:off x="4870764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504BA1B8-9B9B-4D17-BFBF-7725FF4C79A7}"/>
              </a:ext>
            </a:extLst>
          </p:cNvPr>
          <p:cNvCxnSpPr/>
          <p:nvPr/>
        </p:nvCxnSpPr>
        <p:spPr>
          <a:xfrm>
            <a:off x="5658416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A3796D36-AAC3-4F59-9165-ACAE3640128B}"/>
              </a:ext>
            </a:extLst>
          </p:cNvPr>
          <p:cNvCxnSpPr/>
          <p:nvPr/>
        </p:nvCxnSpPr>
        <p:spPr>
          <a:xfrm>
            <a:off x="6437014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4409A0CD-EA53-4A9A-8E5E-68B3D334CA2A}"/>
              </a:ext>
            </a:extLst>
          </p:cNvPr>
          <p:cNvCxnSpPr/>
          <p:nvPr/>
        </p:nvCxnSpPr>
        <p:spPr>
          <a:xfrm>
            <a:off x="7224666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DACC0EB7-BF46-4346-A50A-390021285D8A}"/>
              </a:ext>
            </a:extLst>
          </p:cNvPr>
          <p:cNvCxnSpPr/>
          <p:nvPr/>
        </p:nvCxnSpPr>
        <p:spPr>
          <a:xfrm>
            <a:off x="8003264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FAACBAB2-61E4-413F-B152-8FB636104422}"/>
              </a:ext>
            </a:extLst>
          </p:cNvPr>
          <p:cNvCxnSpPr/>
          <p:nvPr/>
        </p:nvCxnSpPr>
        <p:spPr>
          <a:xfrm>
            <a:off x="8790915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763597EB-9B4E-4D6C-B378-D0A8C7D815DE}"/>
              </a:ext>
            </a:extLst>
          </p:cNvPr>
          <p:cNvCxnSpPr/>
          <p:nvPr/>
        </p:nvCxnSpPr>
        <p:spPr>
          <a:xfrm>
            <a:off x="9569513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10546523-258A-4966-969E-434A0810BEF8}"/>
              </a:ext>
            </a:extLst>
          </p:cNvPr>
          <p:cNvCxnSpPr/>
          <p:nvPr/>
        </p:nvCxnSpPr>
        <p:spPr>
          <a:xfrm>
            <a:off x="10357165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FE68CB2F-EF7E-482D-B60E-365DE79F55CE}"/>
              </a:ext>
            </a:extLst>
          </p:cNvPr>
          <p:cNvCxnSpPr>
            <a:cxnSpLocks/>
          </p:cNvCxnSpPr>
          <p:nvPr/>
        </p:nvCxnSpPr>
        <p:spPr>
          <a:xfrm>
            <a:off x="11135763" y="2670773"/>
            <a:ext cx="3530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ruta 21">
            <a:extLst>
              <a:ext uri="{FF2B5EF4-FFF2-40B4-BE49-F238E27FC236}">
                <a16:creationId xmlns:a16="http://schemas.microsoft.com/office/drawing/2014/main" id="{57B107AD-C24A-4A7E-8BCB-98B37715C2E6}"/>
              </a:ext>
            </a:extLst>
          </p:cNvPr>
          <p:cNvSpPr txBox="1"/>
          <p:nvPr/>
        </p:nvSpPr>
        <p:spPr>
          <a:xfrm>
            <a:off x="190122" y="268888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Januari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817683E4-3CBA-4525-83F5-851CF4AB233C}"/>
              </a:ext>
            </a:extLst>
          </p:cNvPr>
          <p:cNvSpPr txBox="1"/>
          <p:nvPr/>
        </p:nvSpPr>
        <p:spPr>
          <a:xfrm>
            <a:off x="995880" y="2688880"/>
            <a:ext cx="7050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Februari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57D01106-FF79-46C6-B600-78D73B72654F}"/>
              </a:ext>
            </a:extLst>
          </p:cNvPr>
          <p:cNvSpPr txBox="1"/>
          <p:nvPr/>
        </p:nvSpPr>
        <p:spPr>
          <a:xfrm>
            <a:off x="1837852" y="2688880"/>
            <a:ext cx="501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Mars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C229D9C2-95A7-4454-AFC4-7FE1C6CDEE55}"/>
              </a:ext>
            </a:extLst>
          </p:cNvPr>
          <p:cNvSpPr txBox="1"/>
          <p:nvPr/>
        </p:nvSpPr>
        <p:spPr>
          <a:xfrm>
            <a:off x="2643608" y="2688880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April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66732FF0-95C0-4DF9-B4E6-82B554A5EE49}"/>
              </a:ext>
            </a:extLst>
          </p:cNvPr>
          <p:cNvSpPr txBox="1"/>
          <p:nvPr/>
        </p:nvSpPr>
        <p:spPr>
          <a:xfrm>
            <a:off x="3458419" y="2688880"/>
            <a:ext cx="426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Maj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C42E4EE1-3484-4953-89E2-319EB1163877}"/>
              </a:ext>
            </a:extLst>
          </p:cNvPr>
          <p:cNvSpPr txBox="1"/>
          <p:nvPr/>
        </p:nvSpPr>
        <p:spPr>
          <a:xfrm>
            <a:off x="4237017" y="2688880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Juni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FD863E51-26F9-4E3A-B9C7-E2F9FE633309}"/>
              </a:ext>
            </a:extLst>
          </p:cNvPr>
          <p:cNvSpPr txBox="1"/>
          <p:nvPr/>
        </p:nvSpPr>
        <p:spPr>
          <a:xfrm>
            <a:off x="5024668" y="2688880"/>
            <a:ext cx="385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Juli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1C620BDE-8FFB-40F7-88D8-0016B6756241}"/>
              </a:ext>
            </a:extLst>
          </p:cNvPr>
          <p:cNvSpPr txBox="1"/>
          <p:nvPr/>
        </p:nvSpPr>
        <p:spPr>
          <a:xfrm>
            <a:off x="5694629" y="2688880"/>
            <a:ext cx="6526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Augusti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58556CD8-EDF3-42E1-8BEB-65E31FAA792E}"/>
              </a:ext>
            </a:extLst>
          </p:cNvPr>
          <p:cNvSpPr txBox="1"/>
          <p:nvPr/>
        </p:nvSpPr>
        <p:spPr>
          <a:xfrm>
            <a:off x="6373639" y="2688880"/>
            <a:ext cx="871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September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615EFF46-CBDB-4E18-8F74-8F16F19C791D}"/>
              </a:ext>
            </a:extLst>
          </p:cNvPr>
          <p:cNvSpPr txBox="1"/>
          <p:nvPr/>
        </p:nvSpPr>
        <p:spPr>
          <a:xfrm>
            <a:off x="7242772" y="2688880"/>
            <a:ext cx="698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Oktober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525C22F5-AFB7-4FD9-B46D-FF4265C17539}"/>
              </a:ext>
            </a:extLst>
          </p:cNvPr>
          <p:cNvSpPr txBox="1"/>
          <p:nvPr/>
        </p:nvSpPr>
        <p:spPr>
          <a:xfrm>
            <a:off x="7930836" y="2688880"/>
            <a:ext cx="842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November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5530C862-9A23-4B1D-B3F2-6698C1BAC456}"/>
              </a:ext>
            </a:extLst>
          </p:cNvPr>
          <p:cNvSpPr txBox="1"/>
          <p:nvPr/>
        </p:nvSpPr>
        <p:spPr>
          <a:xfrm>
            <a:off x="8736594" y="2688880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December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C3A61DCF-0B95-42C1-8A51-30751AAE3796}"/>
              </a:ext>
            </a:extLst>
          </p:cNvPr>
          <p:cNvSpPr txBox="1"/>
          <p:nvPr/>
        </p:nvSpPr>
        <p:spPr>
          <a:xfrm>
            <a:off x="9605727" y="268888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Januari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A9DE6F7B-E1EF-4D87-B18D-ADFB1A1B72DD}"/>
              </a:ext>
            </a:extLst>
          </p:cNvPr>
          <p:cNvSpPr txBox="1"/>
          <p:nvPr/>
        </p:nvSpPr>
        <p:spPr>
          <a:xfrm>
            <a:off x="10375271" y="2688880"/>
            <a:ext cx="7050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Februari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D61AABDC-3418-4F59-80D7-B7BCC5380990}"/>
              </a:ext>
            </a:extLst>
          </p:cNvPr>
          <p:cNvSpPr txBox="1"/>
          <p:nvPr/>
        </p:nvSpPr>
        <p:spPr>
          <a:xfrm>
            <a:off x="11244404" y="2688880"/>
            <a:ext cx="501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Mars</a:t>
            </a: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C87F79A2-791D-4F29-A996-57ED8CDFC6FD}"/>
              </a:ext>
            </a:extLst>
          </p:cNvPr>
          <p:cNvSpPr txBox="1"/>
          <p:nvPr/>
        </p:nvSpPr>
        <p:spPr>
          <a:xfrm>
            <a:off x="72427" y="2372009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2020</a:t>
            </a: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D0C9B554-39C0-4570-B0AC-503C1380BF5A}"/>
              </a:ext>
            </a:extLst>
          </p:cNvPr>
          <p:cNvSpPr txBox="1"/>
          <p:nvPr/>
        </p:nvSpPr>
        <p:spPr>
          <a:xfrm>
            <a:off x="9478978" y="2372009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2021</a:t>
            </a:r>
          </a:p>
        </p:txBody>
      </p:sp>
      <p:sp>
        <p:nvSpPr>
          <p:cNvPr id="41" name="Ellips 40">
            <a:extLst>
              <a:ext uri="{FF2B5EF4-FFF2-40B4-BE49-F238E27FC236}">
                <a16:creationId xmlns:a16="http://schemas.microsoft.com/office/drawing/2014/main" id="{8A01EB4F-B781-4CA9-9298-12B404C71610}"/>
              </a:ext>
            </a:extLst>
          </p:cNvPr>
          <p:cNvSpPr/>
          <p:nvPr/>
        </p:nvSpPr>
        <p:spPr>
          <a:xfrm>
            <a:off x="325925" y="3548959"/>
            <a:ext cx="307817" cy="30781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Ellips 41">
            <a:extLst>
              <a:ext uri="{FF2B5EF4-FFF2-40B4-BE49-F238E27FC236}">
                <a16:creationId xmlns:a16="http://schemas.microsoft.com/office/drawing/2014/main" id="{AA9CBA62-4C2B-429D-B953-0B8EC1215283}"/>
              </a:ext>
            </a:extLst>
          </p:cNvPr>
          <p:cNvSpPr/>
          <p:nvPr/>
        </p:nvSpPr>
        <p:spPr>
          <a:xfrm>
            <a:off x="5848539" y="3123446"/>
            <a:ext cx="307817" cy="3078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Ellips 42">
            <a:extLst>
              <a:ext uri="{FF2B5EF4-FFF2-40B4-BE49-F238E27FC236}">
                <a16:creationId xmlns:a16="http://schemas.microsoft.com/office/drawing/2014/main" id="{970B74CE-C9DA-47E1-AC7A-DB7942CB2B0A}"/>
              </a:ext>
            </a:extLst>
          </p:cNvPr>
          <p:cNvSpPr/>
          <p:nvPr/>
        </p:nvSpPr>
        <p:spPr>
          <a:xfrm>
            <a:off x="7405734" y="3123446"/>
            <a:ext cx="307817" cy="3078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Ellips 43">
            <a:extLst>
              <a:ext uri="{FF2B5EF4-FFF2-40B4-BE49-F238E27FC236}">
                <a16:creationId xmlns:a16="http://schemas.microsoft.com/office/drawing/2014/main" id="{DDCFA567-06DF-441E-9223-7A94D39EBCF8}"/>
              </a:ext>
            </a:extLst>
          </p:cNvPr>
          <p:cNvSpPr/>
          <p:nvPr/>
        </p:nvSpPr>
        <p:spPr>
          <a:xfrm>
            <a:off x="7405734" y="3548959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Ellips 44">
            <a:extLst>
              <a:ext uri="{FF2B5EF4-FFF2-40B4-BE49-F238E27FC236}">
                <a16:creationId xmlns:a16="http://schemas.microsoft.com/office/drawing/2014/main" id="{9852F5CD-A856-44F2-8BE8-27995A106E66}"/>
              </a:ext>
            </a:extLst>
          </p:cNvPr>
          <p:cNvSpPr/>
          <p:nvPr/>
        </p:nvSpPr>
        <p:spPr>
          <a:xfrm>
            <a:off x="7405734" y="3965419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Ellips 45">
            <a:extLst>
              <a:ext uri="{FF2B5EF4-FFF2-40B4-BE49-F238E27FC236}">
                <a16:creationId xmlns:a16="http://schemas.microsoft.com/office/drawing/2014/main" id="{CBBB16D4-BFB5-487B-8208-123051C6ED2A}"/>
              </a:ext>
            </a:extLst>
          </p:cNvPr>
          <p:cNvSpPr/>
          <p:nvPr/>
        </p:nvSpPr>
        <p:spPr>
          <a:xfrm>
            <a:off x="7405734" y="4739277"/>
            <a:ext cx="307817" cy="30781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Ellips 47">
            <a:extLst>
              <a:ext uri="{FF2B5EF4-FFF2-40B4-BE49-F238E27FC236}">
                <a16:creationId xmlns:a16="http://schemas.microsoft.com/office/drawing/2014/main" id="{86B2A856-83AA-4D64-B799-D0534235BB86}"/>
              </a:ext>
            </a:extLst>
          </p:cNvPr>
          <p:cNvSpPr/>
          <p:nvPr/>
        </p:nvSpPr>
        <p:spPr>
          <a:xfrm>
            <a:off x="8184333" y="3123446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Ellips 48">
            <a:extLst>
              <a:ext uri="{FF2B5EF4-FFF2-40B4-BE49-F238E27FC236}">
                <a16:creationId xmlns:a16="http://schemas.microsoft.com/office/drawing/2014/main" id="{3FA90168-1999-48BF-8CBE-E03FB0098175}"/>
              </a:ext>
            </a:extLst>
          </p:cNvPr>
          <p:cNvSpPr/>
          <p:nvPr/>
        </p:nvSpPr>
        <p:spPr>
          <a:xfrm>
            <a:off x="8184333" y="3548959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Ellips 49">
            <a:extLst>
              <a:ext uri="{FF2B5EF4-FFF2-40B4-BE49-F238E27FC236}">
                <a16:creationId xmlns:a16="http://schemas.microsoft.com/office/drawing/2014/main" id="{8490E750-41F3-459B-A737-2DFFEB3C457F}"/>
              </a:ext>
            </a:extLst>
          </p:cNvPr>
          <p:cNvSpPr/>
          <p:nvPr/>
        </p:nvSpPr>
        <p:spPr>
          <a:xfrm>
            <a:off x="8184333" y="3965419"/>
            <a:ext cx="307817" cy="30781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Ellips 50">
            <a:extLst>
              <a:ext uri="{FF2B5EF4-FFF2-40B4-BE49-F238E27FC236}">
                <a16:creationId xmlns:a16="http://schemas.microsoft.com/office/drawing/2014/main" id="{ECDC2AB2-02E7-41FC-BC3A-5CABF97829C2}"/>
              </a:ext>
            </a:extLst>
          </p:cNvPr>
          <p:cNvSpPr/>
          <p:nvPr/>
        </p:nvSpPr>
        <p:spPr>
          <a:xfrm>
            <a:off x="8990091" y="3123446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Ellips 51">
            <a:extLst>
              <a:ext uri="{FF2B5EF4-FFF2-40B4-BE49-F238E27FC236}">
                <a16:creationId xmlns:a16="http://schemas.microsoft.com/office/drawing/2014/main" id="{5AAF5D21-CA13-48CA-B788-DB14D8CFA296}"/>
              </a:ext>
            </a:extLst>
          </p:cNvPr>
          <p:cNvSpPr/>
          <p:nvPr/>
        </p:nvSpPr>
        <p:spPr>
          <a:xfrm>
            <a:off x="8990091" y="3548959"/>
            <a:ext cx="307817" cy="30781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Ellips 52">
            <a:extLst>
              <a:ext uri="{FF2B5EF4-FFF2-40B4-BE49-F238E27FC236}">
                <a16:creationId xmlns:a16="http://schemas.microsoft.com/office/drawing/2014/main" id="{E9EE0284-84AA-4754-A2CC-090FD0A0B128}"/>
              </a:ext>
            </a:extLst>
          </p:cNvPr>
          <p:cNvSpPr/>
          <p:nvPr/>
        </p:nvSpPr>
        <p:spPr>
          <a:xfrm>
            <a:off x="8990091" y="3965419"/>
            <a:ext cx="307817" cy="30781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" name="Ellips 53">
            <a:extLst>
              <a:ext uri="{FF2B5EF4-FFF2-40B4-BE49-F238E27FC236}">
                <a16:creationId xmlns:a16="http://schemas.microsoft.com/office/drawing/2014/main" id="{D6F76E42-B21F-455A-A825-FAE26AEEBF40}"/>
              </a:ext>
            </a:extLst>
          </p:cNvPr>
          <p:cNvSpPr/>
          <p:nvPr/>
        </p:nvSpPr>
        <p:spPr>
          <a:xfrm>
            <a:off x="9741529" y="3123446"/>
            <a:ext cx="307817" cy="3078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Ellips 54">
            <a:extLst>
              <a:ext uri="{FF2B5EF4-FFF2-40B4-BE49-F238E27FC236}">
                <a16:creationId xmlns:a16="http://schemas.microsoft.com/office/drawing/2014/main" id="{E7EFBB7B-09DC-48B7-B40A-E7BDFE4B42E5}"/>
              </a:ext>
            </a:extLst>
          </p:cNvPr>
          <p:cNvSpPr/>
          <p:nvPr/>
        </p:nvSpPr>
        <p:spPr>
          <a:xfrm>
            <a:off x="9741529" y="3548959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Ellips 55">
            <a:extLst>
              <a:ext uri="{FF2B5EF4-FFF2-40B4-BE49-F238E27FC236}">
                <a16:creationId xmlns:a16="http://schemas.microsoft.com/office/drawing/2014/main" id="{66BA26BE-47A6-4A73-AED7-16F689FC1F6C}"/>
              </a:ext>
            </a:extLst>
          </p:cNvPr>
          <p:cNvSpPr/>
          <p:nvPr/>
        </p:nvSpPr>
        <p:spPr>
          <a:xfrm>
            <a:off x="9741529" y="3965419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7" name="Ellips 56">
            <a:extLst>
              <a:ext uri="{FF2B5EF4-FFF2-40B4-BE49-F238E27FC236}">
                <a16:creationId xmlns:a16="http://schemas.microsoft.com/office/drawing/2014/main" id="{D2B9A917-724A-4D2D-9EDD-E1C46B761010}"/>
              </a:ext>
            </a:extLst>
          </p:cNvPr>
          <p:cNvSpPr/>
          <p:nvPr/>
        </p:nvSpPr>
        <p:spPr>
          <a:xfrm>
            <a:off x="9741529" y="4390931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Ellips 57">
            <a:extLst>
              <a:ext uri="{FF2B5EF4-FFF2-40B4-BE49-F238E27FC236}">
                <a16:creationId xmlns:a16="http://schemas.microsoft.com/office/drawing/2014/main" id="{A11D9E0B-1F3C-45A1-A87A-B4F00435566A}"/>
              </a:ext>
            </a:extLst>
          </p:cNvPr>
          <p:cNvSpPr/>
          <p:nvPr/>
        </p:nvSpPr>
        <p:spPr>
          <a:xfrm>
            <a:off x="9741529" y="4816444"/>
            <a:ext cx="307817" cy="30781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9" name="Ellips 58">
            <a:extLst>
              <a:ext uri="{FF2B5EF4-FFF2-40B4-BE49-F238E27FC236}">
                <a16:creationId xmlns:a16="http://schemas.microsoft.com/office/drawing/2014/main" id="{ABA2F07B-65CC-42D5-9C13-8AAE052C8E6F}"/>
              </a:ext>
            </a:extLst>
          </p:cNvPr>
          <p:cNvSpPr/>
          <p:nvPr/>
        </p:nvSpPr>
        <p:spPr>
          <a:xfrm>
            <a:off x="9741529" y="5232904"/>
            <a:ext cx="307817" cy="30781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0" name="Ellips 59">
            <a:extLst>
              <a:ext uri="{FF2B5EF4-FFF2-40B4-BE49-F238E27FC236}">
                <a16:creationId xmlns:a16="http://schemas.microsoft.com/office/drawing/2014/main" id="{0F439BFE-A39F-4294-95AA-EB5072F058A6}"/>
              </a:ext>
            </a:extLst>
          </p:cNvPr>
          <p:cNvSpPr/>
          <p:nvPr/>
        </p:nvSpPr>
        <p:spPr>
          <a:xfrm>
            <a:off x="10556341" y="3123446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1" name="Ellips 60">
            <a:extLst>
              <a:ext uri="{FF2B5EF4-FFF2-40B4-BE49-F238E27FC236}">
                <a16:creationId xmlns:a16="http://schemas.microsoft.com/office/drawing/2014/main" id="{8505141A-986D-4DA9-9DB1-9CAC9E0AD96E}"/>
              </a:ext>
            </a:extLst>
          </p:cNvPr>
          <p:cNvSpPr/>
          <p:nvPr/>
        </p:nvSpPr>
        <p:spPr>
          <a:xfrm>
            <a:off x="10556341" y="3548959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Ellips 62">
            <a:extLst>
              <a:ext uri="{FF2B5EF4-FFF2-40B4-BE49-F238E27FC236}">
                <a16:creationId xmlns:a16="http://schemas.microsoft.com/office/drawing/2014/main" id="{3E606906-54D1-4417-B676-A32F080B0AFC}"/>
              </a:ext>
            </a:extLst>
          </p:cNvPr>
          <p:cNvSpPr/>
          <p:nvPr/>
        </p:nvSpPr>
        <p:spPr>
          <a:xfrm>
            <a:off x="11325886" y="3123446"/>
            <a:ext cx="307817" cy="3078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4" name="Ellips 63">
            <a:extLst>
              <a:ext uri="{FF2B5EF4-FFF2-40B4-BE49-F238E27FC236}">
                <a16:creationId xmlns:a16="http://schemas.microsoft.com/office/drawing/2014/main" id="{3D6DAE69-4CA9-4C5B-9005-4BC2D6940960}"/>
              </a:ext>
            </a:extLst>
          </p:cNvPr>
          <p:cNvSpPr/>
          <p:nvPr/>
        </p:nvSpPr>
        <p:spPr>
          <a:xfrm>
            <a:off x="11325886" y="3548959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6" name="Rak koppling 65">
            <a:extLst>
              <a:ext uri="{FF2B5EF4-FFF2-40B4-BE49-F238E27FC236}">
                <a16:creationId xmlns:a16="http://schemas.microsoft.com/office/drawing/2014/main" id="{8D2782FF-AFAF-479F-84D0-2F3ECDFF5847}"/>
              </a:ext>
            </a:extLst>
          </p:cNvPr>
          <p:cNvCxnSpPr/>
          <p:nvPr/>
        </p:nvCxnSpPr>
        <p:spPr>
          <a:xfrm flipV="1">
            <a:off x="488887" y="2018923"/>
            <a:ext cx="398353" cy="26255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68" name="Rak koppling 67">
            <a:extLst>
              <a:ext uri="{FF2B5EF4-FFF2-40B4-BE49-F238E27FC236}">
                <a16:creationId xmlns:a16="http://schemas.microsoft.com/office/drawing/2014/main" id="{5D69F15E-A3E6-4986-825C-F810DA906119}"/>
              </a:ext>
            </a:extLst>
          </p:cNvPr>
          <p:cNvCxnSpPr/>
          <p:nvPr/>
        </p:nvCxnSpPr>
        <p:spPr>
          <a:xfrm>
            <a:off x="887240" y="2018923"/>
            <a:ext cx="16296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69" name="textruta 68">
            <a:extLst>
              <a:ext uri="{FF2B5EF4-FFF2-40B4-BE49-F238E27FC236}">
                <a16:creationId xmlns:a16="http://schemas.microsoft.com/office/drawing/2014/main" id="{6254294A-1E87-4120-9172-ED46F1693692}"/>
              </a:ext>
            </a:extLst>
          </p:cNvPr>
          <p:cNvSpPr txBox="1"/>
          <p:nvPr/>
        </p:nvSpPr>
        <p:spPr>
          <a:xfrm>
            <a:off x="1086416" y="1855960"/>
            <a:ext cx="954107" cy="2539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1050"/>
              <a:t>Kedjan startar</a:t>
            </a:r>
          </a:p>
        </p:txBody>
      </p:sp>
      <p:cxnSp>
        <p:nvCxnSpPr>
          <p:cNvPr id="70" name="Rak koppling 69">
            <a:extLst>
              <a:ext uri="{FF2B5EF4-FFF2-40B4-BE49-F238E27FC236}">
                <a16:creationId xmlns:a16="http://schemas.microsoft.com/office/drawing/2014/main" id="{7974C601-25E1-4C1D-BF0F-58ADB0A4F55F}"/>
              </a:ext>
            </a:extLst>
          </p:cNvPr>
          <p:cNvCxnSpPr/>
          <p:nvPr/>
        </p:nvCxnSpPr>
        <p:spPr>
          <a:xfrm flipV="1">
            <a:off x="10526064" y="2018923"/>
            <a:ext cx="398353" cy="26255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72" name="textruta 71">
            <a:extLst>
              <a:ext uri="{FF2B5EF4-FFF2-40B4-BE49-F238E27FC236}">
                <a16:creationId xmlns:a16="http://schemas.microsoft.com/office/drawing/2014/main" id="{F0779774-3C52-4C39-8FF2-04DE18C7CD0C}"/>
              </a:ext>
            </a:extLst>
          </p:cNvPr>
          <p:cNvSpPr txBox="1"/>
          <p:nvPr/>
        </p:nvSpPr>
        <p:spPr>
          <a:xfrm>
            <a:off x="10902613" y="1855960"/>
            <a:ext cx="962123" cy="2539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1050"/>
              <a:t>Ny utlarmning</a:t>
            </a:r>
          </a:p>
        </p:txBody>
      </p:sp>
      <p:cxnSp>
        <p:nvCxnSpPr>
          <p:cNvPr id="74" name="Rak koppling 73">
            <a:extLst>
              <a:ext uri="{FF2B5EF4-FFF2-40B4-BE49-F238E27FC236}">
                <a16:creationId xmlns:a16="http://schemas.microsoft.com/office/drawing/2014/main" id="{18D084B3-C2B3-4A91-AD35-489B5FA9818C}"/>
              </a:ext>
            </a:extLst>
          </p:cNvPr>
          <p:cNvCxnSpPr/>
          <p:nvPr/>
        </p:nvCxnSpPr>
        <p:spPr>
          <a:xfrm>
            <a:off x="10526374" y="2281002"/>
            <a:ext cx="0" cy="380245"/>
          </a:xfrm>
          <a:prstGeom prst="lin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75" name="Rak koppling 74">
            <a:extLst>
              <a:ext uri="{FF2B5EF4-FFF2-40B4-BE49-F238E27FC236}">
                <a16:creationId xmlns:a16="http://schemas.microsoft.com/office/drawing/2014/main" id="{AE961E9D-647C-41CF-81A1-82759803959E}"/>
              </a:ext>
            </a:extLst>
          </p:cNvPr>
          <p:cNvCxnSpPr/>
          <p:nvPr/>
        </p:nvCxnSpPr>
        <p:spPr>
          <a:xfrm>
            <a:off x="491311" y="2281002"/>
            <a:ext cx="0" cy="380245"/>
          </a:xfrm>
          <a:prstGeom prst="lin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76" name="Rak koppling 75">
            <a:extLst>
              <a:ext uri="{FF2B5EF4-FFF2-40B4-BE49-F238E27FC236}">
                <a16:creationId xmlns:a16="http://schemas.microsoft.com/office/drawing/2014/main" id="{E8ABC441-47F0-4448-8D88-176B3987E7BF}"/>
              </a:ext>
            </a:extLst>
          </p:cNvPr>
          <p:cNvCxnSpPr/>
          <p:nvPr/>
        </p:nvCxnSpPr>
        <p:spPr>
          <a:xfrm flipV="1">
            <a:off x="4496455" y="2018923"/>
            <a:ext cx="398353" cy="26255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77" name="textruta 76">
            <a:extLst>
              <a:ext uri="{FF2B5EF4-FFF2-40B4-BE49-F238E27FC236}">
                <a16:creationId xmlns:a16="http://schemas.microsoft.com/office/drawing/2014/main" id="{FD96A16D-C875-4F89-BDED-31A81AC345BD}"/>
              </a:ext>
            </a:extLst>
          </p:cNvPr>
          <p:cNvSpPr txBox="1"/>
          <p:nvPr/>
        </p:nvSpPr>
        <p:spPr>
          <a:xfrm>
            <a:off x="4873004" y="1855960"/>
            <a:ext cx="1564852" cy="2539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1050" dirty="0"/>
              <a:t>Kedjan öppen sommartid</a:t>
            </a:r>
          </a:p>
        </p:txBody>
      </p:sp>
      <p:cxnSp>
        <p:nvCxnSpPr>
          <p:cNvPr id="78" name="Rak koppling 77">
            <a:extLst>
              <a:ext uri="{FF2B5EF4-FFF2-40B4-BE49-F238E27FC236}">
                <a16:creationId xmlns:a16="http://schemas.microsoft.com/office/drawing/2014/main" id="{2489EC39-83C1-4110-A32C-D83A4640B107}"/>
              </a:ext>
            </a:extLst>
          </p:cNvPr>
          <p:cNvCxnSpPr/>
          <p:nvPr/>
        </p:nvCxnSpPr>
        <p:spPr>
          <a:xfrm>
            <a:off x="4496765" y="2281002"/>
            <a:ext cx="0" cy="380245"/>
          </a:xfrm>
          <a:prstGeom prst="lin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85" name="Ellips 84">
            <a:extLst>
              <a:ext uri="{FF2B5EF4-FFF2-40B4-BE49-F238E27FC236}">
                <a16:creationId xmlns:a16="http://schemas.microsoft.com/office/drawing/2014/main" id="{866D4E9A-F42B-497D-B9CC-280EB87BFE3A}"/>
              </a:ext>
            </a:extLst>
          </p:cNvPr>
          <p:cNvSpPr/>
          <p:nvPr/>
        </p:nvSpPr>
        <p:spPr>
          <a:xfrm>
            <a:off x="325925" y="3123447"/>
            <a:ext cx="307817" cy="3078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2" name="Rak koppling 91">
            <a:extLst>
              <a:ext uri="{FF2B5EF4-FFF2-40B4-BE49-F238E27FC236}">
                <a16:creationId xmlns:a16="http://schemas.microsoft.com/office/drawing/2014/main" id="{3373B11B-7720-4790-AB8E-558408CAC523}"/>
              </a:ext>
            </a:extLst>
          </p:cNvPr>
          <p:cNvCxnSpPr/>
          <p:nvPr/>
        </p:nvCxnSpPr>
        <p:spPr>
          <a:xfrm flipV="1">
            <a:off x="7544455" y="2018923"/>
            <a:ext cx="398353" cy="26255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93" name="textruta 92">
            <a:extLst>
              <a:ext uri="{FF2B5EF4-FFF2-40B4-BE49-F238E27FC236}">
                <a16:creationId xmlns:a16="http://schemas.microsoft.com/office/drawing/2014/main" id="{4DA2C784-31E8-4D2D-9EDA-4AA84C7627CF}"/>
              </a:ext>
            </a:extLst>
          </p:cNvPr>
          <p:cNvSpPr txBox="1"/>
          <p:nvPr/>
        </p:nvSpPr>
        <p:spPr>
          <a:xfrm>
            <a:off x="7921004" y="1855960"/>
            <a:ext cx="1287532" cy="2539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1050"/>
              <a:t>ECPR-gruppen möte</a:t>
            </a:r>
          </a:p>
        </p:txBody>
      </p:sp>
      <p:cxnSp>
        <p:nvCxnSpPr>
          <p:cNvPr id="94" name="Rak koppling 93">
            <a:extLst>
              <a:ext uri="{FF2B5EF4-FFF2-40B4-BE49-F238E27FC236}">
                <a16:creationId xmlns:a16="http://schemas.microsoft.com/office/drawing/2014/main" id="{F750C16B-8042-41AD-801E-961D87609B59}"/>
              </a:ext>
            </a:extLst>
          </p:cNvPr>
          <p:cNvCxnSpPr/>
          <p:nvPr/>
        </p:nvCxnSpPr>
        <p:spPr>
          <a:xfrm>
            <a:off x="7544765" y="2281002"/>
            <a:ext cx="0" cy="380245"/>
          </a:xfrm>
          <a:prstGeom prst="lin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03" name="Ellips 102">
            <a:extLst>
              <a:ext uri="{FF2B5EF4-FFF2-40B4-BE49-F238E27FC236}">
                <a16:creationId xmlns:a16="http://schemas.microsoft.com/office/drawing/2014/main" id="{0D097445-2313-48DF-96CB-8D71C18CAF62}"/>
              </a:ext>
            </a:extLst>
          </p:cNvPr>
          <p:cNvSpPr/>
          <p:nvPr/>
        </p:nvSpPr>
        <p:spPr>
          <a:xfrm>
            <a:off x="11325886" y="3956365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1" name="Rubrik 1">
            <a:extLst>
              <a:ext uri="{FF2B5EF4-FFF2-40B4-BE49-F238E27FC236}">
                <a16:creationId xmlns:a16="http://schemas.microsoft.com/office/drawing/2014/main" id="{928B6607-169E-48A4-BA6E-39FD7AE6D6E4}"/>
              </a:ext>
            </a:extLst>
          </p:cNvPr>
          <p:cNvSpPr txBox="1">
            <a:spLocks/>
          </p:cNvSpPr>
          <p:nvPr/>
        </p:nvSpPr>
        <p:spPr>
          <a:xfrm>
            <a:off x="838201" y="4498976"/>
            <a:ext cx="6567534" cy="1674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b="1" dirty="0"/>
              <a:t>Få </a:t>
            </a:r>
            <a:r>
              <a:rPr lang="sv-SE" sz="3200" b="1" dirty="0" err="1"/>
              <a:t>prehospitala</a:t>
            </a:r>
            <a:r>
              <a:rPr lang="sv-SE" sz="3200" b="1" dirty="0"/>
              <a:t> ECPR-fall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b="1" dirty="0"/>
              <a:t>COVID-pandemin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b="1" dirty="0"/>
              <a:t>Förnyad informationskampanj höst 2020</a:t>
            </a:r>
            <a:br>
              <a:rPr lang="sv-SE" sz="3200" b="1" dirty="0"/>
            </a:br>
            <a:endParaRPr lang="sv-SE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b="1" dirty="0"/>
              <a:t>Ny </a:t>
            </a:r>
            <a:r>
              <a:rPr lang="sv-SE" sz="3200" b="1" dirty="0" err="1"/>
              <a:t>utlarmningsrutin</a:t>
            </a:r>
            <a:r>
              <a:rPr lang="sv-SE" sz="3200" b="1" dirty="0"/>
              <a:t> KV1 2021</a:t>
            </a:r>
          </a:p>
          <a:p>
            <a:endParaRPr lang="sv-SE" sz="3200" b="1" dirty="0"/>
          </a:p>
        </p:txBody>
      </p:sp>
      <p:sp>
        <p:nvSpPr>
          <p:cNvPr id="83" name="Ellips 82">
            <a:extLst>
              <a:ext uri="{FF2B5EF4-FFF2-40B4-BE49-F238E27FC236}">
                <a16:creationId xmlns:a16="http://schemas.microsoft.com/office/drawing/2014/main" id="{09CE07C3-9C46-4BD1-8DCC-C772759C4147}"/>
              </a:ext>
            </a:extLst>
          </p:cNvPr>
          <p:cNvSpPr/>
          <p:nvPr/>
        </p:nvSpPr>
        <p:spPr>
          <a:xfrm>
            <a:off x="7405734" y="4357306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7" name="Ellips 86">
            <a:extLst>
              <a:ext uri="{FF2B5EF4-FFF2-40B4-BE49-F238E27FC236}">
                <a16:creationId xmlns:a16="http://schemas.microsoft.com/office/drawing/2014/main" id="{07DC2457-2F3B-4B26-9F10-938061DADE5C}"/>
              </a:ext>
            </a:extLst>
          </p:cNvPr>
          <p:cNvSpPr/>
          <p:nvPr/>
        </p:nvSpPr>
        <p:spPr>
          <a:xfrm>
            <a:off x="11325886" y="4356959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0" name="textruta 89">
            <a:extLst>
              <a:ext uri="{FF2B5EF4-FFF2-40B4-BE49-F238E27FC236}">
                <a16:creationId xmlns:a16="http://schemas.microsoft.com/office/drawing/2014/main" id="{8DBC73A4-C41B-7246-ABED-9A7989954EEE}"/>
              </a:ext>
            </a:extLst>
          </p:cNvPr>
          <p:cNvSpPr txBox="1"/>
          <p:nvPr/>
        </p:nvSpPr>
        <p:spPr>
          <a:xfrm>
            <a:off x="2410365" y="1855960"/>
            <a:ext cx="1082348" cy="2539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1050" dirty="0" err="1"/>
              <a:t>Covid</a:t>
            </a:r>
            <a:r>
              <a:rPr lang="sv-SE" sz="1050" dirty="0"/>
              <a:t>-pandemin</a:t>
            </a:r>
          </a:p>
        </p:txBody>
      </p:sp>
      <p:cxnSp>
        <p:nvCxnSpPr>
          <p:cNvPr id="95" name="Rak koppling 75">
            <a:extLst>
              <a:ext uri="{FF2B5EF4-FFF2-40B4-BE49-F238E27FC236}">
                <a16:creationId xmlns:a16="http://schemas.microsoft.com/office/drawing/2014/main" id="{D1554C4C-65E0-B14C-84A1-45C5C8FC7DFC}"/>
              </a:ext>
            </a:extLst>
          </p:cNvPr>
          <p:cNvCxnSpPr/>
          <p:nvPr/>
        </p:nvCxnSpPr>
        <p:spPr>
          <a:xfrm flipV="1">
            <a:off x="2001088" y="2053754"/>
            <a:ext cx="398353" cy="26255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96" name="Rak koppling 77">
            <a:extLst>
              <a:ext uri="{FF2B5EF4-FFF2-40B4-BE49-F238E27FC236}">
                <a16:creationId xmlns:a16="http://schemas.microsoft.com/office/drawing/2014/main" id="{330443A1-101C-404A-9499-2582AC22141A}"/>
              </a:ext>
            </a:extLst>
          </p:cNvPr>
          <p:cNvCxnSpPr/>
          <p:nvPr/>
        </p:nvCxnSpPr>
        <p:spPr>
          <a:xfrm>
            <a:off x="2001088" y="2301961"/>
            <a:ext cx="0" cy="380245"/>
          </a:xfrm>
          <a:prstGeom prst="lin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3" name="Rektangel 2">
            <a:extLst>
              <a:ext uri="{FF2B5EF4-FFF2-40B4-BE49-F238E27FC236}">
                <a16:creationId xmlns:a16="http://schemas.microsoft.com/office/drawing/2014/main" id="{06BA4677-011E-ED40-8738-503E2C12892A}"/>
              </a:ext>
            </a:extLst>
          </p:cNvPr>
          <p:cNvSpPr/>
          <p:nvPr/>
        </p:nvSpPr>
        <p:spPr>
          <a:xfrm>
            <a:off x="9568873" y="1281495"/>
            <a:ext cx="2451816" cy="4825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0" name="textruta 79">
            <a:extLst>
              <a:ext uri="{FF2B5EF4-FFF2-40B4-BE49-F238E27FC236}">
                <a16:creationId xmlns:a16="http://schemas.microsoft.com/office/drawing/2014/main" id="{5AB99A72-1B47-43CD-8C67-16519BAEDF0E}"/>
              </a:ext>
            </a:extLst>
          </p:cNvPr>
          <p:cNvSpPr txBox="1"/>
          <p:nvPr/>
        </p:nvSpPr>
        <p:spPr>
          <a:xfrm>
            <a:off x="10732891" y="444998"/>
            <a:ext cx="1088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/>
              <a:t>Ej pålagd ECMO</a:t>
            </a:r>
          </a:p>
        </p:txBody>
      </p:sp>
      <p:sp>
        <p:nvSpPr>
          <p:cNvPr id="84" name="textruta 83">
            <a:extLst>
              <a:ext uri="{FF2B5EF4-FFF2-40B4-BE49-F238E27FC236}">
                <a16:creationId xmlns:a16="http://schemas.microsoft.com/office/drawing/2014/main" id="{267682E8-B9DD-4D96-A060-9072E1581002}"/>
              </a:ext>
            </a:extLst>
          </p:cNvPr>
          <p:cNvSpPr txBox="1"/>
          <p:nvPr/>
        </p:nvSpPr>
        <p:spPr>
          <a:xfrm>
            <a:off x="10750999" y="762583"/>
            <a:ext cx="9525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Pålagd ECMO</a:t>
            </a:r>
          </a:p>
        </p:txBody>
      </p:sp>
      <p:sp>
        <p:nvSpPr>
          <p:cNvPr id="86" name="Ellips 85">
            <a:extLst>
              <a:ext uri="{FF2B5EF4-FFF2-40B4-BE49-F238E27FC236}">
                <a16:creationId xmlns:a16="http://schemas.microsoft.com/office/drawing/2014/main" id="{5C41F9CE-B779-4519-AA1C-12E901448022}"/>
              </a:ext>
            </a:extLst>
          </p:cNvPr>
          <p:cNvSpPr/>
          <p:nvPr/>
        </p:nvSpPr>
        <p:spPr>
          <a:xfrm>
            <a:off x="10517363" y="137141"/>
            <a:ext cx="233096" cy="2330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/>
          </a:p>
        </p:txBody>
      </p:sp>
      <p:sp>
        <p:nvSpPr>
          <p:cNvPr id="88" name="textruta 87">
            <a:extLst>
              <a:ext uri="{FF2B5EF4-FFF2-40B4-BE49-F238E27FC236}">
                <a16:creationId xmlns:a16="http://schemas.microsoft.com/office/drawing/2014/main" id="{DBD3C984-3254-41F5-B83D-AA5F2871574B}"/>
              </a:ext>
            </a:extLst>
          </p:cNvPr>
          <p:cNvSpPr txBox="1"/>
          <p:nvPr/>
        </p:nvSpPr>
        <p:spPr>
          <a:xfrm>
            <a:off x="10735682" y="121264"/>
            <a:ext cx="1236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/>
              <a:t>ROSC innan ECMO</a:t>
            </a:r>
          </a:p>
        </p:txBody>
      </p:sp>
      <p:sp>
        <p:nvSpPr>
          <p:cNvPr id="89" name="Ellips 88">
            <a:extLst>
              <a:ext uri="{FF2B5EF4-FFF2-40B4-BE49-F238E27FC236}">
                <a16:creationId xmlns:a16="http://schemas.microsoft.com/office/drawing/2014/main" id="{F55D516F-585F-4BD8-AAA6-C6C95988E967}"/>
              </a:ext>
            </a:extLst>
          </p:cNvPr>
          <p:cNvSpPr/>
          <p:nvPr/>
        </p:nvSpPr>
        <p:spPr>
          <a:xfrm>
            <a:off x="10517363" y="442233"/>
            <a:ext cx="233096" cy="233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/>
          </a:p>
        </p:txBody>
      </p:sp>
      <p:sp>
        <p:nvSpPr>
          <p:cNvPr id="91" name="Ellips 90">
            <a:extLst>
              <a:ext uri="{FF2B5EF4-FFF2-40B4-BE49-F238E27FC236}">
                <a16:creationId xmlns:a16="http://schemas.microsoft.com/office/drawing/2014/main" id="{C242AEBB-BA6C-417A-87EF-724FF23F0DD7}"/>
              </a:ext>
            </a:extLst>
          </p:cNvPr>
          <p:cNvSpPr/>
          <p:nvPr/>
        </p:nvSpPr>
        <p:spPr>
          <a:xfrm>
            <a:off x="10517363" y="773461"/>
            <a:ext cx="233096" cy="23309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/>
          </a:p>
        </p:txBody>
      </p:sp>
    </p:spTree>
    <p:extLst>
      <p:ext uri="{BB962C8B-B14F-4D97-AF65-F5344CB8AC3E}">
        <p14:creationId xmlns:p14="http://schemas.microsoft.com/office/powerpoint/2010/main" val="2482403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ktangel 78">
            <a:extLst>
              <a:ext uri="{FF2B5EF4-FFF2-40B4-BE49-F238E27FC236}">
                <a16:creationId xmlns:a16="http://schemas.microsoft.com/office/drawing/2014/main" id="{0A9E7731-558F-4279-88C4-699FBED094F1}"/>
              </a:ext>
            </a:extLst>
          </p:cNvPr>
          <p:cNvSpPr/>
          <p:nvPr/>
        </p:nvSpPr>
        <p:spPr>
          <a:xfrm>
            <a:off x="0" y="0"/>
            <a:ext cx="12192000" cy="1054100"/>
          </a:xfrm>
          <a:prstGeom prst="rect">
            <a:avLst/>
          </a:prstGeom>
          <a:solidFill>
            <a:srgbClr val="FB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7CADCC9-73D9-49C2-829E-D5467285F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907" y="-36836"/>
            <a:ext cx="10083237" cy="1325563"/>
          </a:xfrm>
        </p:spPr>
        <p:txBody>
          <a:bodyPr>
            <a:normAutofit/>
          </a:bodyPr>
          <a:lstStyle/>
          <a:p>
            <a:r>
              <a:rPr lang="sv-SE" sz="3200" dirty="0">
                <a:latin typeface="Neutraface 2 Display Titling" panose="02000600040000020004" pitchFamily="50" charset="0"/>
              </a:rPr>
              <a:t>2021 </a:t>
            </a:r>
            <a:r>
              <a:rPr lang="sv-SE" sz="3200" b="1" dirty="0">
                <a:latin typeface="Neutraface 2 Display Titling" panose="02000600040000020004" pitchFamily="50" charset="0"/>
              </a:rPr>
              <a:t>en riktig start</a:t>
            </a: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EA44F155-3EB9-4513-82D5-9F092B9FA26A}"/>
              </a:ext>
            </a:extLst>
          </p:cNvPr>
          <p:cNvCxnSpPr/>
          <p:nvPr/>
        </p:nvCxnSpPr>
        <p:spPr>
          <a:xfrm>
            <a:off x="772908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9471D388-2250-4AF9-A1FE-984D8957354D}"/>
              </a:ext>
            </a:extLst>
          </p:cNvPr>
          <p:cNvCxnSpPr/>
          <p:nvPr/>
        </p:nvCxnSpPr>
        <p:spPr>
          <a:xfrm>
            <a:off x="1560559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87414BC5-550A-489B-8A4E-13081B79D4D1}"/>
              </a:ext>
            </a:extLst>
          </p:cNvPr>
          <p:cNvCxnSpPr/>
          <p:nvPr/>
        </p:nvCxnSpPr>
        <p:spPr>
          <a:xfrm>
            <a:off x="2339157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A70C70AA-E984-4DAD-AC3E-468A9B82AFC5}"/>
              </a:ext>
            </a:extLst>
          </p:cNvPr>
          <p:cNvCxnSpPr/>
          <p:nvPr/>
        </p:nvCxnSpPr>
        <p:spPr>
          <a:xfrm>
            <a:off x="3126809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DF8BFCCB-D8B2-4324-B86B-4729CCDC71E4}"/>
              </a:ext>
            </a:extLst>
          </p:cNvPr>
          <p:cNvCxnSpPr/>
          <p:nvPr/>
        </p:nvCxnSpPr>
        <p:spPr>
          <a:xfrm>
            <a:off x="3905407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587C8EE0-F8B2-46DF-A307-E7997F78554C}"/>
              </a:ext>
            </a:extLst>
          </p:cNvPr>
          <p:cNvCxnSpPr/>
          <p:nvPr/>
        </p:nvCxnSpPr>
        <p:spPr>
          <a:xfrm>
            <a:off x="4693058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024ED2B1-37B8-4A3D-A7C2-279D98F49E8B}"/>
              </a:ext>
            </a:extLst>
          </p:cNvPr>
          <p:cNvCxnSpPr/>
          <p:nvPr/>
        </p:nvCxnSpPr>
        <p:spPr>
          <a:xfrm>
            <a:off x="5471656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504BA1B8-9B9B-4D17-BFBF-7725FF4C79A7}"/>
              </a:ext>
            </a:extLst>
          </p:cNvPr>
          <p:cNvCxnSpPr/>
          <p:nvPr/>
        </p:nvCxnSpPr>
        <p:spPr>
          <a:xfrm>
            <a:off x="6259308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A3796D36-AAC3-4F59-9165-ACAE3640128B}"/>
              </a:ext>
            </a:extLst>
          </p:cNvPr>
          <p:cNvCxnSpPr/>
          <p:nvPr/>
        </p:nvCxnSpPr>
        <p:spPr>
          <a:xfrm>
            <a:off x="7037906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4409A0CD-EA53-4A9A-8E5E-68B3D334CA2A}"/>
              </a:ext>
            </a:extLst>
          </p:cNvPr>
          <p:cNvCxnSpPr/>
          <p:nvPr/>
        </p:nvCxnSpPr>
        <p:spPr>
          <a:xfrm>
            <a:off x="7825558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DACC0EB7-BF46-4346-A50A-390021285D8A}"/>
              </a:ext>
            </a:extLst>
          </p:cNvPr>
          <p:cNvCxnSpPr/>
          <p:nvPr/>
        </p:nvCxnSpPr>
        <p:spPr>
          <a:xfrm>
            <a:off x="8604156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FAACBAB2-61E4-413F-B152-8FB636104422}"/>
              </a:ext>
            </a:extLst>
          </p:cNvPr>
          <p:cNvCxnSpPr/>
          <p:nvPr/>
        </p:nvCxnSpPr>
        <p:spPr>
          <a:xfrm>
            <a:off x="9391807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763597EB-9B4E-4D6C-B378-D0A8C7D815DE}"/>
              </a:ext>
            </a:extLst>
          </p:cNvPr>
          <p:cNvCxnSpPr/>
          <p:nvPr/>
        </p:nvCxnSpPr>
        <p:spPr>
          <a:xfrm>
            <a:off x="10170405" y="2670773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ruta 24">
            <a:extLst>
              <a:ext uri="{FF2B5EF4-FFF2-40B4-BE49-F238E27FC236}">
                <a16:creationId xmlns:a16="http://schemas.microsoft.com/office/drawing/2014/main" id="{C229D9C2-95A7-4454-AFC4-7FE1C6CDEE55}"/>
              </a:ext>
            </a:extLst>
          </p:cNvPr>
          <p:cNvSpPr txBox="1"/>
          <p:nvPr/>
        </p:nvSpPr>
        <p:spPr>
          <a:xfrm>
            <a:off x="5626337" y="2688880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April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66732FF0-95C0-4DF9-B4E6-82B554A5EE49}"/>
              </a:ext>
            </a:extLst>
          </p:cNvPr>
          <p:cNvSpPr txBox="1"/>
          <p:nvPr/>
        </p:nvSpPr>
        <p:spPr>
          <a:xfrm>
            <a:off x="6441148" y="2688880"/>
            <a:ext cx="426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Maj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C42E4EE1-3484-4953-89E2-319EB1163877}"/>
              </a:ext>
            </a:extLst>
          </p:cNvPr>
          <p:cNvSpPr txBox="1"/>
          <p:nvPr/>
        </p:nvSpPr>
        <p:spPr>
          <a:xfrm>
            <a:off x="7219746" y="2688880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Juni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FD863E51-26F9-4E3A-B9C7-E2F9FE633309}"/>
              </a:ext>
            </a:extLst>
          </p:cNvPr>
          <p:cNvSpPr txBox="1"/>
          <p:nvPr/>
        </p:nvSpPr>
        <p:spPr>
          <a:xfrm>
            <a:off x="8007397" y="2688880"/>
            <a:ext cx="385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Juli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1C620BDE-8FFB-40F7-88D8-0016B6756241}"/>
              </a:ext>
            </a:extLst>
          </p:cNvPr>
          <p:cNvSpPr txBox="1"/>
          <p:nvPr/>
        </p:nvSpPr>
        <p:spPr>
          <a:xfrm>
            <a:off x="8677358" y="2688880"/>
            <a:ext cx="6526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Augusti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58556CD8-EDF3-42E1-8BEB-65E31FAA792E}"/>
              </a:ext>
            </a:extLst>
          </p:cNvPr>
          <p:cNvSpPr txBox="1"/>
          <p:nvPr/>
        </p:nvSpPr>
        <p:spPr>
          <a:xfrm>
            <a:off x="9356368" y="2688880"/>
            <a:ext cx="871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September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615EFF46-CBDB-4E18-8F74-8F16F19C791D}"/>
              </a:ext>
            </a:extLst>
          </p:cNvPr>
          <p:cNvSpPr txBox="1"/>
          <p:nvPr/>
        </p:nvSpPr>
        <p:spPr>
          <a:xfrm>
            <a:off x="850681" y="2688880"/>
            <a:ext cx="698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Oktober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525C22F5-AFB7-4FD9-B46D-FF4265C17539}"/>
              </a:ext>
            </a:extLst>
          </p:cNvPr>
          <p:cNvSpPr txBox="1"/>
          <p:nvPr/>
        </p:nvSpPr>
        <p:spPr>
          <a:xfrm>
            <a:off x="1538745" y="2688880"/>
            <a:ext cx="842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November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5530C862-9A23-4B1D-B3F2-6698C1BAC456}"/>
              </a:ext>
            </a:extLst>
          </p:cNvPr>
          <p:cNvSpPr txBox="1"/>
          <p:nvPr/>
        </p:nvSpPr>
        <p:spPr>
          <a:xfrm>
            <a:off x="2344503" y="2688880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December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C3A61DCF-0B95-42C1-8A51-30751AAE3796}"/>
              </a:ext>
            </a:extLst>
          </p:cNvPr>
          <p:cNvSpPr txBox="1"/>
          <p:nvPr/>
        </p:nvSpPr>
        <p:spPr>
          <a:xfrm>
            <a:off x="3213636" y="268888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Januari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A9DE6F7B-E1EF-4D87-B18D-ADFB1A1B72DD}"/>
              </a:ext>
            </a:extLst>
          </p:cNvPr>
          <p:cNvSpPr txBox="1"/>
          <p:nvPr/>
        </p:nvSpPr>
        <p:spPr>
          <a:xfrm>
            <a:off x="3983180" y="2688880"/>
            <a:ext cx="7050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Februari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D61AABDC-3418-4F59-80D7-B7BCC5380990}"/>
              </a:ext>
            </a:extLst>
          </p:cNvPr>
          <p:cNvSpPr txBox="1"/>
          <p:nvPr/>
        </p:nvSpPr>
        <p:spPr>
          <a:xfrm>
            <a:off x="4852313" y="2688880"/>
            <a:ext cx="501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Mars</a:t>
            </a: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D0C9B554-39C0-4570-B0AC-503C1380BF5A}"/>
              </a:ext>
            </a:extLst>
          </p:cNvPr>
          <p:cNvSpPr txBox="1"/>
          <p:nvPr/>
        </p:nvSpPr>
        <p:spPr>
          <a:xfrm>
            <a:off x="3121722" y="2372009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2021</a:t>
            </a:r>
          </a:p>
        </p:txBody>
      </p:sp>
      <p:sp>
        <p:nvSpPr>
          <p:cNvPr id="43" name="Ellips 42">
            <a:extLst>
              <a:ext uri="{FF2B5EF4-FFF2-40B4-BE49-F238E27FC236}">
                <a16:creationId xmlns:a16="http://schemas.microsoft.com/office/drawing/2014/main" id="{970B74CE-C9DA-47E1-AC7A-DB7942CB2B0A}"/>
              </a:ext>
            </a:extLst>
          </p:cNvPr>
          <p:cNvSpPr/>
          <p:nvPr/>
        </p:nvSpPr>
        <p:spPr>
          <a:xfrm>
            <a:off x="1013643" y="3123446"/>
            <a:ext cx="307817" cy="3078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Ellips 43">
            <a:extLst>
              <a:ext uri="{FF2B5EF4-FFF2-40B4-BE49-F238E27FC236}">
                <a16:creationId xmlns:a16="http://schemas.microsoft.com/office/drawing/2014/main" id="{DDCFA567-06DF-441E-9223-7A94D39EBCF8}"/>
              </a:ext>
            </a:extLst>
          </p:cNvPr>
          <p:cNvSpPr/>
          <p:nvPr/>
        </p:nvSpPr>
        <p:spPr>
          <a:xfrm>
            <a:off x="1013643" y="3548959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Ellips 44">
            <a:extLst>
              <a:ext uri="{FF2B5EF4-FFF2-40B4-BE49-F238E27FC236}">
                <a16:creationId xmlns:a16="http://schemas.microsoft.com/office/drawing/2014/main" id="{9852F5CD-A856-44F2-8BE8-27995A106E66}"/>
              </a:ext>
            </a:extLst>
          </p:cNvPr>
          <p:cNvSpPr/>
          <p:nvPr/>
        </p:nvSpPr>
        <p:spPr>
          <a:xfrm>
            <a:off x="1013643" y="3965419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Ellips 45">
            <a:extLst>
              <a:ext uri="{FF2B5EF4-FFF2-40B4-BE49-F238E27FC236}">
                <a16:creationId xmlns:a16="http://schemas.microsoft.com/office/drawing/2014/main" id="{CBBB16D4-BFB5-487B-8208-123051C6ED2A}"/>
              </a:ext>
            </a:extLst>
          </p:cNvPr>
          <p:cNvSpPr/>
          <p:nvPr/>
        </p:nvSpPr>
        <p:spPr>
          <a:xfrm>
            <a:off x="1013643" y="4730567"/>
            <a:ext cx="307817" cy="30781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Ellips 47">
            <a:extLst>
              <a:ext uri="{FF2B5EF4-FFF2-40B4-BE49-F238E27FC236}">
                <a16:creationId xmlns:a16="http://schemas.microsoft.com/office/drawing/2014/main" id="{86B2A856-83AA-4D64-B799-D0534235BB86}"/>
              </a:ext>
            </a:extLst>
          </p:cNvPr>
          <p:cNvSpPr/>
          <p:nvPr/>
        </p:nvSpPr>
        <p:spPr>
          <a:xfrm>
            <a:off x="1792242" y="3123446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Ellips 48">
            <a:extLst>
              <a:ext uri="{FF2B5EF4-FFF2-40B4-BE49-F238E27FC236}">
                <a16:creationId xmlns:a16="http://schemas.microsoft.com/office/drawing/2014/main" id="{3FA90168-1999-48BF-8CBE-E03FB0098175}"/>
              </a:ext>
            </a:extLst>
          </p:cNvPr>
          <p:cNvSpPr/>
          <p:nvPr/>
        </p:nvSpPr>
        <p:spPr>
          <a:xfrm>
            <a:off x="1792242" y="3548959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Ellips 49">
            <a:extLst>
              <a:ext uri="{FF2B5EF4-FFF2-40B4-BE49-F238E27FC236}">
                <a16:creationId xmlns:a16="http://schemas.microsoft.com/office/drawing/2014/main" id="{8490E750-41F3-459B-A737-2DFFEB3C457F}"/>
              </a:ext>
            </a:extLst>
          </p:cNvPr>
          <p:cNvSpPr/>
          <p:nvPr/>
        </p:nvSpPr>
        <p:spPr>
          <a:xfrm>
            <a:off x="1792242" y="3965419"/>
            <a:ext cx="307817" cy="30781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Ellips 50">
            <a:extLst>
              <a:ext uri="{FF2B5EF4-FFF2-40B4-BE49-F238E27FC236}">
                <a16:creationId xmlns:a16="http://schemas.microsoft.com/office/drawing/2014/main" id="{ECDC2AB2-02E7-41FC-BC3A-5CABF97829C2}"/>
              </a:ext>
            </a:extLst>
          </p:cNvPr>
          <p:cNvSpPr/>
          <p:nvPr/>
        </p:nvSpPr>
        <p:spPr>
          <a:xfrm>
            <a:off x="2598000" y="3123446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Ellips 51">
            <a:extLst>
              <a:ext uri="{FF2B5EF4-FFF2-40B4-BE49-F238E27FC236}">
                <a16:creationId xmlns:a16="http://schemas.microsoft.com/office/drawing/2014/main" id="{5AAF5D21-CA13-48CA-B788-DB14D8CFA296}"/>
              </a:ext>
            </a:extLst>
          </p:cNvPr>
          <p:cNvSpPr/>
          <p:nvPr/>
        </p:nvSpPr>
        <p:spPr>
          <a:xfrm>
            <a:off x="2598000" y="3548959"/>
            <a:ext cx="307817" cy="30781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Ellips 52">
            <a:extLst>
              <a:ext uri="{FF2B5EF4-FFF2-40B4-BE49-F238E27FC236}">
                <a16:creationId xmlns:a16="http://schemas.microsoft.com/office/drawing/2014/main" id="{E9EE0284-84AA-4754-A2CC-090FD0A0B128}"/>
              </a:ext>
            </a:extLst>
          </p:cNvPr>
          <p:cNvSpPr/>
          <p:nvPr/>
        </p:nvSpPr>
        <p:spPr>
          <a:xfrm>
            <a:off x="2598000" y="3965419"/>
            <a:ext cx="307817" cy="30781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" name="Ellips 53">
            <a:extLst>
              <a:ext uri="{FF2B5EF4-FFF2-40B4-BE49-F238E27FC236}">
                <a16:creationId xmlns:a16="http://schemas.microsoft.com/office/drawing/2014/main" id="{D6F76E42-B21F-455A-A825-FAE26AEEBF40}"/>
              </a:ext>
            </a:extLst>
          </p:cNvPr>
          <p:cNvSpPr/>
          <p:nvPr/>
        </p:nvSpPr>
        <p:spPr>
          <a:xfrm>
            <a:off x="3349438" y="3123446"/>
            <a:ext cx="307817" cy="3078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Ellips 54">
            <a:extLst>
              <a:ext uri="{FF2B5EF4-FFF2-40B4-BE49-F238E27FC236}">
                <a16:creationId xmlns:a16="http://schemas.microsoft.com/office/drawing/2014/main" id="{E7EFBB7B-09DC-48B7-B40A-E7BDFE4B42E5}"/>
              </a:ext>
            </a:extLst>
          </p:cNvPr>
          <p:cNvSpPr/>
          <p:nvPr/>
        </p:nvSpPr>
        <p:spPr>
          <a:xfrm>
            <a:off x="3349438" y="3548959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Ellips 55">
            <a:extLst>
              <a:ext uri="{FF2B5EF4-FFF2-40B4-BE49-F238E27FC236}">
                <a16:creationId xmlns:a16="http://schemas.microsoft.com/office/drawing/2014/main" id="{66BA26BE-47A6-4A73-AED7-16F689FC1F6C}"/>
              </a:ext>
            </a:extLst>
          </p:cNvPr>
          <p:cNvSpPr/>
          <p:nvPr/>
        </p:nvSpPr>
        <p:spPr>
          <a:xfrm>
            <a:off x="3349438" y="3965419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7" name="Ellips 56">
            <a:extLst>
              <a:ext uri="{FF2B5EF4-FFF2-40B4-BE49-F238E27FC236}">
                <a16:creationId xmlns:a16="http://schemas.microsoft.com/office/drawing/2014/main" id="{D2B9A917-724A-4D2D-9EDD-E1C46B761010}"/>
              </a:ext>
            </a:extLst>
          </p:cNvPr>
          <p:cNvSpPr/>
          <p:nvPr/>
        </p:nvSpPr>
        <p:spPr>
          <a:xfrm>
            <a:off x="3349438" y="4390931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Ellips 57">
            <a:extLst>
              <a:ext uri="{FF2B5EF4-FFF2-40B4-BE49-F238E27FC236}">
                <a16:creationId xmlns:a16="http://schemas.microsoft.com/office/drawing/2014/main" id="{A11D9E0B-1F3C-45A1-A87A-B4F00435566A}"/>
              </a:ext>
            </a:extLst>
          </p:cNvPr>
          <p:cNvSpPr/>
          <p:nvPr/>
        </p:nvSpPr>
        <p:spPr>
          <a:xfrm>
            <a:off x="3349438" y="4816444"/>
            <a:ext cx="307817" cy="30781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9" name="Ellips 58">
            <a:extLst>
              <a:ext uri="{FF2B5EF4-FFF2-40B4-BE49-F238E27FC236}">
                <a16:creationId xmlns:a16="http://schemas.microsoft.com/office/drawing/2014/main" id="{ABA2F07B-65CC-42D5-9C13-8AAE052C8E6F}"/>
              </a:ext>
            </a:extLst>
          </p:cNvPr>
          <p:cNvSpPr/>
          <p:nvPr/>
        </p:nvSpPr>
        <p:spPr>
          <a:xfrm>
            <a:off x="3349438" y="5232904"/>
            <a:ext cx="307817" cy="30781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0" name="Ellips 59">
            <a:extLst>
              <a:ext uri="{FF2B5EF4-FFF2-40B4-BE49-F238E27FC236}">
                <a16:creationId xmlns:a16="http://schemas.microsoft.com/office/drawing/2014/main" id="{0F439BFE-A39F-4294-95AA-EB5072F058A6}"/>
              </a:ext>
            </a:extLst>
          </p:cNvPr>
          <p:cNvSpPr/>
          <p:nvPr/>
        </p:nvSpPr>
        <p:spPr>
          <a:xfrm>
            <a:off x="4164250" y="3123446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1" name="Ellips 60">
            <a:extLst>
              <a:ext uri="{FF2B5EF4-FFF2-40B4-BE49-F238E27FC236}">
                <a16:creationId xmlns:a16="http://schemas.microsoft.com/office/drawing/2014/main" id="{8505141A-986D-4DA9-9DB1-9CAC9E0AD96E}"/>
              </a:ext>
            </a:extLst>
          </p:cNvPr>
          <p:cNvSpPr/>
          <p:nvPr/>
        </p:nvSpPr>
        <p:spPr>
          <a:xfrm>
            <a:off x="4164250" y="3548959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Ellips 62">
            <a:extLst>
              <a:ext uri="{FF2B5EF4-FFF2-40B4-BE49-F238E27FC236}">
                <a16:creationId xmlns:a16="http://schemas.microsoft.com/office/drawing/2014/main" id="{3E606906-54D1-4417-B676-A32F080B0AFC}"/>
              </a:ext>
            </a:extLst>
          </p:cNvPr>
          <p:cNvSpPr/>
          <p:nvPr/>
        </p:nvSpPr>
        <p:spPr>
          <a:xfrm>
            <a:off x="4933795" y="3123446"/>
            <a:ext cx="307817" cy="3078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4" name="Ellips 63">
            <a:extLst>
              <a:ext uri="{FF2B5EF4-FFF2-40B4-BE49-F238E27FC236}">
                <a16:creationId xmlns:a16="http://schemas.microsoft.com/office/drawing/2014/main" id="{3D6DAE69-4CA9-4C5B-9005-4BC2D6940960}"/>
              </a:ext>
            </a:extLst>
          </p:cNvPr>
          <p:cNvSpPr/>
          <p:nvPr/>
        </p:nvSpPr>
        <p:spPr>
          <a:xfrm>
            <a:off x="4933795" y="3548959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0" name="Rak koppling 69">
            <a:extLst>
              <a:ext uri="{FF2B5EF4-FFF2-40B4-BE49-F238E27FC236}">
                <a16:creationId xmlns:a16="http://schemas.microsoft.com/office/drawing/2014/main" id="{7974C601-25E1-4C1D-BF0F-58ADB0A4F55F}"/>
              </a:ext>
            </a:extLst>
          </p:cNvPr>
          <p:cNvCxnSpPr/>
          <p:nvPr/>
        </p:nvCxnSpPr>
        <p:spPr>
          <a:xfrm flipV="1">
            <a:off x="4133973" y="2018923"/>
            <a:ext cx="398353" cy="26255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72" name="textruta 71">
            <a:extLst>
              <a:ext uri="{FF2B5EF4-FFF2-40B4-BE49-F238E27FC236}">
                <a16:creationId xmlns:a16="http://schemas.microsoft.com/office/drawing/2014/main" id="{F0779774-3C52-4C39-8FF2-04DE18C7CD0C}"/>
              </a:ext>
            </a:extLst>
          </p:cNvPr>
          <p:cNvSpPr txBox="1"/>
          <p:nvPr/>
        </p:nvSpPr>
        <p:spPr>
          <a:xfrm>
            <a:off x="4510522" y="1855960"/>
            <a:ext cx="962123" cy="2539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1050"/>
              <a:t>Ny utlarmning</a:t>
            </a:r>
          </a:p>
        </p:txBody>
      </p:sp>
      <p:cxnSp>
        <p:nvCxnSpPr>
          <p:cNvPr id="74" name="Rak koppling 73">
            <a:extLst>
              <a:ext uri="{FF2B5EF4-FFF2-40B4-BE49-F238E27FC236}">
                <a16:creationId xmlns:a16="http://schemas.microsoft.com/office/drawing/2014/main" id="{18D084B3-C2B3-4A91-AD35-489B5FA9818C}"/>
              </a:ext>
            </a:extLst>
          </p:cNvPr>
          <p:cNvCxnSpPr/>
          <p:nvPr/>
        </p:nvCxnSpPr>
        <p:spPr>
          <a:xfrm>
            <a:off x="4134283" y="2281002"/>
            <a:ext cx="0" cy="380245"/>
          </a:xfrm>
          <a:prstGeom prst="lin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92" name="Rak koppling 91">
            <a:extLst>
              <a:ext uri="{FF2B5EF4-FFF2-40B4-BE49-F238E27FC236}">
                <a16:creationId xmlns:a16="http://schemas.microsoft.com/office/drawing/2014/main" id="{3373B11B-7720-4790-AB8E-558408CAC523}"/>
              </a:ext>
            </a:extLst>
          </p:cNvPr>
          <p:cNvCxnSpPr/>
          <p:nvPr/>
        </p:nvCxnSpPr>
        <p:spPr>
          <a:xfrm flipV="1">
            <a:off x="1152364" y="2018923"/>
            <a:ext cx="398353" cy="262550"/>
          </a:xfrm>
          <a:prstGeom prst="lin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93" name="textruta 92">
            <a:extLst>
              <a:ext uri="{FF2B5EF4-FFF2-40B4-BE49-F238E27FC236}">
                <a16:creationId xmlns:a16="http://schemas.microsoft.com/office/drawing/2014/main" id="{4DA2C784-31E8-4D2D-9EDA-4AA84C7627CF}"/>
              </a:ext>
            </a:extLst>
          </p:cNvPr>
          <p:cNvSpPr txBox="1"/>
          <p:nvPr/>
        </p:nvSpPr>
        <p:spPr>
          <a:xfrm>
            <a:off x="1528913" y="1855960"/>
            <a:ext cx="1287532" cy="2539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1050"/>
              <a:t>ECPR-gruppen möte</a:t>
            </a:r>
          </a:p>
        </p:txBody>
      </p:sp>
      <p:cxnSp>
        <p:nvCxnSpPr>
          <p:cNvPr id="94" name="Rak koppling 93">
            <a:extLst>
              <a:ext uri="{FF2B5EF4-FFF2-40B4-BE49-F238E27FC236}">
                <a16:creationId xmlns:a16="http://schemas.microsoft.com/office/drawing/2014/main" id="{F750C16B-8042-41AD-801E-961D87609B59}"/>
              </a:ext>
            </a:extLst>
          </p:cNvPr>
          <p:cNvCxnSpPr/>
          <p:nvPr/>
        </p:nvCxnSpPr>
        <p:spPr>
          <a:xfrm>
            <a:off x="1152674" y="2281002"/>
            <a:ext cx="0" cy="380245"/>
          </a:xfrm>
          <a:prstGeom prst="lin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03" name="Ellips 102">
            <a:extLst>
              <a:ext uri="{FF2B5EF4-FFF2-40B4-BE49-F238E27FC236}">
                <a16:creationId xmlns:a16="http://schemas.microsoft.com/office/drawing/2014/main" id="{0D097445-2313-48DF-96CB-8D71C18CAF62}"/>
              </a:ext>
            </a:extLst>
          </p:cNvPr>
          <p:cNvSpPr/>
          <p:nvPr/>
        </p:nvSpPr>
        <p:spPr>
          <a:xfrm>
            <a:off x="4933795" y="3956365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4" name="textruta 103">
            <a:extLst>
              <a:ext uri="{FF2B5EF4-FFF2-40B4-BE49-F238E27FC236}">
                <a16:creationId xmlns:a16="http://schemas.microsoft.com/office/drawing/2014/main" id="{5E8862BC-8ABB-4439-8ACE-A60D3CCCDA0E}"/>
              </a:ext>
            </a:extLst>
          </p:cNvPr>
          <p:cNvSpPr txBox="1"/>
          <p:nvPr/>
        </p:nvSpPr>
        <p:spPr>
          <a:xfrm>
            <a:off x="674610" y="2372009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2020</a:t>
            </a:r>
          </a:p>
        </p:txBody>
      </p:sp>
      <p:sp>
        <p:nvSpPr>
          <p:cNvPr id="107" name="Ellips 106">
            <a:extLst>
              <a:ext uri="{FF2B5EF4-FFF2-40B4-BE49-F238E27FC236}">
                <a16:creationId xmlns:a16="http://schemas.microsoft.com/office/drawing/2014/main" id="{CA907E5B-DBD1-4C37-A11A-2F636327B18E}"/>
              </a:ext>
            </a:extLst>
          </p:cNvPr>
          <p:cNvSpPr/>
          <p:nvPr/>
        </p:nvSpPr>
        <p:spPr>
          <a:xfrm>
            <a:off x="4933795" y="4358856"/>
            <a:ext cx="307817" cy="30781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8" name="Ellips 107">
            <a:extLst>
              <a:ext uri="{FF2B5EF4-FFF2-40B4-BE49-F238E27FC236}">
                <a16:creationId xmlns:a16="http://schemas.microsoft.com/office/drawing/2014/main" id="{F38346AE-DEF7-4121-B269-98B8B69380F9}"/>
              </a:ext>
            </a:extLst>
          </p:cNvPr>
          <p:cNvSpPr/>
          <p:nvPr/>
        </p:nvSpPr>
        <p:spPr>
          <a:xfrm>
            <a:off x="5713212" y="3123446"/>
            <a:ext cx="307817" cy="307817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1" name="Ellips 110">
            <a:extLst>
              <a:ext uri="{FF2B5EF4-FFF2-40B4-BE49-F238E27FC236}">
                <a16:creationId xmlns:a16="http://schemas.microsoft.com/office/drawing/2014/main" id="{75AD8651-FD1F-4BBC-82ED-F3B2EB63AFE4}"/>
              </a:ext>
            </a:extLst>
          </p:cNvPr>
          <p:cNvSpPr/>
          <p:nvPr/>
        </p:nvSpPr>
        <p:spPr>
          <a:xfrm>
            <a:off x="5713212" y="3548959"/>
            <a:ext cx="307817" cy="30781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2" name="Ellips 111">
            <a:extLst>
              <a:ext uri="{FF2B5EF4-FFF2-40B4-BE49-F238E27FC236}">
                <a16:creationId xmlns:a16="http://schemas.microsoft.com/office/drawing/2014/main" id="{559EE53D-2B5C-4815-864D-F10C2A655D2E}"/>
              </a:ext>
            </a:extLst>
          </p:cNvPr>
          <p:cNvSpPr/>
          <p:nvPr/>
        </p:nvSpPr>
        <p:spPr>
          <a:xfrm>
            <a:off x="6493856" y="3548959"/>
            <a:ext cx="307817" cy="30781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3" name="Ellips 112">
            <a:extLst>
              <a:ext uri="{FF2B5EF4-FFF2-40B4-BE49-F238E27FC236}">
                <a16:creationId xmlns:a16="http://schemas.microsoft.com/office/drawing/2014/main" id="{5F71B0A0-C8EF-464A-B5B5-E8B1B3DBC908}"/>
              </a:ext>
            </a:extLst>
          </p:cNvPr>
          <p:cNvSpPr/>
          <p:nvPr/>
        </p:nvSpPr>
        <p:spPr>
          <a:xfrm>
            <a:off x="6493856" y="3123446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6" name="Ellips 115">
            <a:extLst>
              <a:ext uri="{FF2B5EF4-FFF2-40B4-BE49-F238E27FC236}">
                <a16:creationId xmlns:a16="http://schemas.microsoft.com/office/drawing/2014/main" id="{187EA52F-0A6B-4B3C-A9D3-882A091FDE90}"/>
              </a:ext>
            </a:extLst>
          </p:cNvPr>
          <p:cNvSpPr/>
          <p:nvPr/>
        </p:nvSpPr>
        <p:spPr>
          <a:xfrm>
            <a:off x="7273210" y="3123446"/>
            <a:ext cx="307817" cy="30781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7" name="Ellips 116">
            <a:extLst>
              <a:ext uri="{FF2B5EF4-FFF2-40B4-BE49-F238E27FC236}">
                <a16:creationId xmlns:a16="http://schemas.microsoft.com/office/drawing/2014/main" id="{3176956F-A0CE-45BB-9D7A-457A830ECD29}"/>
              </a:ext>
            </a:extLst>
          </p:cNvPr>
          <p:cNvSpPr/>
          <p:nvPr/>
        </p:nvSpPr>
        <p:spPr>
          <a:xfrm>
            <a:off x="7273210" y="3548959"/>
            <a:ext cx="307817" cy="30781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8" name="Ellips 117">
            <a:extLst>
              <a:ext uri="{FF2B5EF4-FFF2-40B4-BE49-F238E27FC236}">
                <a16:creationId xmlns:a16="http://schemas.microsoft.com/office/drawing/2014/main" id="{D779CE1B-D7DF-4C75-85FB-2B155DB15780}"/>
              </a:ext>
            </a:extLst>
          </p:cNvPr>
          <p:cNvSpPr/>
          <p:nvPr/>
        </p:nvSpPr>
        <p:spPr>
          <a:xfrm>
            <a:off x="8052045" y="3123446"/>
            <a:ext cx="307817" cy="307817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0" name="Ellips 119">
            <a:extLst>
              <a:ext uri="{FF2B5EF4-FFF2-40B4-BE49-F238E27FC236}">
                <a16:creationId xmlns:a16="http://schemas.microsoft.com/office/drawing/2014/main" id="{2B5CBBEA-A8B3-4AD9-981A-BC1FD53EC5D8}"/>
              </a:ext>
            </a:extLst>
          </p:cNvPr>
          <p:cNvSpPr/>
          <p:nvPr/>
        </p:nvSpPr>
        <p:spPr>
          <a:xfrm>
            <a:off x="8052045" y="3548959"/>
            <a:ext cx="307817" cy="307817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1" name="Ellips 120">
            <a:extLst>
              <a:ext uri="{FF2B5EF4-FFF2-40B4-BE49-F238E27FC236}">
                <a16:creationId xmlns:a16="http://schemas.microsoft.com/office/drawing/2014/main" id="{0FDAD800-9C18-4E17-B9C4-BB4DFB3666DE}"/>
              </a:ext>
            </a:extLst>
          </p:cNvPr>
          <p:cNvSpPr/>
          <p:nvPr/>
        </p:nvSpPr>
        <p:spPr>
          <a:xfrm>
            <a:off x="8827431" y="3123446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3" name="Ellips 122">
            <a:extLst>
              <a:ext uri="{FF2B5EF4-FFF2-40B4-BE49-F238E27FC236}">
                <a16:creationId xmlns:a16="http://schemas.microsoft.com/office/drawing/2014/main" id="{49A160DF-A7C9-4B41-A39C-6AE098C25532}"/>
              </a:ext>
            </a:extLst>
          </p:cNvPr>
          <p:cNvSpPr/>
          <p:nvPr/>
        </p:nvSpPr>
        <p:spPr>
          <a:xfrm>
            <a:off x="8827431" y="3548959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4" name="Ellips 123">
            <a:extLst>
              <a:ext uri="{FF2B5EF4-FFF2-40B4-BE49-F238E27FC236}">
                <a16:creationId xmlns:a16="http://schemas.microsoft.com/office/drawing/2014/main" id="{0E9A19A8-BA98-435C-8873-C9962C100464}"/>
              </a:ext>
            </a:extLst>
          </p:cNvPr>
          <p:cNvSpPr/>
          <p:nvPr/>
        </p:nvSpPr>
        <p:spPr>
          <a:xfrm>
            <a:off x="9613509" y="3123446"/>
            <a:ext cx="307817" cy="30781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5" name="textruta 94">
            <a:extLst>
              <a:ext uri="{FF2B5EF4-FFF2-40B4-BE49-F238E27FC236}">
                <a16:creationId xmlns:a16="http://schemas.microsoft.com/office/drawing/2014/main" id="{5C7AF662-299D-411B-AEA6-F970EFCA13A9}"/>
              </a:ext>
            </a:extLst>
          </p:cNvPr>
          <p:cNvSpPr txBox="1"/>
          <p:nvPr/>
        </p:nvSpPr>
        <p:spPr>
          <a:xfrm>
            <a:off x="10639040" y="388539"/>
            <a:ext cx="1088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/>
              <a:t>Ej pålagd ECMO</a:t>
            </a:r>
          </a:p>
        </p:txBody>
      </p:sp>
      <p:sp>
        <p:nvSpPr>
          <p:cNvPr id="96" name="textruta 95">
            <a:extLst>
              <a:ext uri="{FF2B5EF4-FFF2-40B4-BE49-F238E27FC236}">
                <a16:creationId xmlns:a16="http://schemas.microsoft.com/office/drawing/2014/main" id="{98BB331C-61CB-49F3-A744-C650B52EC036}"/>
              </a:ext>
            </a:extLst>
          </p:cNvPr>
          <p:cNvSpPr txBox="1"/>
          <p:nvPr/>
        </p:nvSpPr>
        <p:spPr>
          <a:xfrm>
            <a:off x="10657148" y="706124"/>
            <a:ext cx="9525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Pålagd ECMO</a:t>
            </a:r>
          </a:p>
        </p:txBody>
      </p:sp>
      <p:sp>
        <p:nvSpPr>
          <p:cNvPr id="97" name="Ellips 96">
            <a:extLst>
              <a:ext uri="{FF2B5EF4-FFF2-40B4-BE49-F238E27FC236}">
                <a16:creationId xmlns:a16="http://schemas.microsoft.com/office/drawing/2014/main" id="{254F7B01-6CBE-4827-BCD4-D37AD6AEB451}"/>
              </a:ext>
            </a:extLst>
          </p:cNvPr>
          <p:cNvSpPr/>
          <p:nvPr/>
        </p:nvSpPr>
        <p:spPr>
          <a:xfrm>
            <a:off x="10423512" y="80682"/>
            <a:ext cx="233096" cy="2330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/>
          </a:p>
        </p:txBody>
      </p:sp>
      <p:sp>
        <p:nvSpPr>
          <p:cNvPr id="98" name="textruta 97">
            <a:extLst>
              <a:ext uri="{FF2B5EF4-FFF2-40B4-BE49-F238E27FC236}">
                <a16:creationId xmlns:a16="http://schemas.microsoft.com/office/drawing/2014/main" id="{3768861B-88FA-4C02-B276-5536E9AACA84}"/>
              </a:ext>
            </a:extLst>
          </p:cNvPr>
          <p:cNvSpPr txBox="1"/>
          <p:nvPr/>
        </p:nvSpPr>
        <p:spPr>
          <a:xfrm>
            <a:off x="10641831" y="64805"/>
            <a:ext cx="1236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/>
              <a:t>ROSC innan ECMO</a:t>
            </a:r>
          </a:p>
        </p:txBody>
      </p:sp>
      <p:sp>
        <p:nvSpPr>
          <p:cNvPr id="99" name="Ellips 98">
            <a:extLst>
              <a:ext uri="{FF2B5EF4-FFF2-40B4-BE49-F238E27FC236}">
                <a16:creationId xmlns:a16="http://schemas.microsoft.com/office/drawing/2014/main" id="{26AC4D32-4EF3-4FE9-96CC-755B16547A97}"/>
              </a:ext>
            </a:extLst>
          </p:cNvPr>
          <p:cNvSpPr/>
          <p:nvPr/>
        </p:nvSpPr>
        <p:spPr>
          <a:xfrm>
            <a:off x="10423512" y="385774"/>
            <a:ext cx="233096" cy="233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/>
          </a:p>
        </p:txBody>
      </p:sp>
      <p:sp>
        <p:nvSpPr>
          <p:cNvPr id="100" name="Ellips 99">
            <a:extLst>
              <a:ext uri="{FF2B5EF4-FFF2-40B4-BE49-F238E27FC236}">
                <a16:creationId xmlns:a16="http://schemas.microsoft.com/office/drawing/2014/main" id="{F96C3826-F0AB-4792-9836-43738C4F8C90}"/>
              </a:ext>
            </a:extLst>
          </p:cNvPr>
          <p:cNvSpPr/>
          <p:nvPr/>
        </p:nvSpPr>
        <p:spPr>
          <a:xfrm>
            <a:off x="10423512" y="717002"/>
            <a:ext cx="233096" cy="23309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/>
          </a:p>
        </p:txBody>
      </p:sp>
      <p:sp>
        <p:nvSpPr>
          <p:cNvPr id="101" name="Ellips 100">
            <a:extLst>
              <a:ext uri="{FF2B5EF4-FFF2-40B4-BE49-F238E27FC236}">
                <a16:creationId xmlns:a16="http://schemas.microsoft.com/office/drawing/2014/main" id="{00B5D482-244E-4EB0-A61D-6D70560D8293}"/>
              </a:ext>
            </a:extLst>
          </p:cNvPr>
          <p:cNvSpPr/>
          <p:nvPr/>
        </p:nvSpPr>
        <p:spPr>
          <a:xfrm>
            <a:off x="1013643" y="4348596"/>
            <a:ext cx="307817" cy="30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6" name="Ellips 105">
            <a:extLst>
              <a:ext uri="{FF2B5EF4-FFF2-40B4-BE49-F238E27FC236}">
                <a16:creationId xmlns:a16="http://schemas.microsoft.com/office/drawing/2014/main" id="{431831ED-0207-4AD3-B49A-A9AD32F60526}"/>
              </a:ext>
            </a:extLst>
          </p:cNvPr>
          <p:cNvSpPr/>
          <p:nvPr/>
        </p:nvSpPr>
        <p:spPr>
          <a:xfrm>
            <a:off x="9613509" y="3548959"/>
            <a:ext cx="307817" cy="30781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9" name="textruta 108">
            <a:extLst>
              <a:ext uri="{FF2B5EF4-FFF2-40B4-BE49-F238E27FC236}">
                <a16:creationId xmlns:a16="http://schemas.microsoft.com/office/drawing/2014/main" id="{AD297264-E3E3-43E0-BC05-FC497A622BBA}"/>
              </a:ext>
            </a:extLst>
          </p:cNvPr>
          <p:cNvSpPr txBox="1"/>
          <p:nvPr/>
        </p:nvSpPr>
        <p:spPr>
          <a:xfrm>
            <a:off x="10157556" y="2688880"/>
            <a:ext cx="698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Oktober</a:t>
            </a:r>
          </a:p>
        </p:txBody>
      </p:sp>
      <p:sp>
        <p:nvSpPr>
          <p:cNvPr id="110" name="Ellips 109">
            <a:extLst>
              <a:ext uri="{FF2B5EF4-FFF2-40B4-BE49-F238E27FC236}">
                <a16:creationId xmlns:a16="http://schemas.microsoft.com/office/drawing/2014/main" id="{92E0980A-DCF8-4DB1-8380-3AE4FDFA7C46}"/>
              </a:ext>
            </a:extLst>
          </p:cNvPr>
          <p:cNvSpPr/>
          <p:nvPr/>
        </p:nvSpPr>
        <p:spPr>
          <a:xfrm>
            <a:off x="10334014" y="3123446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0176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ktangel 64">
            <a:extLst>
              <a:ext uri="{FF2B5EF4-FFF2-40B4-BE49-F238E27FC236}">
                <a16:creationId xmlns:a16="http://schemas.microsoft.com/office/drawing/2014/main" id="{DD35FE2C-6D82-4094-A922-096EADD632B7}"/>
              </a:ext>
            </a:extLst>
          </p:cNvPr>
          <p:cNvSpPr/>
          <p:nvPr/>
        </p:nvSpPr>
        <p:spPr>
          <a:xfrm>
            <a:off x="0" y="0"/>
            <a:ext cx="12192000" cy="1054100"/>
          </a:xfrm>
          <a:prstGeom prst="rect">
            <a:avLst/>
          </a:prstGeom>
          <a:solidFill>
            <a:srgbClr val="FB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05F5020A-DDBA-4080-AD04-5D1F12D2EED0}"/>
              </a:ext>
            </a:extLst>
          </p:cNvPr>
          <p:cNvSpPr txBox="1">
            <a:spLocks/>
          </p:cNvSpPr>
          <p:nvPr/>
        </p:nvSpPr>
        <p:spPr>
          <a:xfrm>
            <a:off x="2049479" y="2033380"/>
            <a:ext cx="3252537" cy="6563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000">
                <a:latin typeface="Neutraface 2 Display Bold" panose="02000803040000020004" pitchFamily="50" charset="0"/>
              </a:rPr>
              <a:t>ROSC innan ECMO</a:t>
            </a:r>
            <a:endParaRPr lang="sv-SE" sz="2000" dirty="0">
              <a:latin typeface="Neutraface 2 Display Bold" panose="02000803040000020004" pitchFamily="50" charset="0"/>
            </a:endParaRP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A93D4325-F308-44FA-9086-C10BBD9EC191}"/>
              </a:ext>
            </a:extLst>
          </p:cNvPr>
          <p:cNvSpPr txBox="1">
            <a:spLocks/>
          </p:cNvSpPr>
          <p:nvPr/>
        </p:nvSpPr>
        <p:spPr>
          <a:xfrm>
            <a:off x="2049479" y="3238343"/>
            <a:ext cx="3252537" cy="6563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000">
                <a:latin typeface="Neutraface 2 Display Bold" panose="02000803040000020004" pitchFamily="50" charset="0"/>
              </a:rPr>
              <a:t>ECPR-fall men ej ECMO</a:t>
            </a:r>
            <a:endParaRPr lang="sv-SE" sz="2000" dirty="0">
              <a:latin typeface="Neutraface 2 Display Bold" panose="02000803040000020004" pitchFamily="50" charset="0"/>
            </a:endParaRP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66A98C99-5AEA-4D23-8678-9EF1855EF6D0}"/>
              </a:ext>
            </a:extLst>
          </p:cNvPr>
          <p:cNvSpPr txBox="1">
            <a:spLocks/>
          </p:cNvSpPr>
          <p:nvPr/>
        </p:nvSpPr>
        <p:spPr>
          <a:xfrm>
            <a:off x="2049479" y="4578661"/>
            <a:ext cx="3252537" cy="6563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000">
                <a:latin typeface="Neutraface 2 Display Bold" panose="02000803040000020004" pitchFamily="50" charset="0"/>
              </a:rPr>
              <a:t>ECPR-fall där ECMO initierats</a:t>
            </a:r>
            <a:endParaRPr lang="sv-SE" sz="2000" dirty="0">
              <a:latin typeface="Neutraface 2 Display Bold" panose="02000803040000020004" pitchFamily="50" charset="0"/>
            </a:endParaRP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B8D2E470-EA9A-4096-85F0-A88AB388FB53}"/>
              </a:ext>
            </a:extLst>
          </p:cNvPr>
          <p:cNvSpPr txBox="1">
            <a:spLocks/>
          </p:cNvSpPr>
          <p:nvPr/>
        </p:nvSpPr>
        <p:spPr>
          <a:xfrm>
            <a:off x="2549992" y="4993450"/>
            <a:ext cx="3252537" cy="6563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000">
                <a:latin typeface="Neutraface 2 Display Bold" panose="02000803040000020004" pitchFamily="50" charset="0"/>
              </a:rPr>
              <a:t>inlagd levande</a:t>
            </a:r>
            <a:endParaRPr lang="sv-SE" sz="2000" dirty="0">
              <a:latin typeface="Neutraface 2 Display Bold" panose="02000803040000020004" pitchFamily="50" charset="0"/>
            </a:endParaRP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48BDB10B-ECDB-45C5-9341-B99C2F805B21}"/>
              </a:ext>
            </a:extLst>
          </p:cNvPr>
          <p:cNvSpPr txBox="1">
            <a:spLocks/>
          </p:cNvSpPr>
          <p:nvPr/>
        </p:nvSpPr>
        <p:spPr>
          <a:xfrm>
            <a:off x="2549992" y="5927101"/>
            <a:ext cx="3252537" cy="6563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000">
                <a:latin typeface="Neutraface 2 Display Bold" panose="02000803040000020004" pitchFamily="50" charset="0"/>
              </a:rPr>
              <a:t>avslutad på angiolab</a:t>
            </a:r>
            <a:endParaRPr lang="sv-SE" sz="2000" dirty="0">
              <a:latin typeface="Neutraface 2 Display Bold" panose="02000803040000020004" pitchFamily="50" charset="0"/>
            </a:endParaRPr>
          </a:p>
        </p:txBody>
      </p: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0C9F625B-29BF-40D2-BDC2-F53B7512EEF2}"/>
              </a:ext>
            </a:extLst>
          </p:cNvPr>
          <p:cNvCxnSpPr/>
          <p:nvPr/>
        </p:nvCxnSpPr>
        <p:spPr>
          <a:xfrm>
            <a:off x="2153853" y="2600434"/>
            <a:ext cx="50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CB74C8FC-C661-46EC-BDCD-B77E238D36A6}"/>
              </a:ext>
            </a:extLst>
          </p:cNvPr>
          <p:cNvCxnSpPr/>
          <p:nvPr/>
        </p:nvCxnSpPr>
        <p:spPr>
          <a:xfrm>
            <a:off x="2656455" y="2600434"/>
            <a:ext cx="172800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091807B1-339B-4209-AA79-4EA112ADC933}"/>
              </a:ext>
            </a:extLst>
          </p:cNvPr>
          <p:cNvCxnSpPr/>
          <p:nvPr/>
        </p:nvCxnSpPr>
        <p:spPr>
          <a:xfrm>
            <a:off x="4381964" y="2600434"/>
            <a:ext cx="720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koppling 24">
            <a:extLst>
              <a:ext uri="{FF2B5EF4-FFF2-40B4-BE49-F238E27FC236}">
                <a16:creationId xmlns:a16="http://schemas.microsoft.com/office/drawing/2014/main" id="{CE0E5343-F78B-40D5-BFCD-90D24A68B969}"/>
              </a:ext>
            </a:extLst>
          </p:cNvPr>
          <p:cNvCxnSpPr/>
          <p:nvPr/>
        </p:nvCxnSpPr>
        <p:spPr>
          <a:xfrm>
            <a:off x="2153853" y="2675359"/>
            <a:ext cx="9360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ktangel 25">
            <a:extLst>
              <a:ext uri="{FF2B5EF4-FFF2-40B4-BE49-F238E27FC236}">
                <a16:creationId xmlns:a16="http://schemas.microsoft.com/office/drawing/2014/main" id="{4EDAA195-2494-4C7A-A696-8F995150EAE0}"/>
              </a:ext>
            </a:extLst>
          </p:cNvPr>
          <p:cNvSpPr/>
          <p:nvPr/>
        </p:nvSpPr>
        <p:spPr>
          <a:xfrm>
            <a:off x="6395007" y="164666"/>
            <a:ext cx="1440000" cy="22780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100" dirty="0"/>
              <a:t>Tid </a:t>
            </a:r>
            <a:r>
              <a:rPr lang="sv-SE" sz="1100" dirty="0" err="1"/>
              <a:t>ambulansankosmt</a:t>
            </a:r>
            <a:endParaRPr lang="sv-SE" sz="1100" dirty="0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69ACAF6-FC05-4CC0-A849-987DA15ABDBB}"/>
              </a:ext>
            </a:extLst>
          </p:cNvPr>
          <p:cNvSpPr/>
          <p:nvPr/>
        </p:nvSpPr>
        <p:spPr>
          <a:xfrm>
            <a:off x="6393620" y="447427"/>
            <a:ext cx="1440000" cy="227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200"/>
              <a:t>Tid akutbil ankomst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BEB84303-2AC7-41E2-8250-99ECD9CFF928}"/>
              </a:ext>
            </a:extLst>
          </p:cNvPr>
          <p:cNvSpPr/>
          <p:nvPr/>
        </p:nvSpPr>
        <p:spPr>
          <a:xfrm>
            <a:off x="7880646" y="166370"/>
            <a:ext cx="1440000" cy="22780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400"/>
              <a:t>Tid på plats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3FD76073-8956-439E-9A73-C35855A89068}"/>
              </a:ext>
            </a:extLst>
          </p:cNvPr>
          <p:cNvSpPr/>
          <p:nvPr/>
        </p:nvSpPr>
        <p:spPr>
          <a:xfrm>
            <a:off x="7882357" y="448943"/>
            <a:ext cx="1440000" cy="2278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400"/>
              <a:t>Transporttid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23A7B42F-857C-4E33-B66B-607594E38E46}"/>
              </a:ext>
            </a:extLst>
          </p:cNvPr>
          <p:cNvSpPr/>
          <p:nvPr/>
        </p:nvSpPr>
        <p:spPr>
          <a:xfrm>
            <a:off x="9383767" y="166369"/>
            <a:ext cx="2653656" cy="226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400"/>
              <a:t>Tid ankomst sjukhus till ECMO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7FD10EA0-7FCB-482C-84D2-08DF4824A85E}"/>
              </a:ext>
            </a:extLst>
          </p:cNvPr>
          <p:cNvSpPr/>
          <p:nvPr/>
        </p:nvSpPr>
        <p:spPr>
          <a:xfrm>
            <a:off x="9383767" y="453752"/>
            <a:ext cx="2653656" cy="226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400"/>
              <a:t>Tid ankomst sjukhus till avslut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915A489D-82E7-4191-8613-37292CBFEAB3}"/>
              </a:ext>
            </a:extLst>
          </p:cNvPr>
          <p:cNvSpPr txBox="1"/>
          <p:nvPr/>
        </p:nvSpPr>
        <p:spPr>
          <a:xfrm>
            <a:off x="1958180" y="2329958"/>
            <a:ext cx="883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/>
              <a:t>7 min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ED87DA99-B321-4C15-A814-A00C2EF18AD8}"/>
              </a:ext>
            </a:extLst>
          </p:cNvPr>
          <p:cNvSpPr txBox="1"/>
          <p:nvPr/>
        </p:nvSpPr>
        <p:spPr>
          <a:xfrm>
            <a:off x="3024980" y="2329958"/>
            <a:ext cx="883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/>
              <a:t>24 min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4D3B4579-E7E2-4ECA-A9E9-ED7958890014}"/>
              </a:ext>
            </a:extLst>
          </p:cNvPr>
          <p:cNvSpPr txBox="1"/>
          <p:nvPr/>
        </p:nvSpPr>
        <p:spPr>
          <a:xfrm>
            <a:off x="4288630" y="2329958"/>
            <a:ext cx="883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/>
              <a:t>10 min</a:t>
            </a: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CB92287B-29D5-41D5-AAF8-74EE29925672}"/>
              </a:ext>
            </a:extLst>
          </p:cNvPr>
          <p:cNvSpPr txBox="1"/>
          <p:nvPr/>
        </p:nvSpPr>
        <p:spPr>
          <a:xfrm>
            <a:off x="2110580" y="2666508"/>
            <a:ext cx="883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/>
              <a:t>13 min</a:t>
            </a:r>
          </a:p>
        </p:txBody>
      </p:sp>
      <p:cxnSp>
        <p:nvCxnSpPr>
          <p:cNvPr id="38" name="Rak koppling 37">
            <a:extLst>
              <a:ext uri="{FF2B5EF4-FFF2-40B4-BE49-F238E27FC236}">
                <a16:creationId xmlns:a16="http://schemas.microsoft.com/office/drawing/2014/main" id="{66ECFE34-8643-46B4-A144-03473F0EFE7D}"/>
              </a:ext>
            </a:extLst>
          </p:cNvPr>
          <p:cNvCxnSpPr/>
          <p:nvPr/>
        </p:nvCxnSpPr>
        <p:spPr>
          <a:xfrm>
            <a:off x="2153853" y="3861544"/>
            <a:ext cx="432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koppling 38">
            <a:extLst>
              <a:ext uri="{FF2B5EF4-FFF2-40B4-BE49-F238E27FC236}">
                <a16:creationId xmlns:a16="http://schemas.microsoft.com/office/drawing/2014/main" id="{D12A3DDE-0189-4061-84A1-2DFCA7A312E5}"/>
              </a:ext>
            </a:extLst>
          </p:cNvPr>
          <p:cNvCxnSpPr/>
          <p:nvPr/>
        </p:nvCxnSpPr>
        <p:spPr>
          <a:xfrm>
            <a:off x="2585018" y="3861544"/>
            <a:ext cx="180000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koppling 39">
            <a:extLst>
              <a:ext uri="{FF2B5EF4-FFF2-40B4-BE49-F238E27FC236}">
                <a16:creationId xmlns:a16="http://schemas.microsoft.com/office/drawing/2014/main" id="{2A3584EC-A85F-4B40-82F8-438478B671DC}"/>
              </a:ext>
            </a:extLst>
          </p:cNvPr>
          <p:cNvCxnSpPr/>
          <p:nvPr/>
        </p:nvCxnSpPr>
        <p:spPr>
          <a:xfrm>
            <a:off x="4386721" y="3861544"/>
            <a:ext cx="936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koppling 43">
            <a:extLst>
              <a:ext uri="{FF2B5EF4-FFF2-40B4-BE49-F238E27FC236}">
                <a16:creationId xmlns:a16="http://schemas.microsoft.com/office/drawing/2014/main" id="{66AF7107-4F93-43BC-8738-7A22C1FA8965}"/>
              </a:ext>
            </a:extLst>
          </p:cNvPr>
          <p:cNvCxnSpPr/>
          <p:nvPr/>
        </p:nvCxnSpPr>
        <p:spPr>
          <a:xfrm>
            <a:off x="2153853" y="3936469"/>
            <a:ext cx="12240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ruta 44">
            <a:extLst>
              <a:ext uri="{FF2B5EF4-FFF2-40B4-BE49-F238E27FC236}">
                <a16:creationId xmlns:a16="http://schemas.microsoft.com/office/drawing/2014/main" id="{65C58516-ACC3-4E2A-BFE4-4F7EDE1E6C15}"/>
              </a:ext>
            </a:extLst>
          </p:cNvPr>
          <p:cNvSpPr txBox="1"/>
          <p:nvPr/>
        </p:nvSpPr>
        <p:spPr>
          <a:xfrm>
            <a:off x="1978398" y="3591068"/>
            <a:ext cx="790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/>
              <a:t>6 min</a:t>
            </a:r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B6CA71C0-0015-437F-A160-7337D320ED82}"/>
              </a:ext>
            </a:extLst>
          </p:cNvPr>
          <p:cNvSpPr txBox="1"/>
          <p:nvPr/>
        </p:nvSpPr>
        <p:spPr>
          <a:xfrm>
            <a:off x="3071391" y="3591068"/>
            <a:ext cx="790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/>
              <a:t>25 min</a:t>
            </a: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8E0802E8-4236-4BB2-A299-3F1463D8247A}"/>
              </a:ext>
            </a:extLst>
          </p:cNvPr>
          <p:cNvSpPr txBox="1"/>
          <p:nvPr/>
        </p:nvSpPr>
        <p:spPr>
          <a:xfrm>
            <a:off x="4442990" y="3591068"/>
            <a:ext cx="790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/>
              <a:t>13 min</a:t>
            </a:r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BFC71D82-C670-4C4C-82FD-E29FDE4ADC57}"/>
              </a:ext>
            </a:extLst>
          </p:cNvPr>
          <p:cNvSpPr txBox="1"/>
          <p:nvPr/>
        </p:nvSpPr>
        <p:spPr>
          <a:xfrm>
            <a:off x="2328441" y="3927618"/>
            <a:ext cx="790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/>
              <a:t>17 min</a:t>
            </a:r>
          </a:p>
        </p:txBody>
      </p:sp>
      <p:cxnSp>
        <p:nvCxnSpPr>
          <p:cNvPr id="49" name="Rak koppling 48">
            <a:extLst>
              <a:ext uri="{FF2B5EF4-FFF2-40B4-BE49-F238E27FC236}">
                <a16:creationId xmlns:a16="http://schemas.microsoft.com/office/drawing/2014/main" id="{99850A57-5514-41DD-8E42-C326B7878567}"/>
              </a:ext>
            </a:extLst>
          </p:cNvPr>
          <p:cNvCxnSpPr/>
          <p:nvPr/>
        </p:nvCxnSpPr>
        <p:spPr>
          <a:xfrm>
            <a:off x="2153853" y="5537944"/>
            <a:ext cx="792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koppling 49">
            <a:extLst>
              <a:ext uri="{FF2B5EF4-FFF2-40B4-BE49-F238E27FC236}">
                <a16:creationId xmlns:a16="http://schemas.microsoft.com/office/drawing/2014/main" id="{BFB24414-C579-48C9-B297-DB257079EF03}"/>
              </a:ext>
            </a:extLst>
          </p:cNvPr>
          <p:cNvCxnSpPr/>
          <p:nvPr/>
        </p:nvCxnSpPr>
        <p:spPr>
          <a:xfrm>
            <a:off x="2941412" y="5537944"/>
            <a:ext cx="172800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koppling 50">
            <a:extLst>
              <a:ext uri="{FF2B5EF4-FFF2-40B4-BE49-F238E27FC236}">
                <a16:creationId xmlns:a16="http://schemas.microsoft.com/office/drawing/2014/main" id="{03D5863E-8C95-4289-803E-AAEADC54C348}"/>
              </a:ext>
            </a:extLst>
          </p:cNvPr>
          <p:cNvCxnSpPr/>
          <p:nvPr/>
        </p:nvCxnSpPr>
        <p:spPr>
          <a:xfrm>
            <a:off x="4670892" y="5537944"/>
            <a:ext cx="720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k koppling 54">
            <a:extLst>
              <a:ext uri="{FF2B5EF4-FFF2-40B4-BE49-F238E27FC236}">
                <a16:creationId xmlns:a16="http://schemas.microsoft.com/office/drawing/2014/main" id="{22E78A46-2740-4DA3-B578-F91E3FF8F3AE}"/>
              </a:ext>
            </a:extLst>
          </p:cNvPr>
          <p:cNvCxnSpPr/>
          <p:nvPr/>
        </p:nvCxnSpPr>
        <p:spPr>
          <a:xfrm>
            <a:off x="2153853" y="5612869"/>
            <a:ext cx="10080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ruta 55">
            <a:extLst>
              <a:ext uri="{FF2B5EF4-FFF2-40B4-BE49-F238E27FC236}">
                <a16:creationId xmlns:a16="http://schemas.microsoft.com/office/drawing/2014/main" id="{1F38216E-A9C4-41C8-A817-EA41CD55812E}"/>
              </a:ext>
            </a:extLst>
          </p:cNvPr>
          <p:cNvSpPr txBox="1"/>
          <p:nvPr/>
        </p:nvSpPr>
        <p:spPr>
          <a:xfrm>
            <a:off x="2132012" y="5267468"/>
            <a:ext cx="807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/>
              <a:t>11 min</a:t>
            </a:r>
          </a:p>
        </p:txBody>
      </p:sp>
      <p:sp>
        <p:nvSpPr>
          <p:cNvPr id="57" name="textruta 56">
            <a:extLst>
              <a:ext uri="{FF2B5EF4-FFF2-40B4-BE49-F238E27FC236}">
                <a16:creationId xmlns:a16="http://schemas.microsoft.com/office/drawing/2014/main" id="{B7BCC78D-15E3-47D7-87AC-8481A47C207C}"/>
              </a:ext>
            </a:extLst>
          </p:cNvPr>
          <p:cNvSpPr txBox="1"/>
          <p:nvPr/>
        </p:nvSpPr>
        <p:spPr>
          <a:xfrm>
            <a:off x="3327913" y="5267468"/>
            <a:ext cx="964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/>
              <a:t>24 min</a:t>
            </a:r>
          </a:p>
        </p:txBody>
      </p:sp>
      <p:sp>
        <p:nvSpPr>
          <p:cNvPr id="58" name="textruta 57">
            <a:extLst>
              <a:ext uri="{FF2B5EF4-FFF2-40B4-BE49-F238E27FC236}">
                <a16:creationId xmlns:a16="http://schemas.microsoft.com/office/drawing/2014/main" id="{A0AEC8EC-068F-40DC-9F14-34776E7D546A}"/>
              </a:ext>
            </a:extLst>
          </p:cNvPr>
          <p:cNvSpPr txBox="1"/>
          <p:nvPr/>
        </p:nvSpPr>
        <p:spPr>
          <a:xfrm>
            <a:off x="4645820" y="5267468"/>
            <a:ext cx="807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/>
              <a:t>10 min</a:t>
            </a:r>
          </a:p>
        </p:txBody>
      </p:sp>
      <p:sp>
        <p:nvSpPr>
          <p:cNvPr id="59" name="textruta 58">
            <a:extLst>
              <a:ext uri="{FF2B5EF4-FFF2-40B4-BE49-F238E27FC236}">
                <a16:creationId xmlns:a16="http://schemas.microsoft.com/office/drawing/2014/main" id="{7F134526-2225-4881-A23A-4C13D71F1F6D}"/>
              </a:ext>
            </a:extLst>
          </p:cNvPr>
          <p:cNvSpPr txBox="1"/>
          <p:nvPr/>
        </p:nvSpPr>
        <p:spPr>
          <a:xfrm>
            <a:off x="2199102" y="5604018"/>
            <a:ext cx="908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/>
              <a:t>14 min</a:t>
            </a:r>
          </a:p>
        </p:txBody>
      </p:sp>
      <p:cxnSp>
        <p:nvCxnSpPr>
          <p:cNvPr id="60" name="Rak koppling 59">
            <a:extLst>
              <a:ext uri="{FF2B5EF4-FFF2-40B4-BE49-F238E27FC236}">
                <a16:creationId xmlns:a16="http://schemas.microsoft.com/office/drawing/2014/main" id="{94563738-A9A1-4C48-8D3B-C0A145BA3C62}"/>
              </a:ext>
            </a:extLst>
          </p:cNvPr>
          <p:cNvCxnSpPr/>
          <p:nvPr/>
        </p:nvCxnSpPr>
        <p:spPr>
          <a:xfrm>
            <a:off x="2153853" y="6538069"/>
            <a:ext cx="50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k koppling 60">
            <a:extLst>
              <a:ext uri="{FF2B5EF4-FFF2-40B4-BE49-F238E27FC236}">
                <a16:creationId xmlns:a16="http://schemas.microsoft.com/office/drawing/2014/main" id="{3FA217E5-5259-4D7A-9FA9-0BE981539289}"/>
              </a:ext>
            </a:extLst>
          </p:cNvPr>
          <p:cNvCxnSpPr/>
          <p:nvPr/>
        </p:nvCxnSpPr>
        <p:spPr>
          <a:xfrm>
            <a:off x="2658043" y="6538069"/>
            <a:ext cx="1728000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ak koppling 61">
            <a:extLst>
              <a:ext uri="{FF2B5EF4-FFF2-40B4-BE49-F238E27FC236}">
                <a16:creationId xmlns:a16="http://schemas.microsoft.com/office/drawing/2014/main" id="{9D5FDE0E-F600-463C-95A9-FEF9C98E109B}"/>
              </a:ext>
            </a:extLst>
          </p:cNvPr>
          <p:cNvCxnSpPr/>
          <p:nvPr/>
        </p:nvCxnSpPr>
        <p:spPr>
          <a:xfrm>
            <a:off x="4385139" y="6538069"/>
            <a:ext cx="648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ak koppling 65">
            <a:extLst>
              <a:ext uri="{FF2B5EF4-FFF2-40B4-BE49-F238E27FC236}">
                <a16:creationId xmlns:a16="http://schemas.microsoft.com/office/drawing/2014/main" id="{76CA2DB3-D9AF-4D99-88A4-ADD0C13FAED0}"/>
              </a:ext>
            </a:extLst>
          </p:cNvPr>
          <p:cNvCxnSpPr/>
          <p:nvPr/>
        </p:nvCxnSpPr>
        <p:spPr>
          <a:xfrm>
            <a:off x="2153853" y="6612994"/>
            <a:ext cx="12960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ruta 66">
            <a:extLst>
              <a:ext uri="{FF2B5EF4-FFF2-40B4-BE49-F238E27FC236}">
                <a16:creationId xmlns:a16="http://schemas.microsoft.com/office/drawing/2014/main" id="{D1E934B5-EADA-4D75-B941-E56E671C2606}"/>
              </a:ext>
            </a:extLst>
          </p:cNvPr>
          <p:cNvSpPr txBox="1"/>
          <p:nvPr/>
        </p:nvSpPr>
        <p:spPr>
          <a:xfrm>
            <a:off x="1998662" y="6267593"/>
            <a:ext cx="807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/>
              <a:t>7 min</a:t>
            </a:r>
          </a:p>
        </p:txBody>
      </p:sp>
      <p:sp>
        <p:nvSpPr>
          <p:cNvPr id="68" name="textruta 67">
            <a:extLst>
              <a:ext uri="{FF2B5EF4-FFF2-40B4-BE49-F238E27FC236}">
                <a16:creationId xmlns:a16="http://schemas.microsoft.com/office/drawing/2014/main" id="{3DF50353-A149-428E-B3B5-9886219CBAE7}"/>
              </a:ext>
            </a:extLst>
          </p:cNvPr>
          <p:cNvSpPr txBox="1"/>
          <p:nvPr/>
        </p:nvSpPr>
        <p:spPr>
          <a:xfrm>
            <a:off x="3073118" y="6267593"/>
            <a:ext cx="964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/>
              <a:t>24 min</a:t>
            </a:r>
          </a:p>
        </p:txBody>
      </p:sp>
      <p:sp>
        <p:nvSpPr>
          <p:cNvPr id="69" name="textruta 68">
            <a:extLst>
              <a:ext uri="{FF2B5EF4-FFF2-40B4-BE49-F238E27FC236}">
                <a16:creationId xmlns:a16="http://schemas.microsoft.com/office/drawing/2014/main" id="{A9B28607-05D0-4814-B3A4-A3C875EB6A6B}"/>
              </a:ext>
            </a:extLst>
          </p:cNvPr>
          <p:cNvSpPr txBox="1"/>
          <p:nvPr/>
        </p:nvSpPr>
        <p:spPr>
          <a:xfrm>
            <a:off x="4293392" y="6267593"/>
            <a:ext cx="807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/>
              <a:t>9 min</a:t>
            </a:r>
          </a:p>
        </p:txBody>
      </p:sp>
      <p:sp>
        <p:nvSpPr>
          <p:cNvPr id="70" name="textruta 69">
            <a:extLst>
              <a:ext uri="{FF2B5EF4-FFF2-40B4-BE49-F238E27FC236}">
                <a16:creationId xmlns:a16="http://schemas.microsoft.com/office/drawing/2014/main" id="{4B924902-53A5-43A2-921E-4164FA90F8A6}"/>
              </a:ext>
            </a:extLst>
          </p:cNvPr>
          <p:cNvSpPr txBox="1"/>
          <p:nvPr/>
        </p:nvSpPr>
        <p:spPr>
          <a:xfrm>
            <a:off x="1334708" y="6604143"/>
            <a:ext cx="908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/>
              <a:t>18 min</a:t>
            </a:r>
          </a:p>
        </p:txBody>
      </p:sp>
      <p:sp>
        <p:nvSpPr>
          <p:cNvPr id="78" name="textruta 77">
            <a:extLst>
              <a:ext uri="{FF2B5EF4-FFF2-40B4-BE49-F238E27FC236}">
                <a16:creationId xmlns:a16="http://schemas.microsoft.com/office/drawing/2014/main" id="{8259CC0C-A2D7-4DD9-9F01-C257991C4C4C}"/>
              </a:ext>
            </a:extLst>
          </p:cNvPr>
          <p:cNvSpPr txBox="1"/>
          <p:nvPr/>
        </p:nvSpPr>
        <p:spPr>
          <a:xfrm>
            <a:off x="3492888" y="1201563"/>
            <a:ext cx="173900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2000" b="1" dirty="0"/>
              <a:t>Prehospital tid</a:t>
            </a:r>
          </a:p>
          <a:p>
            <a:pPr algn="r"/>
            <a:r>
              <a:rPr lang="sv-SE" dirty="0"/>
              <a:t>45 min</a:t>
            </a:r>
          </a:p>
        </p:txBody>
      </p:sp>
      <p:cxnSp>
        <p:nvCxnSpPr>
          <p:cNvPr id="79" name="Rak koppling 78">
            <a:extLst>
              <a:ext uri="{FF2B5EF4-FFF2-40B4-BE49-F238E27FC236}">
                <a16:creationId xmlns:a16="http://schemas.microsoft.com/office/drawing/2014/main" id="{2E85EEE1-4888-4384-A17D-323B87F2773E}"/>
              </a:ext>
            </a:extLst>
          </p:cNvPr>
          <p:cNvCxnSpPr/>
          <p:nvPr/>
        </p:nvCxnSpPr>
        <p:spPr>
          <a:xfrm>
            <a:off x="5395233" y="1877838"/>
            <a:ext cx="0" cy="47880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Rak pilkoppling 79">
            <a:extLst>
              <a:ext uri="{FF2B5EF4-FFF2-40B4-BE49-F238E27FC236}">
                <a16:creationId xmlns:a16="http://schemas.microsoft.com/office/drawing/2014/main" id="{883E58A4-43A1-4CB8-8ECB-355856B42DFD}"/>
              </a:ext>
            </a:extLst>
          </p:cNvPr>
          <p:cNvCxnSpPr/>
          <p:nvPr/>
        </p:nvCxnSpPr>
        <p:spPr>
          <a:xfrm>
            <a:off x="5408012" y="1877838"/>
            <a:ext cx="10800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Rak pilkoppling 80">
            <a:extLst>
              <a:ext uri="{FF2B5EF4-FFF2-40B4-BE49-F238E27FC236}">
                <a16:creationId xmlns:a16="http://schemas.microsoft.com/office/drawing/2014/main" id="{27D6DA15-6D39-4484-BBFE-7EDEAD5BC819}"/>
              </a:ext>
            </a:extLst>
          </p:cNvPr>
          <p:cNvCxnSpPr/>
          <p:nvPr/>
        </p:nvCxnSpPr>
        <p:spPr>
          <a:xfrm>
            <a:off x="2130291" y="1877838"/>
            <a:ext cx="32400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Rak koppling 81">
            <a:extLst>
              <a:ext uri="{FF2B5EF4-FFF2-40B4-BE49-F238E27FC236}">
                <a16:creationId xmlns:a16="http://schemas.microsoft.com/office/drawing/2014/main" id="{FD145D93-9726-41A8-A9BF-B83C25532509}"/>
              </a:ext>
            </a:extLst>
          </p:cNvPr>
          <p:cNvCxnSpPr/>
          <p:nvPr/>
        </p:nvCxnSpPr>
        <p:spPr>
          <a:xfrm>
            <a:off x="6509507" y="1877838"/>
            <a:ext cx="0" cy="47880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textruta 87">
            <a:extLst>
              <a:ext uri="{FF2B5EF4-FFF2-40B4-BE49-F238E27FC236}">
                <a16:creationId xmlns:a16="http://schemas.microsoft.com/office/drawing/2014/main" id="{1BF62E37-ABB6-4E90-922C-DC974D312CC8}"/>
              </a:ext>
            </a:extLst>
          </p:cNvPr>
          <p:cNvSpPr txBox="1"/>
          <p:nvPr/>
        </p:nvSpPr>
        <p:spPr>
          <a:xfrm>
            <a:off x="5476753" y="1201563"/>
            <a:ext cx="38291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/>
              <a:t>Ankomst sjukhus till ECMO-start</a:t>
            </a:r>
            <a:endParaRPr lang="sv-SE" sz="2000" b="1" dirty="0"/>
          </a:p>
          <a:p>
            <a:r>
              <a:rPr lang="sv-SE"/>
              <a:t>15 </a:t>
            </a:r>
            <a:r>
              <a:rPr lang="sv-SE" dirty="0"/>
              <a:t>min</a:t>
            </a:r>
          </a:p>
        </p:txBody>
      </p:sp>
      <p:sp>
        <p:nvSpPr>
          <p:cNvPr id="64" name="textruta 63">
            <a:extLst>
              <a:ext uri="{FF2B5EF4-FFF2-40B4-BE49-F238E27FC236}">
                <a16:creationId xmlns:a16="http://schemas.microsoft.com/office/drawing/2014/main" id="{CEE15951-91A9-40C4-B736-CBADDF0B21CB}"/>
              </a:ext>
            </a:extLst>
          </p:cNvPr>
          <p:cNvSpPr txBox="1"/>
          <p:nvPr/>
        </p:nvSpPr>
        <p:spPr>
          <a:xfrm>
            <a:off x="7815944" y="3046639"/>
            <a:ext cx="3907972" cy="9175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843C0C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sv-SE"/>
              <a:t>Prehospitala tider i klass med internationella tider.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95CAD4D-6DAE-FCD0-C2CC-71D48E34AF9C}"/>
              </a:ext>
            </a:extLst>
          </p:cNvPr>
          <p:cNvSpPr txBox="1">
            <a:spLocks/>
          </p:cNvSpPr>
          <p:nvPr/>
        </p:nvSpPr>
        <p:spPr>
          <a:xfrm>
            <a:off x="247588" y="24506"/>
            <a:ext cx="9917235" cy="1045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>
                <a:latin typeface="Neutraface 2 Display Titling" panose="02000600040000020004" pitchFamily="50" charset="0"/>
              </a:rPr>
              <a:t>UTFALL </a:t>
            </a:r>
            <a:r>
              <a:rPr lang="sv-SE" sz="3200" b="1">
                <a:latin typeface="Neutraface 2 Display Titling" panose="02000600040000020004" pitchFamily="50" charset="0"/>
              </a:rPr>
              <a:t>Jan 2020 – Dec </a:t>
            </a:r>
            <a:r>
              <a:rPr lang="sv-SE" sz="3200" b="1" dirty="0">
                <a:latin typeface="Neutraface 2 Display Titling" panose="02000600040000020004" pitchFamily="50" charset="0"/>
              </a:rPr>
              <a:t>2022</a:t>
            </a:r>
            <a:endParaRPr lang="sv-SE" sz="3200" dirty="0">
              <a:latin typeface="Neutraface 2 Display Titling" panose="02000600040000020004" pitchFamily="50" charset="0"/>
            </a:endParaRPr>
          </a:p>
          <a:p>
            <a:r>
              <a:rPr lang="sv-SE" sz="3200" dirty="0">
                <a:latin typeface="Neutraface 2 Display Titling" panose="02000600040000020004" pitchFamily="50" charset="0"/>
              </a:rPr>
              <a:t>SAMTLIGA </a:t>
            </a:r>
            <a:r>
              <a:rPr lang="sv-SE" sz="3200">
                <a:latin typeface="Neutraface 2 Display Titling" panose="02000600040000020004" pitchFamily="50" charset="0"/>
              </a:rPr>
              <a:t>ECPR-FALL (96 </a:t>
            </a:r>
            <a:r>
              <a:rPr lang="sv-SE" sz="3200" dirty="0">
                <a:latin typeface="Neutraface 2 Display Titling" panose="02000600040000020004" pitchFamily="50" charset="0"/>
              </a:rPr>
              <a:t>ST)</a:t>
            </a:r>
          </a:p>
        </p:txBody>
      </p:sp>
    </p:spTree>
    <p:extLst>
      <p:ext uri="{BB962C8B-B14F-4D97-AF65-F5344CB8AC3E}">
        <p14:creationId xmlns:p14="http://schemas.microsoft.com/office/powerpoint/2010/main" val="3992241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668577A-D489-42BD-8282-076DBD01B3BA}"/>
              </a:ext>
            </a:extLst>
          </p:cNvPr>
          <p:cNvSpPr/>
          <p:nvPr/>
        </p:nvSpPr>
        <p:spPr>
          <a:xfrm>
            <a:off x="0" y="0"/>
            <a:ext cx="12192000" cy="1054100"/>
          </a:xfrm>
          <a:prstGeom prst="rect">
            <a:avLst/>
          </a:prstGeom>
          <a:solidFill>
            <a:srgbClr val="FB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046DF7EC-94F1-4EB9-9833-7EFFDB778A75}"/>
              </a:ext>
            </a:extLst>
          </p:cNvPr>
          <p:cNvSpPr txBox="1">
            <a:spLocks/>
          </p:cNvSpPr>
          <p:nvPr/>
        </p:nvSpPr>
        <p:spPr>
          <a:xfrm>
            <a:off x="838200" y="202780"/>
            <a:ext cx="10515600" cy="8894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>
                <a:latin typeface="Neutraface 2 Display Titling" panose="02000600040000020004" pitchFamily="50" charset="0"/>
              </a:rPr>
              <a:t>TID FRÅN KOLLAPS TILL </a:t>
            </a:r>
            <a:r>
              <a:rPr lang="sv-SE" sz="3200" b="1">
                <a:latin typeface="Neutraface 2 Display Titling" panose="02000600040000020004" pitchFamily="50" charset="0"/>
              </a:rPr>
              <a:t>ANKOMST SJUKHUS</a:t>
            </a:r>
            <a:br>
              <a:rPr lang="sv-SE" sz="3200" b="1">
                <a:latin typeface="Neutraface 2 Display Titling" panose="02000600040000020004" pitchFamily="50" charset="0"/>
              </a:rPr>
            </a:br>
            <a:r>
              <a:rPr lang="sv-SE" sz="3200" b="1">
                <a:latin typeface="Neutraface 2 Display Titling" panose="02000600040000020004" pitchFamily="50" charset="0"/>
              </a:rPr>
              <a:t>Jan 2020 – Dec 2022 </a:t>
            </a:r>
            <a:r>
              <a:rPr lang="sv-SE" sz="3200">
                <a:latin typeface="Neutraface 2 Display Titling" panose="02000600040000020004" pitchFamily="50" charset="0"/>
              </a:rPr>
              <a:t>SAMTLIGA ECPR-FALL (96 ST)</a:t>
            </a:r>
            <a:endParaRPr lang="sv-SE" sz="3200" b="1" dirty="0">
              <a:latin typeface="Neutraface 2 Display Titling" panose="02000600040000020004" pitchFamily="50" charset="0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79E9873-178A-649F-BC7D-AA8D596B0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12" y="1519237"/>
            <a:ext cx="812482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9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ktangel 113">
            <a:extLst>
              <a:ext uri="{FF2B5EF4-FFF2-40B4-BE49-F238E27FC236}">
                <a16:creationId xmlns:a16="http://schemas.microsoft.com/office/drawing/2014/main" id="{3146AE07-E9FB-4216-8A43-3D74CA424307}"/>
              </a:ext>
            </a:extLst>
          </p:cNvPr>
          <p:cNvSpPr/>
          <p:nvPr/>
        </p:nvSpPr>
        <p:spPr>
          <a:xfrm>
            <a:off x="0" y="0"/>
            <a:ext cx="12192000" cy="1054100"/>
          </a:xfrm>
          <a:prstGeom prst="rect">
            <a:avLst/>
          </a:prstGeom>
          <a:solidFill>
            <a:srgbClr val="FB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D0D5443-F40D-46E8-AEF7-852AFD6B6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84" y="1165225"/>
            <a:ext cx="11388275" cy="1325563"/>
          </a:xfrm>
        </p:spPr>
        <p:txBody>
          <a:bodyPr>
            <a:normAutofit/>
          </a:bodyPr>
          <a:lstStyle/>
          <a:p>
            <a:pPr>
              <a:tabLst>
                <a:tab pos="4754563" algn="ctr"/>
                <a:tab pos="9144000" algn="ctr"/>
              </a:tabLst>
            </a:pPr>
            <a:r>
              <a:rPr lang="sv-SE" sz="2400" b="1" dirty="0">
                <a:solidFill>
                  <a:srgbClr val="FF0000"/>
                </a:solidFill>
              </a:rPr>
              <a:t>ROSC </a:t>
            </a:r>
            <a:r>
              <a:rPr lang="sv-SE" sz="2400" b="1">
                <a:solidFill>
                  <a:srgbClr val="FF0000"/>
                </a:solidFill>
              </a:rPr>
              <a:t>innan ECMO 	ECPR-fall </a:t>
            </a:r>
            <a:r>
              <a:rPr lang="sv-SE" sz="2400" b="1" dirty="0">
                <a:solidFill>
                  <a:srgbClr val="FF0000"/>
                </a:solidFill>
              </a:rPr>
              <a:t>men </a:t>
            </a:r>
            <a:r>
              <a:rPr lang="sv-SE" sz="2400" b="1">
                <a:solidFill>
                  <a:srgbClr val="FF0000"/>
                </a:solidFill>
              </a:rPr>
              <a:t>ej ECMO 	ECMO </a:t>
            </a:r>
            <a:r>
              <a:rPr lang="sv-SE" sz="2400" b="1" dirty="0">
                <a:solidFill>
                  <a:srgbClr val="FF0000"/>
                </a:solidFill>
              </a:rPr>
              <a:t>initierad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0B2467FA-7236-426F-A03E-52E4C617C6D9}"/>
              </a:ext>
            </a:extLst>
          </p:cNvPr>
          <p:cNvSpPr txBox="1"/>
          <p:nvPr/>
        </p:nvSpPr>
        <p:spPr>
          <a:xfrm>
            <a:off x="499706" y="4958470"/>
            <a:ext cx="25103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/>
              <a:t>26 </a:t>
            </a:r>
            <a:r>
              <a:rPr lang="sv-SE" sz="2400" b="1" dirty="0"/>
              <a:t>fall </a:t>
            </a:r>
          </a:p>
          <a:p>
            <a:pPr algn="ctr"/>
            <a:endParaRPr lang="sv-SE" b="1" dirty="0">
              <a:highlight>
                <a:srgbClr val="FFFF00"/>
              </a:highlight>
            </a:endParaRPr>
          </a:p>
          <a:p>
            <a:pPr algn="ctr"/>
            <a:r>
              <a:rPr lang="sv-SE" b="1" i="1"/>
              <a:t>16/26 utskrivna levande</a:t>
            </a:r>
            <a:endParaRPr lang="sv-SE" b="1" i="1" dirty="0"/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11FC74B7-75E8-4EFD-AD0C-779BC220D919}"/>
              </a:ext>
            </a:extLst>
          </p:cNvPr>
          <p:cNvSpPr txBox="1"/>
          <p:nvPr/>
        </p:nvSpPr>
        <p:spPr>
          <a:xfrm>
            <a:off x="8951552" y="77847"/>
            <a:ext cx="17155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/>
              <a:t>ECPR-fall men ej kanylerad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88A077B4-CC22-43E0-B414-A126F1129F82}"/>
              </a:ext>
            </a:extLst>
          </p:cNvPr>
          <p:cNvSpPr txBox="1"/>
          <p:nvPr/>
        </p:nvSpPr>
        <p:spPr>
          <a:xfrm>
            <a:off x="11017535" y="77847"/>
            <a:ext cx="11192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ECMO initierad, </a:t>
            </a:r>
            <a:br>
              <a:rPr lang="sv-SE" sz="1100" dirty="0"/>
            </a:br>
            <a:r>
              <a:rPr lang="sv-SE" sz="1100" dirty="0"/>
              <a:t>avslut </a:t>
            </a:r>
            <a:r>
              <a:rPr lang="sv-SE" sz="1100" dirty="0" err="1"/>
              <a:t>angiolab</a:t>
            </a:r>
            <a:endParaRPr lang="sv-SE" sz="1100" dirty="0"/>
          </a:p>
        </p:txBody>
      </p:sp>
      <p:sp>
        <p:nvSpPr>
          <p:cNvPr id="35" name="Ellips 34">
            <a:extLst>
              <a:ext uri="{FF2B5EF4-FFF2-40B4-BE49-F238E27FC236}">
                <a16:creationId xmlns:a16="http://schemas.microsoft.com/office/drawing/2014/main" id="{E869E0EF-ECA2-4364-94A4-A3FAB86D10BC}"/>
              </a:ext>
            </a:extLst>
          </p:cNvPr>
          <p:cNvSpPr/>
          <p:nvPr/>
        </p:nvSpPr>
        <p:spPr>
          <a:xfrm>
            <a:off x="7135824" y="92104"/>
            <a:ext cx="233096" cy="2330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/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6E0969F0-5950-473E-83AF-E1FEA8118DAD}"/>
              </a:ext>
            </a:extLst>
          </p:cNvPr>
          <p:cNvSpPr txBox="1"/>
          <p:nvPr/>
        </p:nvSpPr>
        <p:spPr>
          <a:xfrm>
            <a:off x="7354143" y="77847"/>
            <a:ext cx="1236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ROSC innan ECMO</a:t>
            </a:r>
          </a:p>
        </p:txBody>
      </p:sp>
      <p:sp>
        <p:nvSpPr>
          <p:cNvPr id="37" name="Ellips 36">
            <a:extLst>
              <a:ext uri="{FF2B5EF4-FFF2-40B4-BE49-F238E27FC236}">
                <a16:creationId xmlns:a16="http://schemas.microsoft.com/office/drawing/2014/main" id="{15FFFA26-B419-4995-8965-D2CB70B22B6A}"/>
              </a:ext>
            </a:extLst>
          </p:cNvPr>
          <p:cNvSpPr/>
          <p:nvPr/>
        </p:nvSpPr>
        <p:spPr>
          <a:xfrm>
            <a:off x="8736024" y="92104"/>
            <a:ext cx="233096" cy="233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/>
          </a:p>
        </p:txBody>
      </p:sp>
      <p:sp>
        <p:nvSpPr>
          <p:cNvPr id="39" name="Ellips 38">
            <a:extLst>
              <a:ext uri="{FF2B5EF4-FFF2-40B4-BE49-F238E27FC236}">
                <a16:creationId xmlns:a16="http://schemas.microsoft.com/office/drawing/2014/main" id="{7E0FE449-F268-4D39-9B38-5B31BC048F5B}"/>
              </a:ext>
            </a:extLst>
          </p:cNvPr>
          <p:cNvSpPr/>
          <p:nvPr/>
        </p:nvSpPr>
        <p:spPr>
          <a:xfrm>
            <a:off x="10783899" y="92104"/>
            <a:ext cx="233096" cy="233096"/>
          </a:xfrm>
          <a:prstGeom prst="ellipse">
            <a:avLst/>
          </a:prstGeom>
          <a:solidFill>
            <a:srgbClr val="C00000"/>
          </a:solidFill>
          <a:ln>
            <a:solidFill>
              <a:srgbClr val="843C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/>
          </a:p>
        </p:txBody>
      </p:sp>
      <p:cxnSp>
        <p:nvCxnSpPr>
          <p:cNvPr id="52" name="Rak koppling 51">
            <a:extLst>
              <a:ext uri="{FF2B5EF4-FFF2-40B4-BE49-F238E27FC236}">
                <a16:creationId xmlns:a16="http://schemas.microsoft.com/office/drawing/2014/main" id="{105C0AB7-CF40-4C93-B9D1-3D6BAA1F1121}"/>
              </a:ext>
            </a:extLst>
          </p:cNvPr>
          <p:cNvCxnSpPr>
            <a:cxnSpLocks/>
          </p:cNvCxnSpPr>
          <p:nvPr/>
        </p:nvCxnSpPr>
        <p:spPr>
          <a:xfrm>
            <a:off x="3548837" y="1828006"/>
            <a:ext cx="0" cy="48740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8" name="Rubrik 1">
            <a:extLst>
              <a:ext uri="{FF2B5EF4-FFF2-40B4-BE49-F238E27FC236}">
                <a16:creationId xmlns:a16="http://schemas.microsoft.com/office/drawing/2014/main" id="{B1ACEA72-690C-461E-9050-DEFE0717BF57}"/>
              </a:ext>
            </a:extLst>
          </p:cNvPr>
          <p:cNvSpPr txBox="1">
            <a:spLocks/>
          </p:cNvSpPr>
          <p:nvPr/>
        </p:nvSpPr>
        <p:spPr>
          <a:xfrm>
            <a:off x="476250" y="1460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3200" dirty="0">
              <a:latin typeface="Neutraface 2 Display Titling" panose="02000600040000020004" pitchFamily="50" charset="0"/>
            </a:endParaRPr>
          </a:p>
        </p:txBody>
      </p:sp>
      <p:cxnSp>
        <p:nvCxnSpPr>
          <p:cNvPr id="186" name="Rak koppling 51">
            <a:extLst>
              <a:ext uri="{FF2B5EF4-FFF2-40B4-BE49-F238E27FC236}">
                <a16:creationId xmlns:a16="http://schemas.microsoft.com/office/drawing/2014/main" id="{492B320C-79FD-4A4D-8EBC-92E6CD41B4CE}"/>
              </a:ext>
            </a:extLst>
          </p:cNvPr>
          <p:cNvCxnSpPr>
            <a:cxnSpLocks/>
          </p:cNvCxnSpPr>
          <p:nvPr/>
        </p:nvCxnSpPr>
        <p:spPr>
          <a:xfrm>
            <a:off x="7635513" y="1828006"/>
            <a:ext cx="0" cy="484652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1" name="textruta 250">
            <a:extLst>
              <a:ext uri="{FF2B5EF4-FFF2-40B4-BE49-F238E27FC236}">
                <a16:creationId xmlns:a16="http://schemas.microsoft.com/office/drawing/2014/main" id="{147816EC-F338-1941-80EC-0F8842B4C4E4}"/>
              </a:ext>
            </a:extLst>
          </p:cNvPr>
          <p:cNvSpPr txBox="1"/>
          <p:nvPr/>
        </p:nvSpPr>
        <p:spPr>
          <a:xfrm>
            <a:off x="3839114" y="4958470"/>
            <a:ext cx="34885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/>
              <a:t>38 </a:t>
            </a:r>
            <a:r>
              <a:rPr lang="sv-SE" sz="2400" b="1" dirty="0"/>
              <a:t>fall </a:t>
            </a:r>
          </a:p>
          <a:p>
            <a:pPr algn="ctr"/>
            <a:endParaRPr lang="sv-SE" b="1" dirty="0"/>
          </a:p>
          <a:p>
            <a:pPr algn="ctr"/>
            <a:r>
              <a:rPr lang="sv-SE" b="1" i="1"/>
              <a:t>12/38 laktat  &lt;15</a:t>
            </a:r>
            <a:endParaRPr lang="sv-SE" b="1" i="1" dirty="0"/>
          </a:p>
          <a:p>
            <a:pPr algn="ctr"/>
            <a:r>
              <a:rPr lang="sv-SE" b="1" i="1"/>
              <a:t>12/38 </a:t>
            </a:r>
            <a:r>
              <a:rPr lang="sv-SE" b="1" i="1" dirty="0"/>
              <a:t>tid från hjärtstopp &lt;45 min</a:t>
            </a:r>
          </a:p>
        </p:txBody>
      </p:sp>
      <p:sp>
        <p:nvSpPr>
          <p:cNvPr id="252" name="textruta 251">
            <a:extLst>
              <a:ext uri="{FF2B5EF4-FFF2-40B4-BE49-F238E27FC236}">
                <a16:creationId xmlns:a16="http://schemas.microsoft.com/office/drawing/2014/main" id="{128CB12E-807B-D843-AFB1-28886CBD94AE}"/>
              </a:ext>
            </a:extLst>
          </p:cNvPr>
          <p:cNvSpPr txBox="1"/>
          <p:nvPr/>
        </p:nvSpPr>
        <p:spPr>
          <a:xfrm>
            <a:off x="7740200" y="4967004"/>
            <a:ext cx="4314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/>
              <a:t>32 </a:t>
            </a:r>
            <a:r>
              <a:rPr lang="sv-SE" sz="2400" b="1" dirty="0"/>
              <a:t>fall </a:t>
            </a:r>
          </a:p>
          <a:p>
            <a:pPr algn="ctr"/>
            <a:endParaRPr lang="sv-SE" b="1" dirty="0"/>
          </a:p>
          <a:p>
            <a:pPr algn="ctr"/>
            <a:r>
              <a:rPr lang="sv-SE" b="1" i="1"/>
              <a:t>10/32 </a:t>
            </a:r>
            <a:r>
              <a:rPr lang="sv-SE" b="1" i="1" dirty="0"/>
              <a:t>avslutades på </a:t>
            </a:r>
            <a:r>
              <a:rPr lang="sv-SE" b="1" i="1" dirty="0" err="1"/>
              <a:t>angiolab</a:t>
            </a:r>
            <a:endParaRPr lang="sv-SE" b="1" i="1" dirty="0"/>
          </a:p>
          <a:p>
            <a:pPr algn="ctr"/>
            <a:r>
              <a:rPr lang="sv-SE" b="1" i="1"/>
              <a:t>22/32 </a:t>
            </a:r>
            <a:r>
              <a:rPr lang="sv-SE" b="1" i="1" dirty="0"/>
              <a:t>på ECMO till IVA levande </a:t>
            </a:r>
          </a:p>
          <a:p>
            <a:pPr algn="ctr"/>
            <a:r>
              <a:rPr lang="sv-SE" b="1" i="1">
                <a:sym typeface="Wingdings" pitchFamily="2" charset="2"/>
              </a:rPr>
              <a:t> </a:t>
            </a:r>
            <a:r>
              <a:rPr lang="sv-SE" b="1" i="1">
                <a:solidFill>
                  <a:srgbClr val="FF0000"/>
                </a:solidFill>
                <a:sym typeface="Wingdings" pitchFamily="2" charset="2"/>
              </a:rPr>
              <a:t>8</a:t>
            </a:r>
            <a:r>
              <a:rPr lang="sv-SE" b="1" i="1">
                <a:solidFill>
                  <a:srgbClr val="FF0000"/>
                </a:solidFill>
              </a:rPr>
              <a:t>/22 </a:t>
            </a:r>
            <a:r>
              <a:rPr lang="sv-SE" b="1" i="1" dirty="0">
                <a:solidFill>
                  <a:srgbClr val="FF0000"/>
                </a:solidFill>
              </a:rPr>
              <a:t>utskrivna levande från IVA/sjukhus</a:t>
            </a: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15A1DFE0-A21E-AE4B-8843-3B48E6C59753}"/>
              </a:ext>
            </a:extLst>
          </p:cNvPr>
          <p:cNvSpPr txBox="1"/>
          <p:nvPr/>
        </p:nvSpPr>
        <p:spPr>
          <a:xfrm>
            <a:off x="11020551" y="588393"/>
            <a:ext cx="10871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ECMO initierad,</a:t>
            </a:r>
            <a:br>
              <a:rPr lang="sv-SE" sz="1100" dirty="0"/>
            </a:br>
            <a:r>
              <a:rPr lang="sv-SE" sz="1100" dirty="0" err="1"/>
              <a:t>pat</a:t>
            </a:r>
            <a:r>
              <a:rPr lang="sv-SE" sz="1100" dirty="0"/>
              <a:t> till IVA</a:t>
            </a:r>
          </a:p>
        </p:txBody>
      </p:sp>
      <p:sp>
        <p:nvSpPr>
          <p:cNvPr id="56" name="Ellips 55">
            <a:extLst>
              <a:ext uri="{FF2B5EF4-FFF2-40B4-BE49-F238E27FC236}">
                <a16:creationId xmlns:a16="http://schemas.microsoft.com/office/drawing/2014/main" id="{FC71E637-2064-6640-8206-7FDE41837ABC}"/>
              </a:ext>
            </a:extLst>
          </p:cNvPr>
          <p:cNvSpPr/>
          <p:nvPr/>
        </p:nvSpPr>
        <p:spPr>
          <a:xfrm>
            <a:off x="10786915" y="602650"/>
            <a:ext cx="233096" cy="233096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/>
          </a:p>
        </p:txBody>
      </p:sp>
      <p:sp>
        <p:nvSpPr>
          <p:cNvPr id="187" name="Ellips 186">
            <a:extLst>
              <a:ext uri="{FF2B5EF4-FFF2-40B4-BE49-F238E27FC236}">
                <a16:creationId xmlns:a16="http://schemas.microsoft.com/office/drawing/2014/main" id="{D53F2989-A730-654C-A8DB-F3352850BF2A}"/>
              </a:ext>
            </a:extLst>
          </p:cNvPr>
          <p:cNvSpPr/>
          <p:nvPr/>
        </p:nvSpPr>
        <p:spPr>
          <a:xfrm>
            <a:off x="10126410" y="2486481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8" name="Ellips 187">
            <a:extLst>
              <a:ext uri="{FF2B5EF4-FFF2-40B4-BE49-F238E27FC236}">
                <a16:creationId xmlns:a16="http://schemas.microsoft.com/office/drawing/2014/main" id="{151D21A1-A6AD-0A4C-A14C-282D6539A6F7}"/>
              </a:ext>
            </a:extLst>
          </p:cNvPr>
          <p:cNvSpPr/>
          <p:nvPr/>
        </p:nvSpPr>
        <p:spPr>
          <a:xfrm>
            <a:off x="10522134" y="2486481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5" name="Ellips 84">
            <a:extLst>
              <a:ext uri="{FF2B5EF4-FFF2-40B4-BE49-F238E27FC236}">
                <a16:creationId xmlns:a16="http://schemas.microsoft.com/office/drawing/2014/main" id="{78D6726A-4E7B-450D-A17F-B2885D33D618}"/>
              </a:ext>
            </a:extLst>
          </p:cNvPr>
          <p:cNvSpPr/>
          <p:nvPr/>
        </p:nvSpPr>
        <p:spPr>
          <a:xfrm>
            <a:off x="9730686" y="2486481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5" name="Ellips 104">
            <a:extLst>
              <a:ext uri="{FF2B5EF4-FFF2-40B4-BE49-F238E27FC236}">
                <a16:creationId xmlns:a16="http://schemas.microsoft.com/office/drawing/2014/main" id="{3ACFF205-0C8E-9A43-B820-3461CFCC6F99}"/>
              </a:ext>
            </a:extLst>
          </p:cNvPr>
          <p:cNvSpPr/>
          <p:nvPr/>
        </p:nvSpPr>
        <p:spPr>
          <a:xfrm>
            <a:off x="4387440" y="2493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0" name="Ellips 109">
            <a:extLst>
              <a:ext uri="{FF2B5EF4-FFF2-40B4-BE49-F238E27FC236}">
                <a16:creationId xmlns:a16="http://schemas.microsoft.com/office/drawing/2014/main" id="{4A3B1BF6-43FF-0F42-AA26-075CB9245A2C}"/>
              </a:ext>
            </a:extLst>
          </p:cNvPr>
          <p:cNvSpPr/>
          <p:nvPr/>
        </p:nvSpPr>
        <p:spPr>
          <a:xfrm>
            <a:off x="4779326" y="2493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5" name="Ellips 114">
            <a:extLst>
              <a:ext uri="{FF2B5EF4-FFF2-40B4-BE49-F238E27FC236}">
                <a16:creationId xmlns:a16="http://schemas.microsoft.com/office/drawing/2014/main" id="{65151D43-FBA7-E045-9B75-C15B3D326D6F}"/>
              </a:ext>
            </a:extLst>
          </p:cNvPr>
          <p:cNvSpPr/>
          <p:nvPr/>
        </p:nvSpPr>
        <p:spPr>
          <a:xfrm>
            <a:off x="5162503" y="2493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6" name="Ellips 115">
            <a:extLst>
              <a:ext uri="{FF2B5EF4-FFF2-40B4-BE49-F238E27FC236}">
                <a16:creationId xmlns:a16="http://schemas.microsoft.com/office/drawing/2014/main" id="{88B922DB-A296-E544-BCA4-8B80F2E0B6F7}"/>
              </a:ext>
            </a:extLst>
          </p:cNvPr>
          <p:cNvSpPr/>
          <p:nvPr/>
        </p:nvSpPr>
        <p:spPr>
          <a:xfrm>
            <a:off x="5563097" y="2493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7" name="Ellips 116">
            <a:extLst>
              <a:ext uri="{FF2B5EF4-FFF2-40B4-BE49-F238E27FC236}">
                <a16:creationId xmlns:a16="http://schemas.microsoft.com/office/drawing/2014/main" id="{FEC7DBAC-9F1A-BC44-978A-BAD384F25555}"/>
              </a:ext>
            </a:extLst>
          </p:cNvPr>
          <p:cNvSpPr/>
          <p:nvPr/>
        </p:nvSpPr>
        <p:spPr>
          <a:xfrm>
            <a:off x="4387440" y="2874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8" name="Ellips 117">
            <a:extLst>
              <a:ext uri="{FF2B5EF4-FFF2-40B4-BE49-F238E27FC236}">
                <a16:creationId xmlns:a16="http://schemas.microsoft.com/office/drawing/2014/main" id="{0F0FF38F-E21A-5048-A363-4D2AEB8E6488}"/>
              </a:ext>
            </a:extLst>
          </p:cNvPr>
          <p:cNvSpPr/>
          <p:nvPr/>
        </p:nvSpPr>
        <p:spPr>
          <a:xfrm>
            <a:off x="4779326" y="2874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9" name="Ellips 118">
            <a:extLst>
              <a:ext uri="{FF2B5EF4-FFF2-40B4-BE49-F238E27FC236}">
                <a16:creationId xmlns:a16="http://schemas.microsoft.com/office/drawing/2014/main" id="{759CB84D-0F32-6E4D-9EC9-3FD2624779FA}"/>
              </a:ext>
            </a:extLst>
          </p:cNvPr>
          <p:cNvSpPr/>
          <p:nvPr/>
        </p:nvSpPr>
        <p:spPr>
          <a:xfrm>
            <a:off x="5162503" y="2874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0" name="Ellips 119">
            <a:extLst>
              <a:ext uri="{FF2B5EF4-FFF2-40B4-BE49-F238E27FC236}">
                <a16:creationId xmlns:a16="http://schemas.microsoft.com/office/drawing/2014/main" id="{130D26B6-6BF9-384A-A56D-7EE5DA5CA6C3}"/>
              </a:ext>
            </a:extLst>
          </p:cNvPr>
          <p:cNvSpPr/>
          <p:nvPr/>
        </p:nvSpPr>
        <p:spPr>
          <a:xfrm>
            <a:off x="5563097" y="2874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1" name="Ellips 120">
            <a:extLst>
              <a:ext uri="{FF2B5EF4-FFF2-40B4-BE49-F238E27FC236}">
                <a16:creationId xmlns:a16="http://schemas.microsoft.com/office/drawing/2014/main" id="{ECB429C8-E957-974E-908B-02B1A885E767}"/>
              </a:ext>
            </a:extLst>
          </p:cNvPr>
          <p:cNvSpPr/>
          <p:nvPr/>
        </p:nvSpPr>
        <p:spPr>
          <a:xfrm>
            <a:off x="4387440" y="3246791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6" name="Ellips 125">
            <a:extLst>
              <a:ext uri="{FF2B5EF4-FFF2-40B4-BE49-F238E27FC236}">
                <a16:creationId xmlns:a16="http://schemas.microsoft.com/office/drawing/2014/main" id="{57DC02E6-A18F-374E-9183-6D12B701CA4A}"/>
              </a:ext>
            </a:extLst>
          </p:cNvPr>
          <p:cNvSpPr/>
          <p:nvPr/>
        </p:nvSpPr>
        <p:spPr>
          <a:xfrm>
            <a:off x="4779326" y="3246791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7" name="Ellips 126">
            <a:extLst>
              <a:ext uri="{FF2B5EF4-FFF2-40B4-BE49-F238E27FC236}">
                <a16:creationId xmlns:a16="http://schemas.microsoft.com/office/drawing/2014/main" id="{E8DA52F7-C6F6-F046-9014-9795D6166FF3}"/>
              </a:ext>
            </a:extLst>
          </p:cNvPr>
          <p:cNvSpPr/>
          <p:nvPr/>
        </p:nvSpPr>
        <p:spPr>
          <a:xfrm>
            <a:off x="5162503" y="3246791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8" name="Ellips 127">
            <a:extLst>
              <a:ext uri="{FF2B5EF4-FFF2-40B4-BE49-F238E27FC236}">
                <a16:creationId xmlns:a16="http://schemas.microsoft.com/office/drawing/2014/main" id="{292772B5-812E-D440-B34B-4CD924E72873}"/>
              </a:ext>
            </a:extLst>
          </p:cNvPr>
          <p:cNvSpPr/>
          <p:nvPr/>
        </p:nvSpPr>
        <p:spPr>
          <a:xfrm>
            <a:off x="5563097" y="3246791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9" name="Ellips 128">
            <a:extLst>
              <a:ext uri="{FF2B5EF4-FFF2-40B4-BE49-F238E27FC236}">
                <a16:creationId xmlns:a16="http://schemas.microsoft.com/office/drawing/2014/main" id="{678CFC73-8F49-7C4C-8C35-393A81CE6B14}"/>
              </a:ext>
            </a:extLst>
          </p:cNvPr>
          <p:cNvSpPr/>
          <p:nvPr/>
        </p:nvSpPr>
        <p:spPr>
          <a:xfrm>
            <a:off x="4387440" y="361826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4" name="Ellips 133">
            <a:extLst>
              <a:ext uri="{FF2B5EF4-FFF2-40B4-BE49-F238E27FC236}">
                <a16:creationId xmlns:a16="http://schemas.microsoft.com/office/drawing/2014/main" id="{252F4F49-8DAE-5E40-AEC8-F0563604C5AD}"/>
              </a:ext>
            </a:extLst>
          </p:cNvPr>
          <p:cNvSpPr/>
          <p:nvPr/>
        </p:nvSpPr>
        <p:spPr>
          <a:xfrm>
            <a:off x="4779326" y="361826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5" name="Ellips 134">
            <a:extLst>
              <a:ext uri="{FF2B5EF4-FFF2-40B4-BE49-F238E27FC236}">
                <a16:creationId xmlns:a16="http://schemas.microsoft.com/office/drawing/2014/main" id="{54E9E5CC-4C7D-2B4A-A71B-B93491D14732}"/>
              </a:ext>
            </a:extLst>
          </p:cNvPr>
          <p:cNvSpPr/>
          <p:nvPr/>
        </p:nvSpPr>
        <p:spPr>
          <a:xfrm>
            <a:off x="5162503" y="361826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6" name="Ellips 135">
            <a:extLst>
              <a:ext uri="{FF2B5EF4-FFF2-40B4-BE49-F238E27FC236}">
                <a16:creationId xmlns:a16="http://schemas.microsoft.com/office/drawing/2014/main" id="{4AE3E664-5750-2343-BC94-966696E85B1D}"/>
              </a:ext>
            </a:extLst>
          </p:cNvPr>
          <p:cNvSpPr/>
          <p:nvPr/>
        </p:nvSpPr>
        <p:spPr>
          <a:xfrm>
            <a:off x="5563097" y="361826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7" name="Ellips 136">
            <a:extLst>
              <a:ext uri="{FF2B5EF4-FFF2-40B4-BE49-F238E27FC236}">
                <a16:creationId xmlns:a16="http://schemas.microsoft.com/office/drawing/2014/main" id="{5882D6F4-3867-6248-A80E-F11494FD6CFC}"/>
              </a:ext>
            </a:extLst>
          </p:cNvPr>
          <p:cNvSpPr/>
          <p:nvPr/>
        </p:nvSpPr>
        <p:spPr>
          <a:xfrm>
            <a:off x="4387440" y="398021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8" name="Ellips 137">
            <a:extLst>
              <a:ext uri="{FF2B5EF4-FFF2-40B4-BE49-F238E27FC236}">
                <a16:creationId xmlns:a16="http://schemas.microsoft.com/office/drawing/2014/main" id="{E3EBDAFA-A3FF-E54B-B84D-B62F86434549}"/>
              </a:ext>
            </a:extLst>
          </p:cNvPr>
          <p:cNvSpPr/>
          <p:nvPr/>
        </p:nvSpPr>
        <p:spPr>
          <a:xfrm>
            <a:off x="4779326" y="398021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9" name="Ellips 138">
            <a:extLst>
              <a:ext uri="{FF2B5EF4-FFF2-40B4-BE49-F238E27FC236}">
                <a16:creationId xmlns:a16="http://schemas.microsoft.com/office/drawing/2014/main" id="{4ADEC850-EE19-8F4E-AC98-D7ABE9D89C5E}"/>
              </a:ext>
            </a:extLst>
          </p:cNvPr>
          <p:cNvSpPr/>
          <p:nvPr/>
        </p:nvSpPr>
        <p:spPr>
          <a:xfrm>
            <a:off x="5162503" y="398021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0" name="Ellips 139">
            <a:extLst>
              <a:ext uri="{FF2B5EF4-FFF2-40B4-BE49-F238E27FC236}">
                <a16:creationId xmlns:a16="http://schemas.microsoft.com/office/drawing/2014/main" id="{46AD480A-06C9-4844-86C1-CC4AC9A496C8}"/>
              </a:ext>
            </a:extLst>
          </p:cNvPr>
          <p:cNvSpPr/>
          <p:nvPr/>
        </p:nvSpPr>
        <p:spPr>
          <a:xfrm>
            <a:off x="5563097" y="398021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4" name="Ellips 83">
            <a:extLst>
              <a:ext uri="{FF2B5EF4-FFF2-40B4-BE49-F238E27FC236}">
                <a16:creationId xmlns:a16="http://schemas.microsoft.com/office/drawing/2014/main" id="{F8BA5141-87E3-4317-ABAA-B6BAA69AF5AA}"/>
              </a:ext>
            </a:extLst>
          </p:cNvPr>
          <p:cNvSpPr/>
          <p:nvPr/>
        </p:nvSpPr>
        <p:spPr>
          <a:xfrm>
            <a:off x="5969497" y="2493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9" name="Ellips 88">
            <a:extLst>
              <a:ext uri="{FF2B5EF4-FFF2-40B4-BE49-F238E27FC236}">
                <a16:creationId xmlns:a16="http://schemas.microsoft.com/office/drawing/2014/main" id="{FD23CCB4-282E-4E6E-B7CE-6697253AB40D}"/>
              </a:ext>
            </a:extLst>
          </p:cNvPr>
          <p:cNvSpPr/>
          <p:nvPr/>
        </p:nvSpPr>
        <p:spPr>
          <a:xfrm>
            <a:off x="5969497" y="2874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2" name="Ellips 91">
            <a:extLst>
              <a:ext uri="{FF2B5EF4-FFF2-40B4-BE49-F238E27FC236}">
                <a16:creationId xmlns:a16="http://schemas.microsoft.com/office/drawing/2014/main" id="{9FE21042-0722-4558-BB5A-408A337DEDE4}"/>
              </a:ext>
            </a:extLst>
          </p:cNvPr>
          <p:cNvSpPr/>
          <p:nvPr/>
        </p:nvSpPr>
        <p:spPr>
          <a:xfrm>
            <a:off x="5969497" y="3246791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3" name="Ellips 92">
            <a:extLst>
              <a:ext uri="{FF2B5EF4-FFF2-40B4-BE49-F238E27FC236}">
                <a16:creationId xmlns:a16="http://schemas.microsoft.com/office/drawing/2014/main" id="{3B6AD87D-C1C3-46A0-9033-86413473A14E}"/>
              </a:ext>
            </a:extLst>
          </p:cNvPr>
          <p:cNvSpPr/>
          <p:nvPr/>
        </p:nvSpPr>
        <p:spPr>
          <a:xfrm>
            <a:off x="5969497" y="361826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4" name="Ellips 93">
            <a:extLst>
              <a:ext uri="{FF2B5EF4-FFF2-40B4-BE49-F238E27FC236}">
                <a16:creationId xmlns:a16="http://schemas.microsoft.com/office/drawing/2014/main" id="{EBD2A580-A1DD-4E65-884D-2AAB8337A171}"/>
              </a:ext>
            </a:extLst>
          </p:cNvPr>
          <p:cNvSpPr/>
          <p:nvPr/>
        </p:nvSpPr>
        <p:spPr>
          <a:xfrm>
            <a:off x="5969497" y="398021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1" name="Ellips 90">
            <a:extLst>
              <a:ext uri="{FF2B5EF4-FFF2-40B4-BE49-F238E27FC236}">
                <a16:creationId xmlns:a16="http://schemas.microsoft.com/office/drawing/2014/main" id="{C148AAAC-255C-4BBF-988B-64D8BB3C7577}"/>
              </a:ext>
            </a:extLst>
          </p:cNvPr>
          <p:cNvSpPr/>
          <p:nvPr/>
        </p:nvSpPr>
        <p:spPr>
          <a:xfrm>
            <a:off x="6360021" y="2493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8" name="Ellips 107">
            <a:extLst>
              <a:ext uri="{FF2B5EF4-FFF2-40B4-BE49-F238E27FC236}">
                <a16:creationId xmlns:a16="http://schemas.microsoft.com/office/drawing/2014/main" id="{7EC29A5E-94FE-4C74-8350-702C84A8D74C}"/>
              </a:ext>
            </a:extLst>
          </p:cNvPr>
          <p:cNvSpPr/>
          <p:nvPr/>
        </p:nvSpPr>
        <p:spPr>
          <a:xfrm>
            <a:off x="6360021" y="2874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9" name="Ellips 108">
            <a:extLst>
              <a:ext uri="{FF2B5EF4-FFF2-40B4-BE49-F238E27FC236}">
                <a16:creationId xmlns:a16="http://schemas.microsoft.com/office/drawing/2014/main" id="{7AE176D1-30B2-4EF8-95BA-C960B2F32BBA}"/>
              </a:ext>
            </a:extLst>
          </p:cNvPr>
          <p:cNvSpPr/>
          <p:nvPr/>
        </p:nvSpPr>
        <p:spPr>
          <a:xfrm>
            <a:off x="6360021" y="3246791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1" name="Ellips 110">
            <a:extLst>
              <a:ext uri="{FF2B5EF4-FFF2-40B4-BE49-F238E27FC236}">
                <a16:creationId xmlns:a16="http://schemas.microsoft.com/office/drawing/2014/main" id="{42C2B762-0C77-45DE-A12B-DB41DC118212}"/>
              </a:ext>
            </a:extLst>
          </p:cNvPr>
          <p:cNvSpPr/>
          <p:nvPr/>
        </p:nvSpPr>
        <p:spPr>
          <a:xfrm>
            <a:off x="6360021" y="361826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2" name="Ellips 111">
            <a:extLst>
              <a:ext uri="{FF2B5EF4-FFF2-40B4-BE49-F238E27FC236}">
                <a16:creationId xmlns:a16="http://schemas.microsoft.com/office/drawing/2014/main" id="{68754DDB-427B-4E64-A4CA-7F85DEDD5A13}"/>
              </a:ext>
            </a:extLst>
          </p:cNvPr>
          <p:cNvSpPr/>
          <p:nvPr/>
        </p:nvSpPr>
        <p:spPr>
          <a:xfrm>
            <a:off x="6360021" y="398021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3" name="Rubrik 1">
            <a:extLst>
              <a:ext uri="{FF2B5EF4-FFF2-40B4-BE49-F238E27FC236}">
                <a16:creationId xmlns:a16="http://schemas.microsoft.com/office/drawing/2014/main" id="{9ED04E35-56BD-4519-8969-B1A2C9F1C7F9}"/>
              </a:ext>
            </a:extLst>
          </p:cNvPr>
          <p:cNvSpPr txBox="1">
            <a:spLocks/>
          </p:cNvSpPr>
          <p:nvPr/>
        </p:nvSpPr>
        <p:spPr>
          <a:xfrm>
            <a:off x="683540" y="24507"/>
            <a:ext cx="10515600" cy="1029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>
                <a:latin typeface="Neutraface 2 Display Titling" panose="02000600040000020004" pitchFamily="50" charset="0"/>
              </a:rPr>
              <a:t>UTFALL </a:t>
            </a:r>
            <a:r>
              <a:rPr lang="sv-SE" sz="3200" b="1">
                <a:latin typeface="Neutraface 2 Display Titling" panose="02000600040000020004" pitchFamily="50" charset="0"/>
              </a:rPr>
              <a:t>Jan 2020 – Dec </a:t>
            </a:r>
            <a:r>
              <a:rPr lang="sv-SE" sz="3200" b="1" dirty="0">
                <a:latin typeface="Neutraface 2 Display Titling" panose="02000600040000020004" pitchFamily="50" charset="0"/>
              </a:rPr>
              <a:t>2022</a:t>
            </a:r>
            <a:endParaRPr lang="sv-SE" sz="3200" dirty="0">
              <a:latin typeface="Neutraface 2 Display Titling" panose="02000600040000020004" pitchFamily="50" charset="0"/>
            </a:endParaRPr>
          </a:p>
          <a:p>
            <a:r>
              <a:rPr lang="sv-SE" sz="3200" dirty="0">
                <a:latin typeface="Neutraface 2 Display Titling" panose="02000600040000020004" pitchFamily="50" charset="0"/>
              </a:rPr>
              <a:t>SAMTLIGA ECPR-FALL </a:t>
            </a:r>
            <a:r>
              <a:rPr lang="sv-SE" sz="3200">
                <a:latin typeface="Neutraface 2 Display Titling" panose="02000600040000020004" pitchFamily="50" charset="0"/>
              </a:rPr>
              <a:t>(96 </a:t>
            </a:r>
            <a:r>
              <a:rPr lang="sv-SE" sz="3200" dirty="0">
                <a:latin typeface="Neutraface 2 Display Titling" panose="02000600040000020004" pitchFamily="50" charset="0"/>
              </a:rPr>
              <a:t>ST)</a:t>
            </a:r>
          </a:p>
        </p:txBody>
      </p:sp>
      <p:sp>
        <p:nvSpPr>
          <p:cNvPr id="97" name="Ellips 96">
            <a:extLst>
              <a:ext uri="{FF2B5EF4-FFF2-40B4-BE49-F238E27FC236}">
                <a16:creationId xmlns:a16="http://schemas.microsoft.com/office/drawing/2014/main" id="{4A821B33-7147-4B9C-931A-19F867C5F242}"/>
              </a:ext>
            </a:extLst>
          </p:cNvPr>
          <p:cNvSpPr/>
          <p:nvPr/>
        </p:nvSpPr>
        <p:spPr>
          <a:xfrm>
            <a:off x="932875" y="2452616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1" name="Ellips 100">
            <a:extLst>
              <a:ext uri="{FF2B5EF4-FFF2-40B4-BE49-F238E27FC236}">
                <a16:creationId xmlns:a16="http://schemas.microsoft.com/office/drawing/2014/main" id="{10EF4859-620C-4074-BD24-C0D67C496BA8}"/>
              </a:ext>
            </a:extLst>
          </p:cNvPr>
          <p:cNvSpPr/>
          <p:nvPr/>
        </p:nvSpPr>
        <p:spPr>
          <a:xfrm>
            <a:off x="1324761" y="2452616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3" name="Ellips 102">
            <a:extLst>
              <a:ext uri="{FF2B5EF4-FFF2-40B4-BE49-F238E27FC236}">
                <a16:creationId xmlns:a16="http://schemas.microsoft.com/office/drawing/2014/main" id="{5B031FD1-2478-4750-A2D3-A9B9E1131D38}"/>
              </a:ext>
            </a:extLst>
          </p:cNvPr>
          <p:cNvSpPr/>
          <p:nvPr/>
        </p:nvSpPr>
        <p:spPr>
          <a:xfrm>
            <a:off x="1707938" y="2452616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4" name="Ellips 103">
            <a:extLst>
              <a:ext uri="{FF2B5EF4-FFF2-40B4-BE49-F238E27FC236}">
                <a16:creationId xmlns:a16="http://schemas.microsoft.com/office/drawing/2014/main" id="{3CC8078A-29E4-44F0-9AF0-00465BD5BD70}"/>
              </a:ext>
            </a:extLst>
          </p:cNvPr>
          <p:cNvSpPr/>
          <p:nvPr/>
        </p:nvSpPr>
        <p:spPr>
          <a:xfrm>
            <a:off x="2108532" y="2452616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Ellips 62">
            <a:extLst>
              <a:ext uri="{FF2B5EF4-FFF2-40B4-BE49-F238E27FC236}">
                <a16:creationId xmlns:a16="http://schemas.microsoft.com/office/drawing/2014/main" id="{FBE26C13-C055-4B54-A2CA-477514AD056B}"/>
              </a:ext>
            </a:extLst>
          </p:cNvPr>
          <p:cNvSpPr/>
          <p:nvPr/>
        </p:nvSpPr>
        <p:spPr>
          <a:xfrm>
            <a:off x="932875" y="2860989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4" name="Ellips 63">
            <a:extLst>
              <a:ext uri="{FF2B5EF4-FFF2-40B4-BE49-F238E27FC236}">
                <a16:creationId xmlns:a16="http://schemas.microsoft.com/office/drawing/2014/main" id="{AEF95CDE-6D69-4718-9DD9-833561652B03}"/>
              </a:ext>
            </a:extLst>
          </p:cNvPr>
          <p:cNvSpPr/>
          <p:nvPr/>
        </p:nvSpPr>
        <p:spPr>
          <a:xfrm>
            <a:off x="1324761" y="2860989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Ellips 64">
            <a:extLst>
              <a:ext uri="{FF2B5EF4-FFF2-40B4-BE49-F238E27FC236}">
                <a16:creationId xmlns:a16="http://schemas.microsoft.com/office/drawing/2014/main" id="{86C50986-C90F-40F1-AE2A-8E82055C5833}"/>
              </a:ext>
            </a:extLst>
          </p:cNvPr>
          <p:cNvSpPr/>
          <p:nvPr/>
        </p:nvSpPr>
        <p:spPr>
          <a:xfrm>
            <a:off x="1707938" y="2860989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6" name="Ellips 65">
            <a:extLst>
              <a:ext uri="{FF2B5EF4-FFF2-40B4-BE49-F238E27FC236}">
                <a16:creationId xmlns:a16="http://schemas.microsoft.com/office/drawing/2014/main" id="{0624952E-FF84-4C0F-B878-551C57AE80B0}"/>
              </a:ext>
            </a:extLst>
          </p:cNvPr>
          <p:cNvSpPr/>
          <p:nvPr/>
        </p:nvSpPr>
        <p:spPr>
          <a:xfrm>
            <a:off x="2108532" y="2860989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Ellips 66">
            <a:extLst>
              <a:ext uri="{FF2B5EF4-FFF2-40B4-BE49-F238E27FC236}">
                <a16:creationId xmlns:a16="http://schemas.microsoft.com/office/drawing/2014/main" id="{015A4B94-A543-470D-ABD9-A02869CBEA68}"/>
              </a:ext>
            </a:extLst>
          </p:cNvPr>
          <p:cNvSpPr/>
          <p:nvPr/>
        </p:nvSpPr>
        <p:spPr>
          <a:xfrm>
            <a:off x="932875" y="3251607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Ellips 67">
            <a:extLst>
              <a:ext uri="{FF2B5EF4-FFF2-40B4-BE49-F238E27FC236}">
                <a16:creationId xmlns:a16="http://schemas.microsoft.com/office/drawing/2014/main" id="{1FC32B04-4C7E-4529-B933-5191B9F265A5}"/>
              </a:ext>
            </a:extLst>
          </p:cNvPr>
          <p:cNvSpPr/>
          <p:nvPr/>
        </p:nvSpPr>
        <p:spPr>
          <a:xfrm>
            <a:off x="1324761" y="3251607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Ellips 68">
            <a:extLst>
              <a:ext uri="{FF2B5EF4-FFF2-40B4-BE49-F238E27FC236}">
                <a16:creationId xmlns:a16="http://schemas.microsoft.com/office/drawing/2014/main" id="{92DA7414-A923-4EF2-9AB0-8DDACF0EE386}"/>
              </a:ext>
            </a:extLst>
          </p:cNvPr>
          <p:cNvSpPr/>
          <p:nvPr/>
        </p:nvSpPr>
        <p:spPr>
          <a:xfrm>
            <a:off x="1707938" y="3251607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Ellips 69">
            <a:extLst>
              <a:ext uri="{FF2B5EF4-FFF2-40B4-BE49-F238E27FC236}">
                <a16:creationId xmlns:a16="http://schemas.microsoft.com/office/drawing/2014/main" id="{B5AF42CC-ED43-4C2F-B862-2B421EB72709}"/>
              </a:ext>
            </a:extLst>
          </p:cNvPr>
          <p:cNvSpPr/>
          <p:nvPr/>
        </p:nvSpPr>
        <p:spPr>
          <a:xfrm>
            <a:off x="2108532" y="3251607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0" name="Ellips 99">
            <a:extLst>
              <a:ext uri="{FF2B5EF4-FFF2-40B4-BE49-F238E27FC236}">
                <a16:creationId xmlns:a16="http://schemas.microsoft.com/office/drawing/2014/main" id="{B7458043-1D3B-40EA-A013-E619F3DD55FF}"/>
              </a:ext>
            </a:extLst>
          </p:cNvPr>
          <p:cNvSpPr/>
          <p:nvPr/>
        </p:nvSpPr>
        <p:spPr>
          <a:xfrm>
            <a:off x="932875" y="3651657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2" name="Ellips 101">
            <a:extLst>
              <a:ext uri="{FF2B5EF4-FFF2-40B4-BE49-F238E27FC236}">
                <a16:creationId xmlns:a16="http://schemas.microsoft.com/office/drawing/2014/main" id="{D876ED83-3412-40A2-BB4A-DB2CA75E7330}"/>
              </a:ext>
            </a:extLst>
          </p:cNvPr>
          <p:cNvSpPr/>
          <p:nvPr/>
        </p:nvSpPr>
        <p:spPr>
          <a:xfrm>
            <a:off x="1324761" y="3651657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6" name="Ellips 105">
            <a:extLst>
              <a:ext uri="{FF2B5EF4-FFF2-40B4-BE49-F238E27FC236}">
                <a16:creationId xmlns:a16="http://schemas.microsoft.com/office/drawing/2014/main" id="{64D35BBC-E676-497B-8D86-85E0308C4E54}"/>
              </a:ext>
            </a:extLst>
          </p:cNvPr>
          <p:cNvSpPr/>
          <p:nvPr/>
        </p:nvSpPr>
        <p:spPr>
          <a:xfrm>
            <a:off x="1707938" y="3651657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7" name="Ellips 106">
            <a:extLst>
              <a:ext uri="{FF2B5EF4-FFF2-40B4-BE49-F238E27FC236}">
                <a16:creationId xmlns:a16="http://schemas.microsoft.com/office/drawing/2014/main" id="{274ADD3C-3450-495B-8601-D112B3A9DA57}"/>
              </a:ext>
            </a:extLst>
          </p:cNvPr>
          <p:cNvSpPr/>
          <p:nvPr/>
        </p:nvSpPr>
        <p:spPr>
          <a:xfrm>
            <a:off x="2108532" y="3651657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1" name="Ellips 130">
            <a:extLst>
              <a:ext uri="{FF2B5EF4-FFF2-40B4-BE49-F238E27FC236}">
                <a16:creationId xmlns:a16="http://schemas.microsoft.com/office/drawing/2014/main" id="{951EC066-7328-4413-BBF4-D89EAD0F2CC8}"/>
              </a:ext>
            </a:extLst>
          </p:cNvPr>
          <p:cNvSpPr/>
          <p:nvPr/>
        </p:nvSpPr>
        <p:spPr>
          <a:xfrm>
            <a:off x="10917858" y="2486481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0" name="Ellips 149">
            <a:extLst>
              <a:ext uri="{FF2B5EF4-FFF2-40B4-BE49-F238E27FC236}">
                <a16:creationId xmlns:a16="http://schemas.microsoft.com/office/drawing/2014/main" id="{FE528A39-07BA-4B35-8C86-38411811A247}"/>
              </a:ext>
            </a:extLst>
          </p:cNvPr>
          <p:cNvSpPr/>
          <p:nvPr/>
        </p:nvSpPr>
        <p:spPr>
          <a:xfrm>
            <a:off x="932875" y="4055919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1" name="Ellips 150">
            <a:extLst>
              <a:ext uri="{FF2B5EF4-FFF2-40B4-BE49-F238E27FC236}">
                <a16:creationId xmlns:a16="http://schemas.microsoft.com/office/drawing/2014/main" id="{CF57DE12-601F-40A3-B8CF-EC2D1F26A358}"/>
              </a:ext>
            </a:extLst>
          </p:cNvPr>
          <p:cNvSpPr/>
          <p:nvPr/>
        </p:nvSpPr>
        <p:spPr>
          <a:xfrm>
            <a:off x="1324761" y="4055919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2" name="Ellips 151">
            <a:extLst>
              <a:ext uri="{FF2B5EF4-FFF2-40B4-BE49-F238E27FC236}">
                <a16:creationId xmlns:a16="http://schemas.microsoft.com/office/drawing/2014/main" id="{F61B4A3F-F026-49A2-9DDC-6CAC02BAE49D}"/>
              </a:ext>
            </a:extLst>
          </p:cNvPr>
          <p:cNvSpPr/>
          <p:nvPr/>
        </p:nvSpPr>
        <p:spPr>
          <a:xfrm>
            <a:off x="1707938" y="4055919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3" name="Ellips 152">
            <a:extLst>
              <a:ext uri="{FF2B5EF4-FFF2-40B4-BE49-F238E27FC236}">
                <a16:creationId xmlns:a16="http://schemas.microsoft.com/office/drawing/2014/main" id="{0A82F686-8199-403E-BD14-FF96701C5A99}"/>
              </a:ext>
            </a:extLst>
          </p:cNvPr>
          <p:cNvSpPr/>
          <p:nvPr/>
        </p:nvSpPr>
        <p:spPr>
          <a:xfrm>
            <a:off x="2108532" y="4055919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4" name="Ellips 153">
            <a:extLst>
              <a:ext uri="{FF2B5EF4-FFF2-40B4-BE49-F238E27FC236}">
                <a16:creationId xmlns:a16="http://schemas.microsoft.com/office/drawing/2014/main" id="{5E69FF2C-4924-4972-9E9C-048AB705D57A}"/>
              </a:ext>
            </a:extLst>
          </p:cNvPr>
          <p:cNvSpPr/>
          <p:nvPr/>
        </p:nvSpPr>
        <p:spPr>
          <a:xfrm>
            <a:off x="2532043" y="2452616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5" name="Ellips 154">
            <a:extLst>
              <a:ext uri="{FF2B5EF4-FFF2-40B4-BE49-F238E27FC236}">
                <a16:creationId xmlns:a16="http://schemas.microsoft.com/office/drawing/2014/main" id="{B0915080-9A8C-47C0-933A-66852846E808}"/>
              </a:ext>
            </a:extLst>
          </p:cNvPr>
          <p:cNvSpPr/>
          <p:nvPr/>
        </p:nvSpPr>
        <p:spPr>
          <a:xfrm>
            <a:off x="2532043" y="2860989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6" name="Ellips 155">
            <a:extLst>
              <a:ext uri="{FF2B5EF4-FFF2-40B4-BE49-F238E27FC236}">
                <a16:creationId xmlns:a16="http://schemas.microsoft.com/office/drawing/2014/main" id="{A7E6D775-57DC-4500-9EA1-DA3F30CFA98B}"/>
              </a:ext>
            </a:extLst>
          </p:cNvPr>
          <p:cNvSpPr/>
          <p:nvPr/>
        </p:nvSpPr>
        <p:spPr>
          <a:xfrm>
            <a:off x="2532043" y="3251607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7" name="Ellips 156">
            <a:extLst>
              <a:ext uri="{FF2B5EF4-FFF2-40B4-BE49-F238E27FC236}">
                <a16:creationId xmlns:a16="http://schemas.microsoft.com/office/drawing/2014/main" id="{FD0FBD7E-BB93-4331-99C1-F753E74593D3}"/>
              </a:ext>
            </a:extLst>
          </p:cNvPr>
          <p:cNvSpPr/>
          <p:nvPr/>
        </p:nvSpPr>
        <p:spPr>
          <a:xfrm>
            <a:off x="2532043" y="3651657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8" name="Ellips 157">
            <a:extLst>
              <a:ext uri="{FF2B5EF4-FFF2-40B4-BE49-F238E27FC236}">
                <a16:creationId xmlns:a16="http://schemas.microsoft.com/office/drawing/2014/main" id="{0AD6813B-C2F8-4014-8279-6CECB7F7115E}"/>
              </a:ext>
            </a:extLst>
          </p:cNvPr>
          <p:cNvSpPr/>
          <p:nvPr/>
        </p:nvSpPr>
        <p:spPr>
          <a:xfrm>
            <a:off x="2532043" y="4055919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9" name="Ellips 158">
            <a:extLst>
              <a:ext uri="{FF2B5EF4-FFF2-40B4-BE49-F238E27FC236}">
                <a16:creationId xmlns:a16="http://schemas.microsoft.com/office/drawing/2014/main" id="{82500895-7DF7-451D-A3B3-38FEE42CD1FD}"/>
              </a:ext>
            </a:extLst>
          </p:cNvPr>
          <p:cNvSpPr/>
          <p:nvPr/>
        </p:nvSpPr>
        <p:spPr>
          <a:xfrm>
            <a:off x="8404917" y="2493499"/>
            <a:ext cx="307817" cy="307817"/>
          </a:xfrm>
          <a:prstGeom prst="ellipse">
            <a:avLst/>
          </a:prstGeom>
          <a:solidFill>
            <a:srgbClr val="C00000"/>
          </a:solidFill>
          <a:ln>
            <a:solidFill>
              <a:srgbClr val="843C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0" name="Ellips 159">
            <a:extLst>
              <a:ext uri="{FF2B5EF4-FFF2-40B4-BE49-F238E27FC236}">
                <a16:creationId xmlns:a16="http://schemas.microsoft.com/office/drawing/2014/main" id="{39E2C1BC-A0EE-4CDD-8810-19B881CD2665}"/>
              </a:ext>
            </a:extLst>
          </p:cNvPr>
          <p:cNvSpPr/>
          <p:nvPr/>
        </p:nvSpPr>
        <p:spPr>
          <a:xfrm>
            <a:off x="8813534" y="2493499"/>
            <a:ext cx="307817" cy="307817"/>
          </a:xfrm>
          <a:prstGeom prst="ellipse">
            <a:avLst/>
          </a:prstGeom>
          <a:solidFill>
            <a:srgbClr val="C00000"/>
          </a:solidFill>
          <a:ln>
            <a:solidFill>
              <a:srgbClr val="843C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5" name="Ellips 164">
            <a:extLst>
              <a:ext uri="{FF2B5EF4-FFF2-40B4-BE49-F238E27FC236}">
                <a16:creationId xmlns:a16="http://schemas.microsoft.com/office/drawing/2014/main" id="{3A78A09A-CBC1-4B3A-B809-D2D645CFBB81}"/>
              </a:ext>
            </a:extLst>
          </p:cNvPr>
          <p:cNvSpPr/>
          <p:nvPr/>
        </p:nvSpPr>
        <p:spPr>
          <a:xfrm>
            <a:off x="9222151" y="2493499"/>
            <a:ext cx="307817" cy="307817"/>
          </a:xfrm>
          <a:prstGeom prst="ellipse">
            <a:avLst/>
          </a:prstGeom>
          <a:solidFill>
            <a:srgbClr val="C00000"/>
          </a:solidFill>
          <a:ln>
            <a:solidFill>
              <a:srgbClr val="843C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9" name="Ellips 168">
            <a:extLst>
              <a:ext uri="{FF2B5EF4-FFF2-40B4-BE49-F238E27FC236}">
                <a16:creationId xmlns:a16="http://schemas.microsoft.com/office/drawing/2014/main" id="{2FBF0464-D47F-4498-BFBC-98A05AA17BF4}"/>
              </a:ext>
            </a:extLst>
          </p:cNvPr>
          <p:cNvSpPr/>
          <p:nvPr/>
        </p:nvSpPr>
        <p:spPr>
          <a:xfrm>
            <a:off x="11313581" y="2486481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0" name="Ellips 169">
            <a:extLst>
              <a:ext uri="{FF2B5EF4-FFF2-40B4-BE49-F238E27FC236}">
                <a16:creationId xmlns:a16="http://schemas.microsoft.com/office/drawing/2014/main" id="{583D2040-ACDA-4534-BD5F-E95B4D3A76A3}"/>
              </a:ext>
            </a:extLst>
          </p:cNvPr>
          <p:cNvSpPr/>
          <p:nvPr/>
        </p:nvSpPr>
        <p:spPr>
          <a:xfrm>
            <a:off x="10126410" y="2881118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1" name="Ellips 170">
            <a:extLst>
              <a:ext uri="{FF2B5EF4-FFF2-40B4-BE49-F238E27FC236}">
                <a16:creationId xmlns:a16="http://schemas.microsoft.com/office/drawing/2014/main" id="{BE02A531-1610-40AC-83A6-E00A5F792E9B}"/>
              </a:ext>
            </a:extLst>
          </p:cNvPr>
          <p:cNvSpPr/>
          <p:nvPr/>
        </p:nvSpPr>
        <p:spPr>
          <a:xfrm>
            <a:off x="10522134" y="2881118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2" name="Ellips 171">
            <a:extLst>
              <a:ext uri="{FF2B5EF4-FFF2-40B4-BE49-F238E27FC236}">
                <a16:creationId xmlns:a16="http://schemas.microsoft.com/office/drawing/2014/main" id="{09C5C36B-FEEC-4082-A598-7F7D442BDE11}"/>
              </a:ext>
            </a:extLst>
          </p:cNvPr>
          <p:cNvSpPr/>
          <p:nvPr/>
        </p:nvSpPr>
        <p:spPr>
          <a:xfrm>
            <a:off x="9730686" y="2881118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3" name="Ellips 172">
            <a:extLst>
              <a:ext uri="{FF2B5EF4-FFF2-40B4-BE49-F238E27FC236}">
                <a16:creationId xmlns:a16="http://schemas.microsoft.com/office/drawing/2014/main" id="{D0694BFC-7425-4EEA-9F93-D2A9A8A9AD04}"/>
              </a:ext>
            </a:extLst>
          </p:cNvPr>
          <p:cNvSpPr/>
          <p:nvPr/>
        </p:nvSpPr>
        <p:spPr>
          <a:xfrm>
            <a:off x="10917858" y="2881118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4" name="Ellips 173">
            <a:extLst>
              <a:ext uri="{FF2B5EF4-FFF2-40B4-BE49-F238E27FC236}">
                <a16:creationId xmlns:a16="http://schemas.microsoft.com/office/drawing/2014/main" id="{670D57D8-FF65-4195-9F32-308F7768C7C6}"/>
              </a:ext>
            </a:extLst>
          </p:cNvPr>
          <p:cNvSpPr/>
          <p:nvPr/>
        </p:nvSpPr>
        <p:spPr>
          <a:xfrm>
            <a:off x="8404917" y="2888136"/>
            <a:ext cx="307817" cy="307817"/>
          </a:xfrm>
          <a:prstGeom prst="ellipse">
            <a:avLst/>
          </a:prstGeom>
          <a:solidFill>
            <a:srgbClr val="C00000"/>
          </a:solidFill>
          <a:ln>
            <a:solidFill>
              <a:srgbClr val="843C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5" name="Ellips 174">
            <a:extLst>
              <a:ext uri="{FF2B5EF4-FFF2-40B4-BE49-F238E27FC236}">
                <a16:creationId xmlns:a16="http://schemas.microsoft.com/office/drawing/2014/main" id="{EDB8037F-65CE-4D23-9018-766BEC6C9C29}"/>
              </a:ext>
            </a:extLst>
          </p:cNvPr>
          <p:cNvSpPr/>
          <p:nvPr/>
        </p:nvSpPr>
        <p:spPr>
          <a:xfrm>
            <a:off x="8813534" y="2888136"/>
            <a:ext cx="307817" cy="307817"/>
          </a:xfrm>
          <a:prstGeom prst="ellipse">
            <a:avLst/>
          </a:prstGeom>
          <a:solidFill>
            <a:srgbClr val="C00000"/>
          </a:solidFill>
          <a:ln>
            <a:solidFill>
              <a:srgbClr val="843C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6" name="Ellips 175">
            <a:extLst>
              <a:ext uri="{FF2B5EF4-FFF2-40B4-BE49-F238E27FC236}">
                <a16:creationId xmlns:a16="http://schemas.microsoft.com/office/drawing/2014/main" id="{CEE31AB6-4E64-439E-82F9-4B33A9E0B024}"/>
              </a:ext>
            </a:extLst>
          </p:cNvPr>
          <p:cNvSpPr/>
          <p:nvPr/>
        </p:nvSpPr>
        <p:spPr>
          <a:xfrm>
            <a:off x="9222151" y="2888136"/>
            <a:ext cx="307817" cy="307817"/>
          </a:xfrm>
          <a:prstGeom prst="ellipse">
            <a:avLst/>
          </a:prstGeom>
          <a:solidFill>
            <a:srgbClr val="C00000"/>
          </a:solidFill>
          <a:ln>
            <a:solidFill>
              <a:srgbClr val="843C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7" name="Ellips 176">
            <a:extLst>
              <a:ext uri="{FF2B5EF4-FFF2-40B4-BE49-F238E27FC236}">
                <a16:creationId xmlns:a16="http://schemas.microsoft.com/office/drawing/2014/main" id="{884AC9CC-319D-49BA-8139-FF27582A61B4}"/>
              </a:ext>
            </a:extLst>
          </p:cNvPr>
          <p:cNvSpPr/>
          <p:nvPr/>
        </p:nvSpPr>
        <p:spPr>
          <a:xfrm>
            <a:off x="11313581" y="2881118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8" name="Ellips 177">
            <a:extLst>
              <a:ext uri="{FF2B5EF4-FFF2-40B4-BE49-F238E27FC236}">
                <a16:creationId xmlns:a16="http://schemas.microsoft.com/office/drawing/2014/main" id="{651D9FD2-9955-4B74-84DC-0FBE8C9499D6}"/>
              </a:ext>
            </a:extLst>
          </p:cNvPr>
          <p:cNvSpPr/>
          <p:nvPr/>
        </p:nvSpPr>
        <p:spPr>
          <a:xfrm>
            <a:off x="10126410" y="3275754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9" name="Ellips 178">
            <a:extLst>
              <a:ext uri="{FF2B5EF4-FFF2-40B4-BE49-F238E27FC236}">
                <a16:creationId xmlns:a16="http://schemas.microsoft.com/office/drawing/2014/main" id="{5D856B62-1172-4BC7-BD05-0EEAC0570881}"/>
              </a:ext>
            </a:extLst>
          </p:cNvPr>
          <p:cNvSpPr/>
          <p:nvPr/>
        </p:nvSpPr>
        <p:spPr>
          <a:xfrm>
            <a:off x="10522134" y="3275754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0" name="Ellips 179">
            <a:extLst>
              <a:ext uri="{FF2B5EF4-FFF2-40B4-BE49-F238E27FC236}">
                <a16:creationId xmlns:a16="http://schemas.microsoft.com/office/drawing/2014/main" id="{EE7683B9-EADD-4045-A10B-22C54B5A02A6}"/>
              </a:ext>
            </a:extLst>
          </p:cNvPr>
          <p:cNvSpPr/>
          <p:nvPr/>
        </p:nvSpPr>
        <p:spPr>
          <a:xfrm>
            <a:off x="9730686" y="3275754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1" name="Ellips 180">
            <a:extLst>
              <a:ext uri="{FF2B5EF4-FFF2-40B4-BE49-F238E27FC236}">
                <a16:creationId xmlns:a16="http://schemas.microsoft.com/office/drawing/2014/main" id="{E5743C0A-B31B-428B-81B8-97711903675F}"/>
              </a:ext>
            </a:extLst>
          </p:cNvPr>
          <p:cNvSpPr/>
          <p:nvPr/>
        </p:nvSpPr>
        <p:spPr>
          <a:xfrm>
            <a:off x="10917858" y="3275754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2" name="Ellips 181">
            <a:extLst>
              <a:ext uri="{FF2B5EF4-FFF2-40B4-BE49-F238E27FC236}">
                <a16:creationId xmlns:a16="http://schemas.microsoft.com/office/drawing/2014/main" id="{F9CB6447-1FCC-4DEC-AB71-9F964F9E8561}"/>
              </a:ext>
            </a:extLst>
          </p:cNvPr>
          <p:cNvSpPr/>
          <p:nvPr/>
        </p:nvSpPr>
        <p:spPr>
          <a:xfrm>
            <a:off x="8404917" y="3282772"/>
            <a:ext cx="307817" cy="307817"/>
          </a:xfrm>
          <a:prstGeom prst="ellipse">
            <a:avLst/>
          </a:prstGeom>
          <a:solidFill>
            <a:srgbClr val="C00000"/>
          </a:solidFill>
          <a:ln>
            <a:solidFill>
              <a:srgbClr val="843C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3" name="Ellips 182">
            <a:extLst>
              <a:ext uri="{FF2B5EF4-FFF2-40B4-BE49-F238E27FC236}">
                <a16:creationId xmlns:a16="http://schemas.microsoft.com/office/drawing/2014/main" id="{19CCAF52-9B41-40E8-9D79-736E6BD212A0}"/>
              </a:ext>
            </a:extLst>
          </p:cNvPr>
          <p:cNvSpPr/>
          <p:nvPr/>
        </p:nvSpPr>
        <p:spPr>
          <a:xfrm>
            <a:off x="8813534" y="3282772"/>
            <a:ext cx="307817" cy="307817"/>
          </a:xfrm>
          <a:prstGeom prst="ellipse">
            <a:avLst/>
          </a:prstGeom>
          <a:solidFill>
            <a:srgbClr val="C00000"/>
          </a:solidFill>
          <a:ln>
            <a:solidFill>
              <a:srgbClr val="843C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4" name="Ellips 183">
            <a:extLst>
              <a:ext uri="{FF2B5EF4-FFF2-40B4-BE49-F238E27FC236}">
                <a16:creationId xmlns:a16="http://schemas.microsoft.com/office/drawing/2014/main" id="{B914BBC4-8B71-4551-A791-84378CFA2338}"/>
              </a:ext>
            </a:extLst>
          </p:cNvPr>
          <p:cNvSpPr/>
          <p:nvPr/>
        </p:nvSpPr>
        <p:spPr>
          <a:xfrm>
            <a:off x="9222151" y="3282772"/>
            <a:ext cx="307817" cy="307817"/>
          </a:xfrm>
          <a:prstGeom prst="ellipse">
            <a:avLst/>
          </a:prstGeom>
          <a:solidFill>
            <a:srgbClr val="C00000"/>
          </a:solidFill>
          <a:ln>
            <a:solidFill>
              <a:srgbClr val="843C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5" name="Ellips 184">
            <a:extLst>
              <a:ext uri="{FF2B5EF4-FFF2-40B4-BE49-F238E27FC236}">
                <a16:creationId xmlns:a16="http://schemas.microsoft.com/office/drawing/2014/main" id="{3325C260-3723-404A-B5D8-5DEB7AAE00C2}"/>
              </a:ext>
            </a:extLst>
          </p:cNvPr>
          <p:cNvSpPr/>
          <p:nvPr/>
        </p:nvSpPr>
        <p:spPr>
          <a:xfrm>
            <a:off x="11313581" y="3275754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8" name="Ellips 197">
            <a:extLst>
              <a:ext uri="{FF2B5EF4-FFF2-40B4-BE49-F238E27FC236}">
                <a16:creationId xmlns:a16="http://schemas.microsoft.com/office/drawing/2014/main" id="{9CD395A3-669B-422B-A219-0220E88255D7}"/>
              </a:ext>
            </a:extLst>
          </p:cNvPr>
          <p:cNvSpPr/>
          <p:nvPr/>
        </p:nvSpPr>
        <p:spPr>
          <a:xfrm>
            <a:off x="10126410" y="3680015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9" name="Ellips 198">
            <a:extLst>
              <a:ext uri="{FF2B5EF4-FFF2-40B4-BE49-F238E27FC236}">
                <a16:creationId xmlns:a16="http://schemas.microsoft.com/office/drawing/2014/main" id="{61984FC5-8E34-488E-83F7-2A3F4D2CF88A}"/>
              </a:ext>
            </a:extLst>
          </p:cNvPr>
          <p:cNvSpPr/>
          <p:nvPr/>
        </p:nvSpPr>
        <p:spPr>
          <a:xfrm>
            <a:off x="10522134" y="3680015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0" name="Ellips 199">
            <a:extLst>
              <a:ext uri="{FF2B5EF4-FFF2-40B4-BE49-F238E27FC236}">
                <a16:creationId xmlns:a16="http://schemas.microsoft.com/office/drawing/2014/main" id="{624C55EF-F4E7-4FE2-8896-C370D7FC9FB7}"/>
              </a:ext>
            </a:extLst>
          </p:cNvPr>
          <p:cNvSpPr/>
          <p:nvPr/>
        </p:nvSpPr>
        <p:spPr>
          <a:xfrm>
            <a:off x="9730686" y="3680015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1" name="Ellips 200">
            <a:extLst>
              <a:ext uri="{FF2B5EF4-FFF2-40B4-BE49-F238E27FC236}">
                <a16:creationId xmlns:a16="http://schemas.microsoft.com/office/drawing/2014/main" id="{3D1AB705-595F-41A6-9415-66654C1391E8}"/>
              </a:ext>
            </a:extLst>
          </p:cNvPr>
          <p:cNvSpPr/>
          <p:nvPr/>
        </p:nvSpPr>
        <p:spPr>
          <a:xfrm>
            <a:off x="10917858" y="3680015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2" name="Ellips 201">
            <a:extLst>
              <a:ext uri="{FF2B5EF4-FFF2-40B4-BE49-F238E27FC236}">
                <a16:creationId xmlns:a16="http://schemas.microsoft.com/office/drawing/2014/main" id="{01E5D4E8-9FA7-4E19-9168-A3235D18EBEA}"/>
              </a:ext>
            </a:extLst>
          </p:cNvPr>
          <p:cNvSpPr/>
          <p:nvPr/>
        </p:nvSpPr>
        <p:spPr>
          <a:xfrm>
            <a:off x="8404917" y="3687033"/>
            <a:ext cx="307817" cy="307817"/>
          </a:xfrm>
          <a:prstGeom prst="ellipse">
            <a:avLst/>
          </a:prstGeom>
          <a:solidFill>
            <a:srgbClr val="C00000"/>
          </a:solidFill>
          <a:ln>
            <a:solidFill>
              <a:srgbClr val="843C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5" name="Ellips 204">
            <a:extLst>
              <a:ext uri="{FF2B5EF4-FFF2-40B4-BE49-F238E27FC236}">
                <a16:creationId xmlns:a16="http://schemas.microsoft.com/office/drawing/2014/main" id="{8B4B8490-9640-4357-99AF-B255A1A4F895}"/>
              </a:ext>
            </a:extLst>
          </p:cNvPr>
          <p:cNvSpPr/>
          <p:nvPr/>
        </p:nvSpPr>
        <p:spPr>
          <a:xfrm>
            <a:off x="11313581" y="3680015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6" name="Ellips 205">
            <a:extLst>
              <a:ext uri="{FF2B5EF4-FFF2-40B4-BE49-F238E27FC236}">
                <a16:creationId xmlns:a16="http://schemas.microsoft.com/office/drawing/2014/main" id="{2D51682C-88A6-4359-980F-E59D9A3A128C}"/>
              </a:ext>
            </a:extLst>
          </p:cNvPr>
          <p:cNvSpPr/>
          <p:nvPr/>
        </p:nvSpPr>
        <p:spPr>
          <a:xfrm>
            <a:off x="10126410" y="4074651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8" name="Ellips 207">
            <a:extLst>
              <a:ext uri="{FF2B5EF4-FFF2-40B4-BE49-F238E27FC236}">
                <a16:creationId xmlns:a16="http://schemas.microsoft.com/office/drawing/2014/main" id="{031AAA76-3754-4205-8EA4-61FC95048EF0}"/>
              </a:ext>
            </a:extLst>
          </p:cNvPr>
          <p:cNvSpPr/>
          <p:nvPr/>
        </p:nvSpPr>
        <p:spPr>
          <a:xfrm>
            <a:off x="9730686" y="4074651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DCB2891D-42BF-2B61-B33B-348713507F1F}"/>
              </a:ext>
            </a:extLst>
          </p:cNvPr>
          <p:cNvSpPr/>
          <p:nvPr/>
        </p:nvSpPr>
        <p:spPr>
          <a:xfrm>
            <a:off x="932875" y="4431304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C6EF99B8-FDF2-8F26-7F8B-E035380AB494}"/>
              </a:ext>
            </a:extLst>
          </p:cNvPr>
          <p:cNvSpPr/>
          <p:nvPr/>
        </p:nvSpPr>
        <p:spPr>
          <a:xfrm>
            <a:off x="4387440" y="434597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751617AE-C80D-B498-7841-8636A8FB7D07}"/>
              </a:ext>
            </a:extLst>
          </p:cNvPr>
          <p:cNvSpPr/>
          <p:nvPr/>
        </p:nvSpPr>
        <p:spPr>
          <a:xfrm>
            <a:off x="4779326" y="434597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5EB85511-1B1C-0450-B2EA-B52BC9C72DF9}"/>
              </a:ext>
            </a:extLst>
          </p:cNvPr>
          <p:cNvSpPr/>
          <p:nvPr/>
        </p:nvSpPr>
        <p:spPr>
          <a:xfrm>
            <a:off x="5162503" y="434597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209E5F28-A634-38F4-223B-F87914CE3019}"/>
              </a:ext>
            </a:extLst>
          </p:cNvPr>
          <p:cNvSpPr/>
          <p:nvPr/>
        </p:nvSpPr>
        <p:spPr>
          <a:xfrm>
            <a:off x="5563097" y="434597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D9BC7F6C-2A05-89BA-F819-FA69394D92BF}"/>
              </a:ext>
            </a:extLst>
          </p:cNvPr>
          <p:cNvSpPr/>
          <p:nvPr/>
        </p:nvSpPr>
        <p:spPr>
          <a:xfrm>
            <a:off x="5969497" y="434597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F313DA91-4916-0918-3523-5F9B1BE217DA}"/>
              </a:ext>
            </a:extLst>
          </p:cNvPr>
          <p:cNvSpPr/>
          <p:nvPr/>
        </p:nvSpPr>
        <p:spPr>
          <a:xfrm>
            <a:off x="6360021" y="434597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714FD774-D2E9-2D6F-E82B-465CFB1FC64D}"/>
              </a:ext>
            </a:extLst>
          </p:cNvPr>
          <p:cNvSpPr/>
          <p:nvPr/>
        </p:nvSpPr>
        <p:spPr>
          <a:xfrm>
            <a:off x="4387440" y="4702111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40515338-7555-2C3D-FC66-174D610330EB}"/>
              </a:ext>
            </a:extLst>
          </p:cNvPr>
          <p:cNvSpPr/>
          <p:nvPr/>
        </p:nvSpPr>
        <p:spPr>
          <a:xfrm>
            <a:off x="4779326" y="4702111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19A7CEE1-EB2C-3689-A510-0F42A101BC03}"/>
              </a:ext>
            </a:extLst>
          </p:cNvPr>
          <p:cNvSpPr/>
          <p:nvPr/>
        </p:nvSpPr>
        <p:spPr>
          <a:xfrm>
            <a:off x="3790950" y="1552575"/>
            <a:ext cx="8286750" cy="510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564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ktangel 113">
            <a:extLst>
              <a:ext uri="{FF2B5EF4-FFF2-40B4-BE49-F238E27FC236}">
                <a16:creationId xmlns:a16="http://schemas.microsoft.com/office/drawing/2014/main" id="{3146AE07-E9FB-4216-8A43-3D74CA424307}"/>
              </a:ext>
            </a:extLst>
          </p:cNvPr>
          <p:cNvSpPr/>
          <p:nvPr/>
        </p:nvSpPr>
        <p:spPr>
          <a:xfrm>
            <a:off x="0" y="0"/>
            <a:ext cx="12192000" cy="1054100"/>
          </a:xfrm>
          <a:prstGeom prst="rect">
            <a:avLst/>
          </a:prstGeom>
          <a:solidFill>
            <a:srgbClr val="FB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D0D5443-F40D-46E8-AEF7-852AFD6B6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84" y="1165225"/>
            <a:ext cx="11388275" cy="1325563"/>
          </a:xfrm>
        </p:spPr>
        <p:txBody>
          <a:bodyPr>
            <a:normAutofit/>
          </a:bodyPr>
          <a:lstStyle/>
          <a:p>
            <a:pPr>
              <a:tabLst>
                <a:tab pos="4754563" algn="ctr"/>
                <a:tab pos="9144000" algn="ctr"/>
              </a:tabLst>
            </a:pPr>
            <a:r>
              <a:rPr lang="sv-SE" sz="2400" b="1" dirty="0">
                <a:solidFill>
                  <a:srgbClr val="FF0000"/>
                </a:solidFill>
              </a:rPr>
              <a:t>ROSC </a:t>
            </a:r>
            <a:r>
              <a:rPr lang="sv-SE" sz="2400" b="1">
                <a:solidFill>
                  <a:srgbClr val="FF0000"/>
                </a:solidFill>
              </a:rPr>
              <a:t>innan ECMO 	ECPR-fall </a:t>
            </a:r>
            <a:r>
              <a:rPr lang="sv-SE" sz="2400" b="1" dirty="0">
                <a:solidFill>
                  <a:srgbClr val="FF0000"/>
                </a:solidFill>
              </a:rPr>
              <a:t>men </a:t>
            </a:r>
            <a:r>
              <a:rPr lang="sv-SE" sz="2400" b="1">
                <a:solidFill>
                  <a:srgbClr val="FF0000"/>
                </a:solidFill>
              </a:rPr>
              <a:t>ej ECMO 	ECMO </a:t>
            </a:r>
            <a:r>
              <a:rPr lang="sv-SE" sz="2400" b="1" dirty="0">
                <a:solidFill>
                  <a:srgbClr val="FF0000"/>
                </a:solidFill>
              </a:rPr>
              <a:t>initierad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0B2467FA-7236-426F-A03E-52E4C617C6D9}"/>
              </a:ext>
            </a:extLst>
          </p:cNvPr>
          <p:cNvSpPr txBox="1"/>
          <p:nvPr/>
        </p:nvSpPr>
        <p:spPr>
          <a:xfrm>
            <a:off x="499706" y="4958470"/>
            <a:ext cx="25103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/>
              <a:t>26 </a:t>
            </a:r>
            <a:r>
              <a:rPr lang="sv-SE" sz="2400" b="1" dirty="0"/>
              <a:t>fall </a:t>
            </a:r>
          </a:p>
          <a:p>
            <a:pPr algn="ctr"/>
            <a:endParaRPr lang="sv-SE" b="1" dirty="0">
              <a:highlight>
                <a:srgbClr val="FFFF00"/>
              </a:highlight>
            </a:endParaRPr>
          </a:p>
          <a:p>
            <a:pPr algn="ctr"/>
            <a:r>
              <a:rPr lang="sv-SE" b="1" i="1"/>
              <a:t>16/26 utskrivna levande</a:t>
            </a:r>
            <a:endParaRPr lang="sv-SE" b="1" i="1" dirty="0"/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11FC74B7-75E8-4EFD-AD0C-779BC220D919}"/>
              </a:ext>
            </a:extLst>
          </p:cNvPr>
          <p:cNvSpPr txBox="1"/>
          <p:nvPr/>
        </p:nvSpPr>
        <p:spPr>
          <a:xfrm>
            <a:off x="8951552" y="77847"/>
            <a:ext cx="17155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/>
              <a:t>ECPR-fall men ej kanylerad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88A077B4-CC22-43E0-B414-A126F1129F82}"/>
              </a:ext>
            </a:extLst>
          </p:cNvPr>
          <p:cNvSpPr txBox="1"/>
          <p:nvPr/>
        </p:nvSpPr>
        <p:spPr>
          <a:xfrm>
            <a:off x="11017535" y="77847"/>
            <a:ext cx="11192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ECMO initierad, </a:t>
            </a:r>
            <a:br>
              <a:rPr lang="sv-SE" sz="1100" dirty="0"/>
            </a:br>
            <a:r>
              <a:rPr lang="sv-SE" sz="1100" dirty="0"/>
              <a:t>avslut </a:t>
            </a:r>
            <a:r>
              <a:rPr lang="sv-SE" sz="1100" dirty="0" err="1"/>
              <a:t>angiolab</a:t>
            </a:r>
            <a:endParaRPr lang="sv-SE" sz="1100" dirty="0"/>
          </a:p>
        </p:txBody>
      </p:sp>
      <p:sp>
        <p:nvSpPr>
          <p:cNvPr id="35" name="Ellips 34">
            <a:extLst>
              <a:ext uri="{FF2B5EF4-FFF2-40B4-BE49-F238E27FC236}">
                <a16:creationId xmlns:a16="http://schemas.microsoft.com/office/drawing/2014/main" id="{E869E0EF-ECA2-4364-94A4-A3FAB86D10BC}"/>
              </a:ext>
            </a:extLst>
          </p:cNvPr>
          <p:cNvSpPr/>
          <p:nvPr/>
        </p:nvSpPr>
        <p:spPr>
          <a:xfrm>
            <a:off x="7135824" y="92104"/>
            <a:ext cx="233096" cy="2330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/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6E0969F0-5950-473E-83AF-E1FEA8118DAD}"/>
              </a:ext>
            </a:extLst>
          </p:cNvPr>
          <p:cNvSpPr txBox="1"/>
          <p:nvPr/>
        </p:nvSpPr>
        <p:spPr>
          <a:xfrm>
            <a:off x="7354143" y="77847"/>
            <a:ext cx="1236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ROSC innan ECMO</a:t>
            </a:r>
          </a:p>
        </p:txBody>
      </p:sp>
      <p:sp>
        <p:nvSpPr>
          <p:cNvPr id="37" name="Ellips 36">
            <a:extLst>
              <a:ext uri="{FF2B5EF4-FFF2-40B4-BE49-F238E27FC236}">
                <a16:creationId xmlns:a16="http://schemas.microsoft.com/office/drawing/2014/main" id="{15FFFA26-B419-4995-8965-D2CB70B22B6A}"/>
              </a:ext>
            </a:extLst>
          </p:cNvPr>
          <p:cNvSpPr/>
          <p:nvPr/>
        </p:nvSpPr>
        <p:spPr>
          <a:xfrm>
            <a:off x="8736024" y="92104"/>
            <a:ext cx="233096" cy="233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/>
          </a:p>
        </p:txBody>
      </p:sp>
      <p:sp>
        <p:nvSpPr>
          <p:cNvPr id="39" name="Ellips 38">
            <a:extLst>
              <a:ext uri="{FF2B5EF4-FFF2-40B4-BE49-F238E27FC236}">
                <a16:creationId xmlns:a16="http://schemas.microsoft.com/office/drawing/2014/main" id="{7E0FE449-F268-4D39-9B38-5B31BC048F5B}"/>
              </a:ext>
            </a:extLst>
          </p:cNvPr>
          <p:cNvSpPr/>
          <p:nvPr/>
        </p:nvSpPr>
        <p:spPr>
          <a:xfrm>
            <a:off x="10783899" y="92104"/>
            <a:ext cx="233096" cy="233096"/>
          </a:xfrm>
          <a:prstGeom prst="ellipse">
            <a:avLst/>
          </a:prstGeom>
          <a:solidFill>
            <a:srgbClr val="C00000"/>
          </a:solidFill>
          <a:ln>
            <a:solidFill>
              <a:srgbClr val="843C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/>
          </a:p>
        </p:txBody>
      </p:sp>
      <p:cxnSp>
        <p:nvCxnSpPr>
          <p:cNvPr id="52" name="Rak koppling 51">
            <a:extLst>
              <a:ext uri="{FF2B5EF4-FFF2-40B4-BE49-F238E27FC236}">
                <a16:creationId xmlns:a16="http://schemas.microsoft.com/office/drawing/2014/main" id="{105C0AB7-CF40-4C93-B9D1-3D6BAA1F1121}"/>
              </a:ext>
            </a:extLst>
          </p:cNvPr>
          <p:cNvCxnSpPr>
            <a:cxnSpLocks/>
          </p:cNvCxnSpPr>
          <p:nvPr/>
        </p:nvCxnSpPr>
        <p:spPr>
          <a:xfrm>
            <a:off x="3548837" y="1828006"/>
            <a:ext cx="0" cy="48740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8" name="Rubrik 1">
            <a:extLst>
              <a:ext uri="{FF2B5EF4-FFF2-40B4-BE49-F238E27FC236}">
                <a16:creationId xmlns:a16="http://schemas.microsoft.com/office/drawing/2014/main" id="{B1ACEA72-690C-461E-9050-DEFE0717BF57}"/>
              </a:ext>
            </a:extLst>
          </p:cNvPr>
          <p:cNvSpPr txBox="1">
            <a:spLocks/>
          </p:cNvSpPr>
          <p:nvPr/>
        </p:nvSpPr>
        <p:spPr>
          <a:xfrm>
            <a:off x="476250" y="1460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3200" dirty="0">
              <a:latin typeface="Neutraface 2 Display Titling" panose="02000600040000020004" pitchFamily="50" charset="0"/>
            </a:endParaRPr>
          </a:p>
        </p:txBody>
      </p:sp>
      <p:cxnSp>
        <p:nvCxnSpPr>
          <p:cNvPr id="186" name="Rak koppling 51">
            <a:extLst>
              <a:ext uri="{FF2B5EF4-FFF2-40B4-BE49-F238E27FC236}">
                <a16:creationId xmlns:a16="http://schemas.microsoft.com/office/drawing/2014/main" id="{492B320C-79FD-4A4D-8EBC-92E6CD41B4CE}"/>
              </a:ext>
            </a:extLst>
          </p:cNvPr>
          <p:cNvCxnSpPr>
            <a:cxnSpLocks/>
          </p:cNvCxnSpPr>
          <p:nvPr/>
        </p:nvCxnSpPr>
        <p:spPr>
          <a:xfrm>
            <a:off x="7635513" y="1828006"/>
            <a:ext cx="0" cy="484652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1" name="textruta 250">
            <a:extLst>
              <a:ext uri="{FF2B5EF4-FFF2-40B4-BE49-F238E27FC236}">
                <a16:creationId xmlns:a16="http://schemas.microsoft.com/office/drawing/2014/main" id="{147816EC-F338-1941-80EC-0F8842B4C4E4}"/>
              </a:ext>
            </a:extLst>
          </p:cNvPr>
          <p:cNvSpPr txBox="1"/>
          <p:nvPr/>
        </p:nvSpPr>
        <p:spPr>
          <a:xfrm>
            <a:off x="3839114" y="4958470"/>
            <a:ext cx="34885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/>
              <a:t>38 </a:t>
            </a:r>
            <a:r>
              <a:rPr lang="sv-SE" sz="2400" b="1" dirty="0"/>
              <a:t>fall </a:t>
            </a:r>
          </a:p>
          <a:p>
            <a:pPr algn="ctr"/>
            <a:endParaRPr lang="sv-SE" b="1" dirty="0"/>
          </a:p>
          <a:p>
            <a:pPr algn="ctr"/>
            <a:r>
              <a:rPr lang="sv-SE" b="1" i="1"/>
              <a:t>12/38 laktat  &lt;15</a:t>
            </a:r>
            <a:endParaRPr lang="sv-SE" b="1" i="1" dirty="0"/>
          </a:p>
          <a:p>
            <a:pPr algn="ctr"/>
            <a:r>
              <a:rPr lang="sv-SE" b="1" i="1"/>
              <a:t>12/38 </a:t>
            </a:r>
            <a:r>
              <a:rPr lang="sv-SE" b="1" i="1" dirty="0"/>
              <a:t>tid från hjärtstopp &lt;45 min</a:t>
            </a:r>
          </a:p>
        </p:txBody>
      </p:sp>
      <p:sp>
        <p:nvSpPr>
          <p:cNvPr id="252" name="textruta 251">
            <a:extLst>
              <a:ext uri="{FF2B5EF4-FFF2-40B4-BE49-F238E27FC236}">
                <a16:creationId xmlns:a16="http://schemas.microsoft.com/office/drawing/2014/main" id="{128CB12E-807B-D843-AFB1-28886CBD94AE}"/>
              </a:ext>
            </a:extLst>
          </p:cNvPr>
          <p:cNvSpPr txBox="1"/>
          <p:nvPr/>
        </p:nvSpPr>
        <p:spPr>
          <a:xfrm>
            <a:off x="7740200" y="4967004"/>
            <a:ext cx="4314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/>
              <a:t>32 </a:t>
            </a:r>
            <a:r>
              <a:rPr lang="sv-SE" sz="2400" b="1" dirty="0"/>
              <a:t>fall </a:t>
            </a:r>
          </a:p>
          <a:p>
            <a:pPr algn="ctr"/>
            <a:endParaRPr lang="sv-SE" b="1" dirty="0"/>
          </a:p>
          <a:p>
            <a:pPr algn="ctr"/>
            <a:r>
              <a:rPr lang="sv-SE" b="1" i="1"/>
              <a:t>10/32 </a:t>
            </a:r>
            <a:r>
              <a:rPr lang="sv-SE" b="1" i="1" dirty="0"/>
              <a:t>avslutades på </a:t>
            </a:r>
            <a:r>
              <a:rPr lang="sv-SE" b="1" i="1" dirty="0" err="1"/>
              <a:t>angiolab</a:t>
            </a:r>
            <a:endParaRPr lang="sv-SE" b="1" i="1" dirty="0"/>
          </a:p>
          <a:p>
            <a:pPr algn="ctr"/>
            <a:r>
              <a:rPr lang="sv-SE" b="1" i="1"/>
              <a:t>22/32 </a:t>
            </a:r>
            <a:r>
              <a:rPr lang="sv-SE" b="1" i="1" dirty="0"/>
              <a:t>på ECMO till IVA levande </a:t>
            </a:r>
          </a:p>
          <a:p>
            <a:pPr algn="ctr"/>
            <a:r>
              <a:rPr lang="sv-SE" b="1" i="1">
                <a:sym typeface="Wingdings" pitchFamily="2" charset="2"/>
              </a:rPr>
              <a:t> </a:t>
            </a:r>
            <a:r>
              <a:rPr lang="sv-SE" b="1" i="1">
                <a:solidFill>
                  <a:srgbClr val="FF0000"/>
                </a:solidFill>
                <a:sym typeface="Wingdings" pitchFamily="2" charset="2"/>
              </a:rPr>
              <a:t>8</a:t>
            </a:r>
            <a:r>
              <a:rPr lang="sv-SE" b="1" i="1">
                <a:solidFill>
                  <a:srgbClr val="FF0000"/>
                </a:solidFill>
              </a:rPr>
              <a:t>/22 </a:t>
            </a:r>
            <a:r>
              <a:rPr lang="sv-SE" b="1" i="1" dirty="0">
                <a:solidFill>
                  <a:srgbClr val="FF0000"/>
                </a:solidFill>
              </a:rPr>
              <a:t>utskrivna levande från IVA/sjukhus</a:t>
            </a: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15A1DFE0-A21E-AE4B-8843-3B48E6C59753}"/>
              </a:ext>
            </a:extLst>
          </p:cNvPr>
          <p:cNvSpPr txBox="1"/>
          <p:nvPr/>
        </p:nvSpPr>
        <p:spPr>
          <a:xfrm>
            <a:off x="11020551" y="588393"/>
            <a:ext cx="10871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ECMO initierad,</a:t>
            </a:r>
            <a:br>
              <a:rPr lang="sv-SE" sz="1100" dirty="0"/>
            </a:br>
            <a:r>
              <a:rPr lang="sv-SE" sz="1100" dirty="0" err="1"/>
              <a:t>pat</a:t>
            </a:r>
            <a:r>
              <a:rPr lang="sv-SE" sz="1100" dirty="0"/>
              <a:t> till IVA</a:t>
            </a:r>
          </a:p>
        </p:txBody>
      </p:sp>
      <p:sp>
        <p:nvSpPr>
          <p:cNvPr id="56" name="Ellips 55">
            <a:extLst>
              <a:ext uri="{FF2B5EF4-FFF2-40B4-BE49-F238E27FC236}">
                <a16:creationId xmlns:a16="http://schemas.microsoft.com/office/drawing/2014/main" id="{FC71E637-2064-6640-8206-7FDE41837ABC}"/>
              </a:ext>
            </a:extLst>
          </p:cNvPr>
          <p:cNvSpPr/>
          <p:nvPr/>
        </p:nvSpPr>
        <p:spPr>
          <a:xfrm>
            <a:off x="10786915" y="602650"/>
            <a:ext cx="233096" cy="233096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/>
          </a:p>
        </p:txBody>
      </p:sp>
      <p:sp>
        <p:nvSpPr>
          <p:cNvPr id="187" name="Ellips 186">
            <a:extLst>
              <a:ext uri="{FF2B5EF4-FFF2-40B4-BE49-F238E27FC236}">
                <a16:creationId xmlns:a16="http://schemas.microsoft.com/office/drawing/2014/main" id="{D53F2989-A730-654C-A8DB-F3352850BF2A}"/>
              </a:ext>
            </a:extLst>
          </p:cNvPr>
          <p:cNvSpPr/>
          <p:nvPr/>
        </p:nvSpPr>
        <p:spPr>
          <a:xfrm>
            <a:off x="10126410" y="2486481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8" name="Ellips 187">
            <a:extLst>
              <a:ext uri="{FF2B5EF4-FFF2-40B4-BE49-F238E27FC236}">
                <a16:creationId xmlns:a16="http://schemas.microsoft.com/office/drawing/2014/main" id="{151D21A1-A6AD-0A4C-A14C-282D6539A6F7}"/>
              </a:ext>
            </a:extLst>
          </p:cNvPr>
          <p:cNvSpPr/>
          <p:nvPr/>
        </p:nvSpPr>
        <p:spPr>
          <a:xfrm>
            <a:off x="10522134" y="2486481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5" name="Ellips 84">
            <a:extLst>
              <a:ext uri="{FF2B5EF4-FFF2-40B4-BE49-F238E27FC236}">
                <a16:creationId xmlns:a16="http://schemas.microsoft.com/office/drawing/2014/main" id="{78D6726A-4E7B-450D-A17F-B2885D33D618}"/>
              </a:ext>
            </a:extLst>
          </p:cNvPr>
          <p:cNvSpPr/>
          <p:nvPr/>
        </p:nvSpPr>
        <p:spPr>
          <a:xfrm>
            <a:off x="9730686" y="2486481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5" name="Ellips 104">
            <a:extLst>
              <a:ext uri="{FF2B5EF4-FFF2-40B4-BE49-F238E27FC236}">
                <a16:creationId xmlns:a16="http://schemas.microsoft.com/office/drawing/2014/main" id="{3ACFF205-0C8E-9A43-B820-3461CFCC6F99}"/>
              </a:ext>
            </a:extLst>
          </p:cNvPr>
          <p:cNvSpPr/>
          <p:nvPr/>
        </p:nvSpPr>
        <p:spPr>
          <a:xfrm>
            <a:off x="4387440" y="2493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0" name="Ellips 109">
            <a:extLst>
              <a:ext uri="{FF2B5EF4-FFF2-40B4-BE49-F238E27FC236}">
                <a16:creationId xmlns:a16="http://schemas.microsoft.com/office/drawing/2014/main" id="{4A3B1BF6-43FF-0F42-AA26-075CB9245A2C}"/>
              </a:ext>
            </a:extLst>
          </p:cNvPr>
          <p:cNvSpPr/>
          <p:nvPr/>
        </p:nvSpPr>
        <p:spPr>
          <a:xfrm>
            <a:off x="4779326" y="2493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5" name="Ellips 114">
            <a:extLst>
              <a:ext uri="{FF2B5EF4-FFF2-40B4-BE49-F238E27FC236}">
                <a16:creationId xmlns:a16="http://schemas.microsoft.com/office/drawing/2014/main" id="{65151D43-FBA7-E045-9B75-C15B3D326D6F}"/>
              </a:ext>
            </a:extLst>
          </p:cNvPr>
          <p:cNvSpPr/>
          <p:nvPr/>
        </p:nvSpPr>
        <p:spPr>
          <a:xfrm>
            <a:off x="5162503" y="2493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6" name="Ellips 115">
            <a:extLst>
              <a:ext uri="{FF2B5EF4-FFF2-40B4-BE49-F238E27FC236}">
                <a16:creationId xmlns:a16="http://schemas.microsoft.com/office/drawing/2014/main" id="{88B922DB-A296-E544-BCA4-8B80F2E0B6F7}"/>
              </a:ext>
            </a:extLst>
          </p:cNvPr>
          <p:cNvSpPr/>
          <p:nvPr/>
        </p:nvSpPr>
        <p:spPr>
          <a:xfrm>
            <a:off x="5563097" y="2493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7" name="Ellips 116">
            <a:extLst>
              <a:ext uri="{FF2B5EF4-FFF2-40B4-BE49-F238E27FC236}">
                <a16:creationId xmlns:a16="http://schemas.microsoft.com/office/drawing/2014/main" id="{FEC7DBAC-9F1A-BC44-978A-BAD384F25555}"/>
              </a:ext>
            </a:extLst>
          </p:cNvPr>
          <p:cNvSpPr/>
          <p:nvPr/>
        </p:nvSpPr>
        <p:spPr>
          <a:xfrm>
            <a:off x="4387440" y="2874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8" name="Ellips 117">
            <a:extLst>
              <a:ext uri="{FF2B5EF4-FFF2-40B4-BE49-F238E27FC236}">
                <a16:creationId xmlns:a16="http://schemas.microsoft.com/office/drawing/2014/main" id="{0F0FF38F-E21A-5048-A363-4D2AEB8E6488}"/>
              </a:ext>
            </a:extLst>
          </p:cNvPr>
          <p:cNvSpPr/>
          <p:nvPr/>
        </p:nvSpPr>
        <p:spPr>
          <a:xfrm>
            <a:off x="4779326" y="2874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9" name="Ellips 118">
            <a:extLst>
              <a:ext uri="{FF2B5EF4-FFF2-40B4-BE49-F238E27FC236}">
                <a16:creationId xmlns:a16="http://schemas.microsoft.com/office/drawing/2014/main" id="{759CB84D-0F32-6E4D-9EC9-3FD2624779FA}"/>
              </a:ext>
            </a:extLst>
          </p:cNvPr>
          <p:cNvSpPr/>
          <p:nvPr/>
        </p:nvSpPr>
        <p:spPr>
          <a:xfrm>
            <a:off x="5162503" y="2874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0" name="Ellips 119">
            <a:extLst>
              <a:ext uri="{FF2B5EF4-FFF2-40B4-BE49-F238E27FC236}">
                <a16:creationId xmlns:a16="http://schemas.microsoft.com/office/drawing/2014/main" id="{130D26B6-6BF9-384A-A56D-7EE5DA5CA6C3}"/>
              </a:ext>
            </a:extLst>
          </p:cNvPr>
          <p:cNvSpPr/>
          <p:nvPr/>
        </p:nvSpPr>
        <p:spPr>
          <a:xfrm>
            <a:off x="5563097" y="2874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1" name="Ellips 120">
            <a:extLst>
              <a:ext uri="{FF2B5EF4-FFF2-40B4-BE49-F238E27FC236}">
                <a16:creationId xmlns:a16="http://schemas.microsoft.com/office/drawing/2014/main" id="{ECB429C8-E957-974E-908B-02B1A885E767}"/>
              </a:ext>
            </a:extLst>
          </p:cNvPr>
          <p:cNvSpPr/>
          <p:nvPr/>
        </p:nvSpPr>
        <p:spPr>
          <a:xfrm>
            <a:off x="4387440" y="3246791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6" name="Ellips 125">
            <a:extLst>
              <a:ext uri="{FF2B5EF4-FFF2-40B4-BE49-F238E27FC236}">
                <a16:creationId xmlns:a16="http://schemas.microsoft.com/office/drawing/2014/main" id="{57DC02E6-A18F-374E-9183-6D12B701CA4A}"/>
              </a:ext>
            </a:extLst>
          </p:cNvPr>
          <p:cNvSpPr/>
          <p:nvPr/>
        </p:nvSpPr>
        <p:spPr>
          <a:xfrm>
            <a:off x="4779326" y="3246791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7" name="Ellips 126">
            <a:extLst>
              <a:ext uri="{FF2B5EF4-FFF2-40B4-BE49-F238E27FC236}">
                <a16:creationId xmlns:a16="http://schemas.microsoft.com/office/drawing/2014/main" id="{E8DA52F7-C6F6-F046-9014-9795D6166FF3}"/>
              </a:ext>
            </a:extLst>
          </p:cNvPr>
          <p:cNvSpPr/>
          <p:nvPr/>
        </p:nvSpPr>
        <p:spPr>
          <a:xfrm>
            <a:off x="5162503" y="3246791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8" name="Ellips 127">
            <a:extLst>
              <a:ext uri="{FF2B5EF4-FFF2-40B4-BE49-F238E27FC236}">
                <a16:creationId xmlns:a16="http://schemas.microsoft.com/office/drawing/2014/main" id="{292772B5-812E-D440-B34B-4CD924E72873}"/>
              </a:ext>
            </a:extLst>
          </p:cNvPr>
          <p:cNvSpPr/>
          <p:nvPr/>
        </p:nvSpPr>
        <p:spPr>
          <a:xfrm>
            <a:off x="5563097" y="3246791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9" name="Ellips 128">
            <a:extLst>
              <a:ext uri="{FF2B5EF4-FFF2-40B4-BE49-F238E27FC236}">
                <a16:creationId xmlns:a16="http://schemas.microsoft.com/office/drawing/2014/main" id="{678CFC73-8F49-7C4C-8C35-393A81CE6B14}"/>
              </a:ext>
            </a:extLst>
          </p:cNvPr>
          <p:cNvSpPr/>
          <p:nvPr/>
        </p:nvSpPr>
        <p:spPr>
          <a:xfrm>
            <a:off x="4387440" y="361826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4" name="Ellips 133">
            <a:extLst>
              <a:ext uri="{FF2B5EF4-FFF2-40B4-BE49-F238E27FC236}">
                <a16:creationId xmlns:a16="http://schemas.microsoft.com/office/drawing/2014/main" id="{252F4F49-8DAE-5E40-AEC8-F0563604C5AD}"/>
              </a:ext>
            </a:extLst>
          </p:cNvPr>
          <p:cNvSpPr/>
          <p:nvPr/>
        </p:nvSpPr>
        <p:spPr>
          <a:xfrm>
            <a:off x="4779326" y="361826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5" name="Ellips 134">
            <a:extLst>
              <a:ext uri="{FF2B5EF4-FFF2-40B4-BE49-F238E27FC236}">
                <a16:creationId xmlns:a16="http://schemas.microsoft.com/office/drawing/2014/main" id="{54E9E5CC-4C7D-2B4A-A71B-B93491D14732}"/>
              </a:ext>
            </a:extLst>
          </p:cNvPr>
          <p:cNvSpPr/>
          <p:nvPr/>
        </p:nvSpPr>
        <p:spPr>
          <a:xfrm>
            <a:off x="5162503" y="361826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6" name="Ellips 135">
            <a:extLst>
              <a:ext uri="{FF2B5EF4-FFF2-40B4-BE49-F238E27FC236}">
                <a16:creationId xmlns:a16="http://schemas.microsoft.com/office/drawing/2014/main" id="{4AE3E664-5750-2343-BC94-966696E85B1D}"/>
              </a:ext>
            </a:extLst>
          </p:cNvPr>
          <p:cNvSpPr/>
          <p:nvPr/>
        </p:nvSpPr>
        <p:spPr>
          <a:xfrm>
            <a:off x="5563097" y="361826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7" name="Ellips 136">
            <a:extLst>
              <a:ext uri="{FF2B5EF4-FFF2-40B4-BE49-F238E27FC236}">
                <a16:creationId xmlns:a16="http://schemas.microsoft.com/office/drawing/2014/main" id="{5882D6F4-3867-6248-A80E-F11494FD6CFC}"/>
              </a:ext>
            </a:extLst>
          </p:cNvPr>
          <p:cNvSpPr/>
          <p:nvPr/>
        </p:nvSpPr>
        <p:spPr>
          <a:xfrm>
            <a:off x="4387440" y="398021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8" name="Ellips 137">
            <a:extLst>
              <a:ext uri="{FF2B5EF4-FFF2-40B4-BE49-F238E27FC236}">
                <a16:creationId xmlns:a16="http://schemas.microsoft.com/office/drawing/2014/main" id="{E3EBDAFA-A3FF-E54B-B84D-B62F86434549}"/>
              </a:ext>
            </a:extLst>
          </p:cNvPr>
          <p:cNvSpPr/>
          <p:nvPr/>
        </p:nvSpPr>
        <p:spPr>
          <a:xfrm>
            <a:off x="4779326" y="398021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9" name="Ellips 138">
            <a:extLst>
              <a:ext uri="{FF2B5EF4-FFF2-40B4-BE49-F238E27FC236}">
                <a16:creationId xmlns:a16="http://schemas.microsoft.com/office/drawing/2014/main" id="{4ADEC850-EE19-8F4E-AC98-D7ABE9D89C5E}"/>
              </a:ext>
            </a:extLst>
          </p:cNvPr>
          <p:cNvSpPr/>
          <p:nvPr/>
        </p:nvSpPr>
        <p:spPr>
          <a:xfrm>
            <a:off x="5162503" y="398021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0" name="Ellips 139">
            <a:extLst>
              <a:ext uri="{FF2B5EF4-FFF2-40B4-BE49-F238E27FC236}">
                <a16:creationId xmlns:a16="http://schemas.microsoft.com/office/drawing/2014/main" id="{46AD480A-06C9-4844-86C1-CC4AC9A496C8}"/>
              </a:ext>
            </a:extLst>
          </p:cNvPr>
          <p:cNvSpPr/>
          <p:nvPr/>
        </p:nvSpPr>
        <p:spPr>
          <a:xfrm>
            <a:off x="5563097" y="398021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4" name="Ellips 83">
            <a:extLst>
              <a:ext uri="{FF2B5EF4-FFF2-40B4-BE49-F238E27FC236}">
                <a16:creationId xmlns:a16="http://schemas.microsoft.com/office/drawing/2014/main" id="{F8BA5141-87E3-4317-ABAA-B6BAA69AF5AA}"/>
              </a:ext>
            </a:extLst>
          </p:cNvPr>
          <p:cNvSpPr/>
          <p:nvPr/>
        </p:nvSpPr>
        <p:spPr>
          <a:xfrm>
            <a:off x="5969497" y="2493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9" name="Ellips 88">
            <a:extLst>
              <a:ext uri="{FF2B5EF4-FFF2-40B4-BE49-F238E27FC236}">
                <a16:creationId xmlns:a16="http://schemas.microsoft.com/office/drawing/2014/main" id="{FD23CCB4-282E-4E6E-B7CE-6697253AB40D}"/>
              </a:ext>
            </a:extLst>
          </p:cNvPr>
          <p:cNvSpPr/>
          <p:nvPr/>
        </p:nvSpPr>
        <p:spPr>
          <a:xfrm>
            <a:off x="5969497" y="2874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2" name="Ellips 91">
            <a:extLst>
              <a:ext uri="{FF2B5EF4-FFF2-40B4-BE49-F238E27FC236}">
                <a16:creationId xmlns:a16="http://schemas.microsoft.com/office/drawing/2014/main" id="{9FE21042-0722-4558-BB5A-408A337DEDE4}"/>
              </a:ext>
            </a:extLst>
          </p:cNvPr>
          <p:cNvSpPr/>
          <p:nvPr/>
        </p:nvSpPr>
        <p:spPr>
          <a:xfrm>
            <a:off x="5969497" y="3246791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3" name="Ellips 92">
            <a:extLst>
              <a:ext uri="{FF2B5EF4-FFF2-40B4-BE49-F238E27FC236}">
                <a16:creationId xmlns:a16="http://schemas.microsoft.com/office/drawing/2014/main" id="{3B6AD87D-C1C3-46A0-9033-86413473A14E}"/>
              </a:ext>
            </a:extLst>
          </p:cNvPr>
          <p:cNvSpPr/>
          <p:nvPr/>
        </p:nvSpPr>
        <p:spPr>
          <a:xfrm>
            <a:off x="5969497" y="361826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4" name="Ellips 93">
            <a:extLst>
              <a:ext uri="{FF2B5EF4-FFF2-40B4-BE49-F238E27FC236}">
                <a16:creationId xmlns:a16="http://schemas.microsoft.com/office/drawing/2014/main" id="{EBD2A580-A1DD-4E65-884D-2AAB8337A171}"/>
              </a:ext>
            </a:extLst>
          </p:cNvPr>
          <p:cNvSpPr/>
          <p:nvPr/>
        </p:nvSpPr>
        <p:spPr>
          <a:xfrm>
            <a:off x="5969497" y="398021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1" name="Ellips 90">
            <a:extLst>
              <a:ext uri="{FF2B5EF4-FFF2-40B4-BE49-F238E27FC236}">
                <a16:creationId xmlns:a16="http://schemas.microsoft.com/office/drawing/2014/main" id="{C148AAAC-255C-4BBF-988B-64D8BB3C7577}"/>
              </a:ext>
            </a:extLst>
          </p:cNvPr>
          <p:cNvSpPr/>
          <p:nvPr/>
        </p:nvSpPr>
        <p:spPr>
          <a:xfrm>
            <a:off x="6360021" y="2493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8" name="Ellips 107">
            <a:extLst>
              <a:ext uri="{FF2B5EF4-FFF2-40B4-BE49-F238E27FC236}">
                <a16:creationId xmlns:a16="http://schemas.microsoft.com/office/drawing/2014/main" id="{7EC29A5E-94FE-4C74-8350-702C84A8D74C}"/>
              </a:ext>
            </a:extLst>
          </p:cNvPr>
          <p:cNvSpPr/>
          <p:nvPr/>
        </p:nvSpPr>
        <p:spPr>
          <a:xfrm>
            <a:off x="6360021" y="2874499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9" name="Ellips 108">
            <a:extLst>
              <a:ext uri="{FF2B5EF4-FFF2-40B4-BE49-F238E27FC236}">
                <a16:creationId xmlns:a16="http://schemas.microsoft.com/office/drawing/2014/main" id="{7AE176D1-30B2-4EF8-95BA-C960B2F32BBA}"/>
              </a:ext>
            </a:extLst>
          </p:cNvPr>
          <p:cNvSpPr/>
          <p:nvPr/>
        </p:nvSpPr>
        <p:spPr>
          <a:xfrm>
            <a:off x="6360021" y="3246791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1" name="Ellips 110">
            <a:extLst>
              <a:ext uri="{FF2B5EF4-FFF2-40B4-BE49-F238E27FC236}">
                <a16:creationId xmlns:a16="http://schemas.microsoft.com/office/drawing/2014/main" id="{42C2B762-0C77-45DE-A12B-DB41DC118212}"/>
              </a:ext>
            </a:extLst>
          </p:cNvPr>
          <p:cNvSpPr/>
          <p:nvPr/>
        </p:nvSpPr>
        <p:spPr>
          <a:xfrm>
            <a:off x="6360021" y="361826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2" name="Ellips 111">
            <a:extLst>
              <a:ext uri="{FF2B5EF4-FFF2-40B4-BE49-F238E27FC236}">
                <a16:creationId xmlns:a16="http://schemas.microsoft.com/office/drawing/2014/main" id="{68754DDB-427B-4E64-A4CA-7F85DEDD5A13}"/>
              </a:ext>
            </a:extLst>
          </p:cNvPr>
          <p:cNvSpPr/>
          <p:nvPr/>
        </p:nvSpPr>
        <p:spPr>
          <a:xfrm>
            <a:off x="6360021" y="398021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3" name="Rubrik 1">
            <a:extLst>
              <a:ext uri="{FF2B5EF4-FFF2-40B4-BE49-F238E27FC236}">
                <a16:creationId xmlns:a16="http://schemas.microsoft.com/office/drawing/2014/main" id="{9ED04E35-56BD-4519-8969-B1A2C9F1C7F9}"/>
              </a:ext>
            </a:extLst>
          </p:cNvPr>
          <p:cNvSpPr txBox="1">
            <a:spLocks/>
          </p:cNvSpPr>
          <p:nvPr/>
        </p:nvSpPr>
        <p:spPr>
          <a:xfrm>
            <a:off x="683540" y="24507"/>
            <a:ext cx="10515600" cy="1029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>
                <a:latin typeface="Neutraface 2 Display Titling" panose="02000600040000020004" pitchFamily="50" charset="0"/>
              </a:rPr>
              <a:t>UTFALL </a:t>
            </a:r>
            <a:r>
              <a:rPr lang="sv-SE" sz="3200" b="1">
                <a:latin typeface="Neutraface 2 Display Titling" panose="02000600040000020004" pitchFamily="50" charset="0"/>
              </a:rPr>
              <a:t>Jan 2020 – Dec </a:t>
            </a:r>
            <a:r>
              <a:rPr lang="sv-SE" sz="3200" b="1" dirty="0">
                <a:latin typeface="Neutraface 2 Display Titling" panose="02000600040000020004" pitchFamily="50" charset="0"/>
              </a:rPr>
              <a:t>2022</a:t>
            </a:r>
            <a:endParaRPr lang="sv-SE" sz="3200" dirty="0">
              <a:latin typeface="Neutraface 2 Display Titling" panose="02000600040000020004" pitchFamily="50" charset="0"/>
            </a:endParaRPr>
          </a:p>
          <a:p>
            <a:r>
              <a:rPr lang="sv-SE" sz="3200" dirty="0">
                <a:latin typeface="Neutraface 2 Display Titling" panose="02000600040000020004" pitchFamily="50" charset="0"/>
              </a:rPr>
              <a:t>SAMTLIGA ECPR-FALL </a:t>
            </a:r>
            <a:r>
              <a:rPr lang="sv-SE" sz="3200">
                <a:latin typeface="Neutraface 2 Display Titling" panose="02000600040000020004" pitchFamily="50" charset="0"/>
              </a:rPr>
              <a:t>(96 </a:t>
            </a:r>
            <a:r>
              <a:rPr lang="sv-SE" sz="3200" dirty="0">
                <a:latin typeface="Neutraface 2 Display Titling" panose="02000600040000020004" pitchFamily="50" charset="0"/>
              </a:rPr>
              <a:t>ST)</a:t>
            </a:r>
          </a:p>
        </p:txBody>
      </p:sp>
      <p:sp>
        <p:nvSpPr>
          <p:cNvPr id="97" name="Ellips 96">
            <a:extLst>
              <a:ext uri="{FF2B5EF4-FFF2-40B4-BE49-F238E27FC236}">
                <a16:creationId xmlns:a16="http://schemas.microsoft.com/office/drawing/2014/main" id="{4A821B33-7147-4B9C-931A-19F867C5F242}"/>
              </a:ext>
            </a:extLst>
          </p:cNvPr>
          <p:cNvSpPr/>
          <p:nvPr/>
        </p:nvSpPr>
        <p:spPr>
          <a:xfrm>
            <a:off x="932875" y="2452616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1" name="Ellips 100">
            <a:extLst>
              <a:ext uri="{FF2B5EF4-FFF2-40B4-BE49-F238E27FC236}">
                <a16:creationId xmlns:a16="http://schemas.microsoft.com/office/drawing/2014/main" id="{10EF4859-620C-4074-BD24-C0D67C496BA8}"/>
              </a:ext>
            </a:extLst>
          </p:cNvPr>
          <p:cNvSpPr/>
          <p:nvPr/>
        </p:nvSpPr>
        <p:spPr>
          <a:xfrm>
            <a:off x="1324761" y="2452616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3" name="Ellips 102">
            <a:extLst>
              <a:ext uri="{FF2B5EF4-FFF2-40B4-BE49-F238E27FC236}">
                <a16:creationId xmlns:a16="http://schemas.microsoft.com/office/drawing/2014/main" id="{5B031FD1-2478-4750-A2D3-A9B9E1131D38}"/>
              </a:ext>
            </a:extLst>
          </p:cNvPr>
          <p:cNvSpPr/>
          <p:nvPr/>
        </p:nvSpPr>
        <p:spPr>
          <a:xfrm>
            <a:off x="1707938" y="2452616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4" name="Ellips 103">
            <a:extLst>
              <a:ext uri="{FF2B5EF4-FFF2-40B4-BE49-F238E27FC236}">
                <a16:creationId xmlns:a16="http://schemas.microsoft.com/office/drawing/2014/main" id="{3CC8078A-29E4-44F0-9AF0-00465BD5BD70}"/>
              </a:ext>
            </a:extLst>
          </p:cNvPr>
          <p:cNvSpPr/>
          <p:nvPr/>
        </p:nvSpPr>
        <p:spPr>
          <a:xfrm>
            <a:off x="2108532" y="2452616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Ellips 62">
            <a:extLst>
              <a:ext uri="{FF2B5EF4-FFF2-40B4-BE49-F238E27FC236}">
                <a16:creationId xmlns:a16="http://schemas.microsoft.com/office/drawing/2014/main" id="{FBE26C13-C055-4B54-A2CA-477514AD056B}"/>
              </a:ext>
            </a:extLst>
          </p:cNvPr>
          <p:cNvSpPr/>
          <p:nvPr/>
        </p:nvSpPr>
        <p:spPr>
          <a:xfrm>
            <a:off x="932875" y="2860989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4" name="Ellips 63">
            <a:extLst>
              <a:ext uri="{FF2B5EF4-FFF2-40B4-BE49-F238E27FC236}">
                <a16:creationId xmlns:a16="http://schemas.microsoft.com/office/drawing/2014/main" id="{AEF95CDE-6D69-4718-9DD9-833561652B03}"/>
              </a:ext>
            </a:extLst>
          </p:cNvPr>
          <p:cNvSpPr/>
          <p:nvPr/>
        </p:nvSpPr>
        <p:spPr>
          <a:xfrm>
            <a:off x="1324761" y="2860989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Ellips 64">
            <a:extLst>
              <a:ext uri="{FF2B5EF4-FFF2-40B4-BE49-F238E27FC236}">
                <a16:creationId xmlns:a16="http://schemas.microsoft.com/office/drawing/2014/main" id="{86C50986-C90F-40F1-AE2A-8E82055C5833}"/>
              </a:ext>
            </a:extLst>
          </p:cNvPr>
          <p:cNvSpPr/>
          <p:nvPr/>
        </p:nvSpPr>
        <p:spPr>
          <a:xfrm>
            <a:off x="1707938" y="2860989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6" name="Ellips 65">
            <a:extLst>
              <a:ext uri="{FF2B5EF4-FFF2-40B4-BE49-F238E27FC236}">
                <a16:creationId xmlns:a16="http://schemas.microsoft.com/office/drawing/2014/main" id="{0624952E-FF84-4C0F-B878-551C57AE80B0}"/>
              </a:ext>
            </a:extLst>
          </p:cNvPr>
          <p:cNvSpPr/>
          <p:nvPr/>
        </p:nvSpPr>
        <p:spPr>
          <a:xfrm>
            <a:off x="2108532" y="2860989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Ellips 66">
            <a:extLst>
              <a:ext uri="{FF2B5EF4-FFF2-40B4-BE49-F238E27FC236}">
                <a16:creationId xmlns:a16="http://schemas.microsoft.com/office/drawing/2014/main" id="{015A4B94-A543-470D-ABD9-A02869CBEA68}"/>
              </a:ext>
            </a:extLst>
          </p:cNvPr>
          <p:cNvSpPr/>
          <p:nvPr/>
        </p:nvSpPr>
        <p:spPr>
          <a:xfrm>
            <a:off x="932875" y="3251607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Ellips 67">
            <a:extLst>
              <a:ext uri="{FF2B5EF4-FFF2-40B4-BE49-F238E27FC236}">
                <a16:creationId xmlns:a16="http://schemas.microsoft.com/office/drawing/2014/main" id="{1FC32B04-4C7E-4529-B933-5191B9F265A5}"/>
              </a:ext>
            </a:extLst>
          </p:cNvPr>
          <p:cNvSpPr/>
          <p:nvPr/>
        </p:nvSpPr>
        <p:spPr>
          <a:xfrm>
            <a:off x="1324761" y="3251607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Ellips 68">
            <a:extLst>
              <a:ext uri="{FF2B5EF4-FFF2-40B4-BE49-F238E27FC236}">
                <a16:creationId xmlns:a16="http://schemas.microsoft.com/office/drawing/2014/main" id="{92DA7414-A923-4EF2-9AB0-8DDACF0EE386}"/>
              </a:ext>
            </a:extLst>
          </p:cNvPr>
          <p:cNvSpPr/>
          <p:nvPr/>
        </p:nvSpPr>
        <p:spPr>
          <a:xfrm>
            <a:off x="1707938" y="3251607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Ellips 69">
            <a:extLst>
              <a:ext uri="{FF2B5EF4-FFF2-40B4-BE49-F238E27FC236}">
                <a16:creationId xmlns:a16="http://schemas.microsoft.com/office/drawing/2014/main" id="{B5AF42CC-ED43-4C2F-B862-2B421EB72709}"/>
              </a:ext>
            </a:extLst>
          </p:cNvPr>
          <p:cNvSpPr/>
          <p:nvPr/>
        </p:nvSpPr>
        <p:spPr>
          <a:xfrm>
            <a:off x="2108532" y="3251607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0" name="Ellips 99">
            <a:extLst>
              <a:ext uri="{FF2B5EF4-FFF2-40B4-BE49-F238E27FC236}">
                <a16:creationId xmlns:a16="http://schemas.microsoft.com/office/drawing/2014/main" id="{B7458043-1D3B-40EA-A013-E619F3DD55FF}"/>
              </a:ext>
            </a:extLst>
          </p:cNvPr>
          <p:cNvSpPr/>
          <p:nvPr/>
        </p:nvSpPr>
        <p:spPr>
          <a:xfrm>
            <a:off x="932875" y="3651657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2" name="Ellips 101">
            <a:extLst>
              <a:ext uri="{FF2B5EF4-FFF2-40B4-BE49-F238E27FC236}">
                <a16:creationId xmlns:a16="http://schemas.microsoft.com/office/drawing/2014/main" id="{D876ED83-3412-40A2-BB4A-DB2CA75E7330}"/>
              </a:ext>
            </a:extLst>
          </p:cNvPr>
          <p:cNvSpPr/>
          <p:nvPr/>
        </p:nvSpPr>
        <p:spPr>
          <a:xfrm>
            <a:off x="1324761" y="3651657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6" name="Ellips 105">
            <a:extLst>
              <a:ext uri="{FF2B5EF4-FFF2-40B4-BE49-F238E27FC236}">
                <a16:creationId xmlns:a16="http://schemas.microsoft.com/office/drawing/2014/main" id="{64D35BBC-E676-497B-8D86-85E0308C4E54}"/>
              </a:ext>
            </a:extLst>
          </p:cNvPr>
          <p:cNvSpPr/>
          <p:nvPr/>
        </p:nvSpPr>
        <p:spPr>
          <a:xfrm>
            <a:off x="1707938" y="3651657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7" name="Ellips 106">
            <a:extLst>
              <a:ext uri="{FF2B5EF4-FFF2-40B4-BE49-F238E27FC236}">
                <a16:creationId xmlns:a16="http://schemas.microsoft.com/office/drawing/2014/main" id="{274ADD3C-3450-495B-8601-D112B3A9DA57}"/>
              </a:ext>
            </a:extLst>
          </p:cNvPr>
          <p:cNvSpPr/>
          <p:nvPr/>
        </p:nvSpPr>
        <p:spPr>
          <a:xfrm>
            <a:off x="2108532" y="3651657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1" name="Ellips 130">
            <a:extLst>
              <a:ext uri="{FF2B5EF4-FFF2-40B4-BE49-F238E27FC236}">
                <a16:creationId xmlns:a16="http://schemas.microsoft.com/office/drawing/2014/main" id="{951EC066-7328-4413-BBF4-D89EAD0F2CC8}"/>
              </a:ext>
            </a:extLst>
          </p:cNvPr>
          <p:cNvSpPr/>
          <p:nvPr/>
        </p:nvSpPr>
        <p:spPr>
          <a:xfrm>
            <a:off x="10917858" y="2486481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0" name="Ellips 149">
            <a:extLst>
              <a:ext uri="{FF2B5EF4-FFF2-40B4-BE49-F238E27FC236}">
                <a16:creationId xmlns:a16="http://schemas.microsoft.com/office/drawing/2014/main" id="{FE528A39-07BA-4B35-8C86-38411811A247}"/>
              </a:ext>
            </a:extLst>
          </p:cNvPr>
          <p:cNvSpPr/>
          <p:nvPr/>
        </p:nvSpPr>
        <p:spPr>
          <a:xfrm>
            <a:off x="932875" y="4055919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1" name="Ellips 150">
            <a:extLst>
              <a:ext uri="{FF2B5EF4-FFF2-40B4-BE49-F238E27FC236}">
                <a16:creationId xmlns:a16="http://schemas.microsoft.com/office/drawing/2014/main" id="{CF57DE12-601F-40A3-B8CF-EC2D1F26A358}"/>
              </a:ext>
            </a:extLst>
          </p:cNvPr>
          <p:cNvSpPr/>
          <p:nvPr/>
        </p:nvSpPr>
        <p:spPr>
          <a:xfrm>
            <a:off x="1324761" y="4055919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2" name="Ellips 151">
            <a:extLst>
              <a:ext uri="{FF2B5EF4-FFF2-40B4-BE49-F238E27FC236}">
                <a16:creationId xmlns:a16="http://schemas.microsoft.com/office/drawing/2014/main" id="{F61B4A3F-F026-49A2-9DDC-6CAC02BAE49D}"/>
              </a:ext>
            </a:extLst>
          </p:cNvPr>
          <p:cNvSpPr/>
          <p:nvPr/>
        </p:nvSpPr>
        <p:spPr>
          <a:xfrm>
            <a:off x="1707938" y="4055919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3" name="Ellips 152">
            <a:extLst>
              <a:ext uri="{FF2B5EF4-FFF2-40B4-BE49-F238E27FC236}">
                <a16:creationId xmlns:a16="http://schemas.microsoft.com/office/drawing/2014/main" id="{0A82F686-8199-403E-BD14-FF96701C5A99}"/>
              </a:ext>
            </a:extLst>
          </p:cNvPr>
          <p:cNvSpPr/>
          <p:nvPr/>
        </p:nvSpPr>
        <p:spPr>
          <a:xfrm>
            <a:off x="2108532" y="4055919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4" name="Ellips 153">
            <a:extLst>
              <a:ext uri="{FF2B5EF4-FFF2-40B4-BE49-F238E27FC236}">
                <a16:creationId xmlns:a16="http://schemas.microsoft.com/office/drawing/2014/main" id="{5E69FF2C-4924-4972-9E9C-048AB705D57A}"/>
              </a:ext>
            </a:extLst>
          </p:cNvPr>
          <p:cNvSpPr/>
          <p:nvPr/>
        </p:nvSpPr>
        <p:spPr>
          <a:xfrm>
            <a:off x="2532043" y="2452616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5" name="Ellips 154">
            <a:extLst>
              <a:ext uri="{FF2B5EF4-FFF2-40B4-BE49-F238E27FC236}">
                <a16:creationId xmlns:a16="http://schemas.microsoft.com/office/drawing/2014/main" id="{B0915080-9A8C-47C0-933A-66852846E808}"/>
              </a:ext>
            </a:extLst>
          </p:cNvPr>
          <p:cNvSpPr/>
          <p:nvPr/>
        </p:nvSpPr>
        <p:spPr>
          <a:xfrm>
            <a:off x="2532043" y="2860989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6" name="Ellips 155">
            <a:extLst>
              <a:ext uri="{FF2B5EF4-FFF2-40B4-BE49-F238E27FC236}">
                <a16:creationId xmlns:a16="http://schemas.microsoft.com/office/drawing/2014/main" id="{A7E6D775-57DC-4500-9EA1-DA3F30CFA98B}"/>
              </a:ext>
            </a:extLst>
          </p:cNvPr>
          <p:cNvSpPr/>
          <p:nvPr/>
        </p:nvSpPr>
        <p:spPr>
          <a:xfrm>
            <a:off x="2532043" y="3251607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7" name="Ellips 156">
            <a:extLst>
              <a:ext uri="{FF2B5EF4-FFF2-40B4-BE49-F238E27FC236}">
                <a16:creationId xmlns:a16="http://schemas.microsoft.com/office/drawing/2014/main" id="{FD0FBD7E-BB93-4331-99C1-F753E74593D3}"/>
              </a:ext>
            </a:extLst>
          </p:cNvPr>
          <p:cNvSpPr/>
          <p:nvPr/>
        </p:nvSpPr>
        <p:spPr>
          <a:xfrm>
            <a:off x="2532043" y="3651657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8" name="Ellips 157">
            <a:extLst>
              <a:ext uri="{FF2B5EF4-FFF2-40B4-BE49-F238E27FC236}">
                <a16:creationId xmlns:a16="http://schemas.microsoft.com/office/drawing/2014/main" id="{0AD6813B-C2F8-4014-8279-6CECB7F7115E}"/>
              </a:ext>
            </a:extLst>
          </p:cNvPr>
          <p:cNvSpPr/>
          <p:nvPr/>
        </p:nvSpPr>
        <p:spPr>
          <a:xfrm>
            <a:off x="2532043" y="4055919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9" name="Ellips 158">
            <a:extLst>
              <a:ext uri="{FF2B5EF4-FFF2-40B4-BE49-F238E27FC236}">
                <a16:creationId xmlns:a16="http://schemas.microsoft.com/office/drawing/2014/main" id="{82500895-7DF7-451D-A3B3-38FEE42CD1FD}"/>
              </a:ext>
            </a:extLst>
          </p:cNvPr>
          <p:cNvSpPr/>
          <p:nvPr/>
        </p:nvSpPr>
        <p:spPr>
          <a:xfrm>
            <a:off x="8404917" y="2493499"/>
            <a:ext cx="307817" cy="307817"/>
          </a:xfrm>
          <a:prstGeom prst="ellipse">
            <a:avLst/>
          </a:prstGeom>
          <a:solidFill>
            <a:srgbClr val="C00000"/>
          </a:solidFill>
          <a:ln>
            <a:solidFill>
              <a:srgbClr val="843C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0" name="Ellips 159">
            <a:extLst>
              <a:ext uri="{FF2B5EF4-FFF2-40B4-BE49-F238E27FC236}">
                <a16:creationId xmlns:a16="http://schemas.microsoft.com/office/drawing/2014/main" id="{39E2C1BC-A0EE-4CDD-8810-19B881CD2665}"/>
              </a:ext>
            </a:extLst>
          </p:cNvPr>
          <p:cNvSpPr/>
          <p:nvPr/>
        </p:nvSpPr>
        <p:spPr>
          <a:xfrm>
            <a:off x="8813534" y="2493499"/>
            <a:ext cx="307817" cy="307817"/>
          </a:xfrm>
          <a:prstGeom prst="ellipse">
            <a:avLst/>
          </a:prstGeom>
          <a:solidFill>
            <a:srgbClr val="C00000"/>
          </a:solidFill>
          <a:ln>
            <a:solidFill>
              <a:srgbClr val="843C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5" name="Ellips 164">
            <a:extLst>
              <a:ext uri="{FF2B5EF4-FFF2-40B4-BE49-F238E27FC236}">
                <a16:creationId xmlns:a16="http://schemas.microsoft.com/office/drawing/2014/main" id="{3A78A09A-CBC1-4B3A-B809-D2D645CFBB81}"/>
              </a:ext>
            </a:extLst>
          </p:cNvPr>
          <p:cNvSpPr/>
          <p:nvPr/>
        </p:nvSpPr>
        <p:spPr>
          <a:xfrm>
            <a:off x="9222151" y="2493499"/>
            <a:ext cx="307817" cy="307817"/>
          </a:xfrm>
          <a:prstGeom prst="ellipse">
            <a:avLst/>
          </a:prstGeom>
          <a:solidFill>
            <a:srgbClr val="C00000"/>
          </a:solidFill>
          <a:ln>
            <a:solidFill>
              <a:srgbClr val="843C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9" name="Ellips 168">
            <a:extLst>
              <a:ext uri="{FF2B5EF4-FFF2-40B4-BE49-F238E27FC236}">
                <a16:creationId xmlns:a16="http://schemas.microsoft.com/office/drawing/2014/main" id="{2FBF0464-D47F-4498-BFBC-98A05AA17BF4}"/>
              </a:ext>
            </a:extLst>
          </p:cNvPr>
          <p:cNvSpPr/>
          <p:nvPr/>
        </p:nvSpPr>
        <p:spPr>
          <a:xfrm>
            <a:off x="11313581" y="2486481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0" name="Ellips 169">
            <a:extLst>
              <a:ext uri="{FF2B5EF4-FFF2-40B4-BE49-F238E27FC236}">
                <a16:creationId xmlns:a16="http://schemas.microsoft.com/office/drawing/2014/main" id="{583D2040-ACDA-4534-BD5F-E95B4D3A76A3}"/>
              </a:ext>
            </a:extLst>
          </p:cNvPr>
          <p:cNvSpPr/>
          <p:nvPr/>
        </p:nvSpPr>
        <p:spPr>
          <a:xfrm>
            <a:off x="10126410" y="2881118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1" name="Ellips 170">
            <a:extLst>
              <a:ext uri="{FF2B5EF4-FFF2-40B4-BE49-F238E27FC236}">
                <a16:creationId xmlns:a16="http://schemas.microsoft.com/office/drawing/2014/main" id="{BE02A531-1610-40AC-83A6-E00A5F792E9B}"/>
              </a:ext>
            </a:extLst>
          </p:cNvPr>
          <p:cNvSpPr/>
          <p:nvPr/>
        </p:nvSpPr>
        <p:spPr>
          <a:xfrm>
            <a:off x="10522134" y="2881118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2" name="Ellips 171">
            <a:extLst>
              <a:ext uri="{FF2B5EF4-FFF2-40B4-BE49-F238E27FC236}">
                <a16:creationId xmlns:a16="http://schemas.microsoft.com/office/drawing/2014/main" id="{09C5C36B-FEEC-4082-A598-7F7D442BDE11}"/>
              </a:ext>
            </a:extLst>
          </p:cNvPr>
          <p:cNvSpPr/>
          <p:nvPr/>
        </p:nvSpPr>
        <p:spPr>
          <a:xfrm>
            <a:off x="9730686" y="2881118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3" name="Ellips 172">
            <a:extLst>
              <a:ext uri="{FF2B5EF4-FFF2-40B4-BE49-F238E27FC236}">
                <a16:creationId xmlns:a16="http://schemas.microsoft.com/office/drawing/2014/main" id="{D0694BFC-7425-4EEA-9F93-D2A9A8A9AD04}"/>
              </a:ext>
            </a:extLst>
          </p:cNvPr>
          <p:cNvSpPr/>
          <p:nvPr/>
        </p:nvSpPr>
        <p:spPr>
          <a:xfrm>
            <a:off x="10917858" y="2881118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4" name="Ellips 173">
            <a:extLst>
              <a:ext uri="{FF2B5EF4-FFF2-40B4-BE49-F238E27FC236}">
                <a16:creationId xmlns:a16="http://schemas.microsoft.com/office/drawing/2014/main" id="{670D57D8-FF65-4195-9F32-308F7768C7C6}"/>
              </a:ext>
            </a:extLst>
          </p:cNvPr>
          <p:cNvSpPr/>
          <p:nvPr/>
        </p:nvSpPr>
        <p:spPr>
          <a:xfrm>
            <a:off x="8404917" y="2888136"/>
            <a:ext cx="307817" cy="307817"/>
          </a:xfrm>
          <a:prstGeom prst="ellipse">
            <a:avLst/>
          </a:prstGeom>
          <a:solidFill>
            <a:srgbClr val="C00000"/>
          </a:solidFill>
          <a:ln>
            <a:solidFill>
              <a:srgbClr val="843C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5" name="Ellips 174">
            <a:extLst>
              <a:ext uri="{FF2B5EF4-FFF2-40B4-BE49-F238E27FC236}">
                <a16:creationId xmlns:a16="http://schemas.microsoft.com/office/drawing/2014/main" id="{EDB8037F-65CE-4D23-9018-766BEC6C9C29}"/>
              </a:ext>
            </a:extLst>
          </p:cNvPr>
          <p:cNvSpPr/>
          <p:nvPr/>
        </p:nvSpPr>
        <p:spPr>
          <a:xfrm>
            <a:off x="8813534" y="2888136"/>
            <a:ext cx="307817" cy="307817"/>
          </a:xfrm>
          <a:prstGeom prst="ellipse">
            <a:avLst/>
          </a:prstGeom>
          <a:solidFill>
            <a:srgbClr val="C00000"/>
          </a:solidFill>
          <a:ln>
            <a:solidFill>
              <a:srgbClr val="843C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6" name="Ellips 175">
            <a:extLst>
              <a:ext uri="{FF2B5EF4-FFF2-40B4-BE49-F238E27FC236}">
                <a16:creationId xmlns:a16="http://schemas.microsoft.com/office/drawing/2014/main" id="{CEE31AB6-4E64-439E-82F9-4B33A9E0B024}"/>
              </a:ext>
            </a:extLst>
          </p:cNvPr>
          <p:cNvSpPr/>
          <p:nvPr/>
        </p:nvSpPr>
        <p:spPr>
          <a:xfrm>
            <a:off x="9222151" y="2888136"/>
            <a:ext cx="307817" cy="307817"/>
          </a:xfrm>
          <a:prstGeom prst="ellipse">
            <a:avLst/>
          </a:prstGeom>
          <a:solidFill>
            <a:srgbClr val="C00000"/>
          </a:solidFill>
          <a:ln>
            <a:solidFill>
              <a:srgbClr val="843C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7" name="Ellips 176">
            <a:extLst>
              <a:ext uri="{FF2B5EF4-FFF2-40B4-BE49-F238E27FC236}">
                <a16:creationId xmlns:a16="http://schemas.microsoft.com/office/drawing/2014/main" id="{884AC9CC-319D-49BA-8139-FF27582A61B4}"/>
              </a:ext>
            </a:extLst>
          </p:cNvPr>
          <p:cNvSpPr/>
          <p:nvPr/>
        </p:nvSpPr>
        <p:spPr>
          <a:xfrm>
            <a:off x="11313581" y="2881118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8" name="Ellips 177">
            <a:extLst>
              <a:ext uri="{FF2B5EF4-FFF2-40B4-BE49-F238E27FC236}">
                <a16:creationId xmlns:a16="http://schemas.microsoft.com/office/drawing/2014/main" id="{651D9FD2-9955-4B74-84DC-0FBE8C9499D6}"/>
              </a:ext>
            </a:extLst>
          </p:cNvPr>
          <p:cNvSpPr/>
          <p:nvPr/>
        </p:nvSpPr>
        <p:spPr>
          <a:xfrm>
            <a:off x="10126410" y="3275754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9" name="Ellips 178">
            <a:extLst>
              <a:ext uri="{FF2B5EF4-FFF2-40B4-BE49-F238E27FC236}">
                <a16:creationId xmlns:a16="http://schemas.microsoft.com/office/drawing/2014/main" id="{5D856B62-1172-4BC7-BD05-0EEAC0570881}"/>
              </a:ext>
            </a:extLst>
          </p:cNvPr>
          <p:cNvSpPr/>
          <p:nvPr/>
        </p:nvSpPr>
        <p:spPr>
          <a:xfrm>
            <a:off x="10522134" y="3275754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0" name="Ellips 179">
            <a:extLst>
              <a:ext uri="{FF2B5EF4-FFF2-40B4-BE49-F238E27FC236}">
                <a16:creationId xmlns:a16="http://schemas.microsoft.com/office/drawing/2014/main" id="{EE7683B9-EADD-4045-A10B-22C54B5A02A6}"/>
              </a:ext>
            </a:extLst>
          </p:cNvPr>
          <p:cNvSpPr/>
          <p:nvPr/>
        </p:nvSpPr>
        <p:spPr>
          <a:xfrm>
            <a:off x="9730686" y="3275754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1" name="Ellips 180">
            <a:extLst>
              <a:ext uri="{FF2B5EF4-FFF2-40B4-BE49-F238E27FC236}">
                <a16:creationId xmlns:a16="http://schemas.microsoft.com/office/drawing/2014/main" id="{E5743C0A-B31B-428B-81B8-97711903675F}"/>
              </a:ext>
            </a:extLst>
          </p:cNvPr>
          <p:cNvSpPr/>
          <p:nvPr/>
        </p:nvSpPr>
        <p:spPr>
          <a:xfrm>
            <a:off x="10917858" y="3275754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2" name="Ellips 181">
            <a:extLst>
              <a:ext uri="{FF2B5EF4-FFF2-40B4-BE49-F238E27FC236}">
                <a16:creationId xmlns:a16="http://schemas.microsoft.com/office/drawing/2014/main" id="{F9CB6447-1FCC-4DEC-AB71-9F964F9E8561}"/>
              </a:ext>
            </a:extLst>
          </p:cNvPr>
          <p:cNvSpPr/>
          <p:nvPr/>
        </p:nvSpPr>
        <p:spPr>
          <a:xfrm>
            <a:off x="8404917" y="3282772"/>
            <a:ext cx="307817" cy="307817"/>
          </a:xfrm>
          <a:prstGeom prst="ellipse">
            <a:avLst/>
          </a:prstGeom>
          <a:solidFill>
            <a:srgbClr val="C00000"/>
          </a:solidFill>
          <a:ln>
            <a:solidFill>
              <a:srgbClr val="843C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3" name="Ellips 182">
            <a:extLst>
              <a:ext uri="{FF2B5EF4-FFF2-40B4-BE49-F238E27FC236}">
                <a16:creationId xmlns:a16="http://schemas.microsoft.com/office/drawing/2014/main" id="{19CCAF52-9B41-40E8-9D79-736E6BD212A0}"/>
              </a:ext>
            </a:extLst>
          </p:cNvPr>
          <p:cNvSpPr/>
          <p:nvPr/>
        </p:nvSpPr>
        <p:spPr>
          <a:xfrm>
            <a:off x="8813534" y="3282772"/>
            <a:ext cx="307817" cy="307817"/>
          </a:xfrm>
          <a:prstGeom prst="ellipse">
            <a:avLst/>
          </a:prstGeom>
          <a:solidFill>
            <a:srgbClr val="C00000"/>
          </a:solidFill>
          <a:ln>
            <a:solidFill>
              <a:srgbClr val="843C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4" name="Ellips 183">
            <a:extLst>
              <a:ext uri="{FF2B5EF4-FFF2-40B4-BE49-F238E27FC236}">
                <a16:creationId xmlns:a16="http://schemas.microsoft.com/office/drawing/2014/main" id="{B914BBC4-8B71-4551-A791-84378CFA2338}"/>
              </a:ext>
            </a:extLst>
          </p:cNvPr>
          <p:cNvSpPr/>
          <p:nvPr/>
        </p:nvSpPr>
        <p:spPr>
          <a:xfrm>
            <a:off x="9222151" y="3282772"/>
            <a:ext cx="307817" cy="307817"/>
          </a:xfrm>
          <a:prstGeom prst="ellipse">
            <a:avLst/>
          </a:prstGeom>
          <a:solidFill>
            <a:srgbClr val="C00000"/>
          </a:solidFill>
          <a:ln>
            <a:solidFill>
              <a:srgbClr val="843C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5" name="Ellips 184">
            <a:extLst>
              <a:ext uri="{FF2B5EF4-FFF2-40B4-BE49-F238E27FC236}">
                <a16:creationId xmlns:a16="http://schemas.microsoft.com/office/drawing/2014/main" id="{3325C260-3723-404A-B5D8-5DEB7AAE00C2}"/>
              </a:ext>
            </a:extLst>
          </p:cNvPr>
          <p:cNvSpPr/>
          <p:nvPr/>
        </p:nvSpPr>
        <p:spPr>
          <a:xfrm>
            <a:off x="11313581" y="3275754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8" name="Ellips 197">
            <a:extLst>
              <a:ext uri="{FF2B5EF4-FFF2-40B4-BE49-F238E27FC236}">
                <a16:creationId xmlns:a16="http://schemas.microsoft.com/office/drawing/2014/main" id="{9CD395A3-669B-422B-A219-0220E88255D7}"/>
              </a:ext>
            </a:extLst>
          </p:cNvPr>
          <p:cNvSpPr/>
          <p:nvPr/>
        </p:nvSpPr>
        <p:spPr>
          <a:xfrm>
            <a:off x="10126410" y="3680015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9" name="Ellips 198">
            <a:extLst>
              <a:ext uri="{FF2B5EF4-FFF2-40B4-BE49-F238E27FC236}">
                <a16:creationId xmlns:a16="http://schemas.microsoft.com/office/drawing/2014/main" id="{61984FC5-8E34-488E-83F7-2A3F4D2CF88A}"/>
              </a:ext>
            </a:extLst>
          </p:cNvPr>
          <p:cNvSpPr/>
          <p:nvPr/>
        </p:nvSpPr>
        <p:spPr>
          <a:xfrm>
            <a:off x="10522134" y="3680015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0" name="Ellips 199">
            <a:extLst>
              <a:ext uri="{FF2B5EF4-FFF2-40B4-BE49-F238E27FC236}">
                <a16:creationId xmlns:a16="http://schemas.microsoft.com/office/drawing/2014/main" id="{624C55EF-F4E7-4FE2-8896-C370D7FC9FB7}"/>
              </a:ext>
            </a:extLst>
          </p:cNvPr>
          <p:cNvSpPr/>
          <p:nvPr/>
        </p:nvSpPr>
        <p:spPr>
          <a:xfrm>
            <a:off x="9730686" y="3680015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1" name="Ellips 200">
            <a:extLst>
              <a:ext uri="{FF2B5EF4-FFF2-40B4-BE49-F238E27FC236}">
                <a16:creationId xmlns:a16="http://schemas.microsoft.com/office/drawing/2014/main" id="{3D1AB705-595F-41A6-9415-66654C1391E8}"/>
              </a:ext>
            </a:extLst>
          </p:cNvPr>
          <p:cNvSpPr/>
          <p:nvPr/>
        </p:nvSpPr>
        <p:spPr>
          <a:xfrm>
            <a:off x="10917858" y="3680015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2" name="Ellips 201">
            <a:extLst>
              <a:ext uri="{FF2B5EF4-FFF2-40B4-BE49-F238E27FC236}">
                <a16:creationId xmlns:a16="http://schemas.microsoft.com/office/drawing/2014/main" id="{01E5D4E8-9FA7-4E19-9168-A3235D18EBEA}"/>
              </a:ext>
            </a:extLst>
          </p:cNvPr>
          <p:cNvSpPr/>
          <p:nvPr/>
        </p:nvSpPr>
        <p:spPr>
          <a:xfrm>
            <a:off x="8404917" y="3687033"/>
            <a:ext cx="307817" cy="307817"/>
          </a:xfrm>
          <a:prstGeom prst="ellipse">
            <a:avLst/>
          </a:prstGeom>
          <a:solidFill>
            <a:srgbClr val="C00000"/>
          </a:solidFill>
          <a:ln>
            <a:solidFill>
              <a:srgbClr val="843C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5" name="Ellips 204">
            <a:extLst>
              <a:ext uri="{FF2B5EF4-FFF2-40B4-BE49-F238E27FC236}">
                <a16:creationId xmlns:a16="http://schemas.microsoft.com/office/drawing/2014/main" id="{8B4B8490-9640-4357-99AF-B255A1A4F895}"/>
              </a:ext>
            </a:extLst>
          </p:cNvPr>
          <p:cNvSpPr/>
          <p:nvPr/>
        </p:nvSpPr>
        <p:spPr>
          <a:xfrm>
            <a:off x="11313581" y="3680015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6" name="Ellips 205">
            <a:extLst>
              <a:ext uri="{FF2B5EF4-FFF2-40B4-BE49-F238E27FC236}">
                <a16:creationId xmlns:a16="http://schemas.microsoft.com/office/drawing/2014/main" id="{2D51682C-88A6-4359-980F-E59D9A3A128C}"/>
              </a:ext>
            </a:extLst>
          </p:cNvPr>
          <p:cNvSpPr/>
          <p:nvPr/>
        </p:nvSpPr>
        <p:spPr>
          <a:xfrm>
            <a:off x="10126410" y="4074651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8" name="Ellips 207">
            <a:extLst>
              <a:ext uri="{FF2B5EF4-FFF2-40B4-BE49-F238E27FC236}">
                <a16:creationId xmlns:a16="http://schemas.microsoft.com/office/drawing/2014/main" id="{031AAA76-3754-4205-8EA4-61FC95048EF0}"/>
              </a:ext>
            </a:extLst>
          </p:cNvPr>
          <p:cNvSpPr/>
          <p:nvPr/>
        </p:nvSpPr>
        <p:spPr>
          <a:xfrm>
            <a:off x="9730686" y="4074651"/>
            <a:ext cx="307817" cy="307817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DCB2891D-42BF-2B61-B33B-348713507F1F}"/>
              </a:ext>
            </a:extLst>
          </p:cNvPr>
          <p:cNvSpPr/>
          <p:nvPr/>
        </p:nvSpPr>
        <p:spPr>
          <a:xfrm>
            <a:off x="932875" y="4431304"/>
            <a:ext cx="307817" cy="3078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C6EF99B8-FDF2-8F26-7F8B-E035380AB494}"/>
              </a:ext>
            </a:extLst>
          </p:cNvPr>
          <p:cNvSpPr/>
          <p:nvPr/>
        </p:nvSpPr>
        <p:spPr>
          <a:xfrm>
            <a:off x="4387440" y="434597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751617AE-C80D-B498-7841-8636A8FB7D07}"/>
              </a:ext>
            </a:extLst>
          </p:cNvPr>
          <p:cNvSpPr/>
          <p:nvPr/>
        </p:nvSpPr>
        <p:spPr>
          <a:xfrm>
            <a:off x="4779326" y="434597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5EB85511-1B1C-0450-B2EA-B52BC9C72DF9}"/>
              </a:ext>
            </a:extLst>
          </p:cNvPr>
          <p:cNvSpPr/>
          <p:nvPr/>
        </p:nvSpPr>
        <p:spPr>
          <a:xfrm>
            <a:off x="5162503" y="434597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209E5F28-A634-38F4-223B-F87914CE3019}"/>
              </a:ext>
            </a:extLst>
          </p:cNvPr>
          <p:cNvSpPr/>
          <p:nvPr/>
        </p:nvSpPr>
        <p:spPr>
          <a:xfrm>
            <a:off x="5563097" y="434597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D9BC7F6C-2A05-89BA-F819-FA69394D92BF}"/>
              </a:ext>
            </a:extLst>
          </p:cNvPr>
          <p:cNvSpPr/>
          <p:nvPr/>
        </p:nvSpPr>
        <p:spPr>
          <a:xfrm>
            <a:off x="5969497" y="434597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F313DA91-4916-0918-3523-5F9B1BE217DA}"/>
              </a:ext>
            </a:extLst>
          </p:cNvPr>
          <p:cNvSpPr/>
          <p:nvPr/>
        </p:nvSpPr>
        <p:spPr>
          <a:xfrm>
            <a:off x="6360021" y="4345976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714FD774-D2E9-2D6F-E82B-465CFB1FC64D}"/>
              </a:ext>
            </a:extLst>
          </p:cNvPr>
          <p:cNvSpPr/>
          <p:nvPr/>
        </p:nvSpPr>
        <p:spPr>
          <a:xfrm>
            <a:off x="4387440" y="4702111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40515338-7555-2C3D-FC66-174D610330EB}"/>
              </a:ext>
            </a:extLst>
          </p:cNvPr>
          <p:cNvSpPr/>
          <p:nvPr/>
        </p:nvSpPr>
        <p:spPr>
          <a:xfrm>
            <a:off x="4779326" y="4702111"/>
            <a:ext cx="307817" cy="307817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FEDC6768-891B-5884-1986-561FDD642D1A}"/>
              </a:ext>
            </a:extLst>
          </p:cNvPr>
          <p:cNvSpPr txBox="1"/>
          <p:nvPr/>
        </p:nvSpPr>
        <p:spPr>
          <a:xfrm>
            <a:off x="391884" y="2481942"/>
            <a:ext cx="2775859" cy="17485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843C0C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sv-SE" dirty="0"/>
              <a:t>Många får ROSC redan innan ECMO.</a:t>
            </a:r>
          </a:p>
          <a:p>
            <a:endParaRPr lang="sv-SE" dirty="0"/>
          </a:p>
          <a:p>
            <a:r>
              <a:rPr lang="sv-SE" dirty="0"/>
              <a:t>D.v.s. god HLR verkar bibehållas trots transport.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B2ED805F-A4D8-F0F7-3AAC-B8A4BCAA832B}"/>
              </a:ext>
            </a:extLst>
          </p:cNvPr>
          <p:cNvSpPr txBox="1"/>
          <p:nvPr/>
        </p:nvSpPr>
        <p:spPr>
          <a:xfrm>
            <a:off x="3886197" y="2481942"/>
            <a:ext cx="3352803" cy="14715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843C0C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sv-SE" dirty="0"/>
              <a:t>Fortfarande flera som inte lagts på ECMO fast de kanske borde.</a:t>
            </a:r>
          </a:p>
          <a:p>
            <a:endParaRPr lang="sv-SE" dirty="0"/>
          </a:p>
          <a:p>
            <a:r>
              <a:rPr lang="sv-SE" dirty="0"/>
              <a:t>Dock </a:t>
            </a:r>
            <a:r>
              <a:rPr lang="sv-SE"/>
              <a:t>ses förbättring </a:t>
            </a:r>
            <a:r>
              <a:rPr lang="sv-SE" dirty="0"/>
              <a:t>över tid.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DEB6130-A15A-3256-ADBD-5153ACC32F57}"/>
              </a:ext>
            </a:extLst>
          </p:cNvPr>
          <p:cNvSpPr txBox="1"/>
          <p:nvPr/>
        </p:nvSpPr>
        <p:spPr>
          <a:xfrm>
            <a:off x="8044541" y="2481942"/>
            <a:ext cx="3799116" cy="20255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843C0C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sv-SE" dirty="0"/>
              <a:t>Få som i slutändan läggs på ECMO. Men de som väl gör har mycket god </a:t>
            </a:r>
            <a:r>
              <a:rPr lang="sv-SE"/>
              <a:t>överlevnad.</a:t>
            </a:r>
          </a:p>
          <a:p>
            <a:endParaRPr lang="sv-SE" dirty="0"/>
          </a:p>
          <a:p>
            <a:r>
              <a:rPr lang="sv-SE" dirty="0"/>
              <a:t>Vårdtiderna korta för </a:t>
            </a:r>
            <a:r>
              <a:rPr lang="sv-SE"/>
              <a:t>icke-överlevare kort</a:t>
            </a:r>
            <a:endParaRPr lang="sv-SE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862DB46-FEDD-3CAD-3473-5814DCB66374}"/>
              </a:ext>
            </a:extLst>
          </p:cNvPr>
          <p:cNvSpPr/>
          <p:nvPr/>
        </p:nvSpPr>
        <p:spPr>
          <a:xfrm>
            <a:off x="3790950" y="1552575"/>
            <a:ext cx="8286750" cy="510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974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128727-819E-4046-CA28-FCCBDC77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Stockholm i ett internationellt perspektiv</a:t>
            </a:r>
            <a:endParaRPr lang="en-GB"/>
          </a:p>
        </p:txBody>
      </p:sp>
      <p:graphicFrame>
        <p:nvGraphicFramePr>
          <p:cNvPr id="7" name="Tabell 7">
            <a:extLst>
              <a:ext uri="{FF2B5EF4-FFF2-40B4-BE49-F238E27FC236}">
                <a16:creationId xmlns:a16="http://schemas.microsoft.com/office/drawing/2014/main" id="{595F0124-7A61-3A74-012F-1C713615DE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387706"/>
              </p:ext>
            </p:extLst>
          </p:nvPr>
        </p:nvGraphicFramePr>
        <p:xfrm>
          <a:off x="838200" y="1482725"/>
          <a:ext cx="10515600" cy="46786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3780868895"/>
                    </a:ext>
                  </a:extLst>
                </a:gridCol>
                <a:gridCol w="2234565">
                  <a:extLst>
                    <a:ext uri="{9D8B030D-6E8A-4147-A177-3AD203B41FA5}">
                      <a16:colId xmlns:a16="http://schemas.microsoft.com/office/drawing/2014/main" val="369937414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6906572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82923369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882317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ARREST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PRAG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INCEPTION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STOCKHOLM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93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/>
                        <a:t>Kriterier: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18-75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/>
                        <a:t>18 – 65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/>
                        <a:t>18 – 70 år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/>
                        <a:t>18 – 65 år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845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VT/VF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Alla rytmer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VT/VF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/>
                        <a:t>VT/VF eller PEA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878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--------------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Bevittnade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Bevittnade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Bevittnade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225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--------------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Bystander HLR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Bystander HLR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Bystander HLR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832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/>
                        <a:t>Ej svår comorbiditet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/>
                        <a:t>Ej svår comorbiditet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/>
                        <a:t>Ej svår comorbiditet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/>
                        <a:t>Ej svår comorbiditet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117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--------------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“Presumed cardiac”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--------------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--------------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32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3 defibrilleringar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5 min A-HLR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/>
                        <a:t>A-HLR 15 min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/>
                        <a:t>6 min A-/D-HLR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462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Transporttid &lt;30 min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/>
                        <a:t>ECMO-start &lt;60min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/>
                        <a:t>ECMO-start &lt;60min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221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Metabola kriterier</a:t>
                      </a:r>
                    </a:p>
                    <a:p>
                      <a:pPr>
                        <a:tabLst>
                          <a:tab pos="180975" algn="l"/>
                        </a:tabLst>
                      </a:pPr>
                      <a:r>
                        <a:rPr lang="en-GB" sz="16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etCO2 &lt;10 mmHg</a:t>
                      </a:r>
                      <a:br>
                        <a:rPr lang="en-GB" sz="16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4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GB" sz="16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PaO</a:t>
                      </a:r>
                      <a:r>
                        <a:rPr lang="en-GB" sz="1600" b="0" i="0" u="none" strike="noStrike" kern="1200" baseline="-25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6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&lt;50 mm Hg </a:t>
                      </a:r>
                      <a:br>
                        <a:rPr lang="en-GB" sz="16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6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O</a:t>
                      </a:r>
                      <a:r>
                        <a:rPr lang="en-GB" sz="1600" b="0" i="0" u="none" strike="noStrike" kern="1200" baseline="-25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6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-sat  &lt;85%</a:t>
                      </a:r>
                      <a:br>
                        <a:rPr lang="en-GB" sz="16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6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laktat &gt;18</a:t>
                      </a: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--------------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--------------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Laktat &lt;15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301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397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128727-819E-4046-CA28-FCCBDC77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Stockholm i ett internationellt perspektiv</a:t>
            </a:r>
            <a:endParaRPr lang="en-GB"/>
          </a:p>
        </p:txBody>
      </p:sp>
      <p:graphicFrame>
        <p:nvGraphicFramePr>
          <p:cNvPr id="7" name="Tabell 7">
            <a:extLst>
              <a:ext uri="{FF2B5EF4-FFF2-40B4-BE49-F238E27FC236}">
                <a16:creationId xmlns:a16="http://schemas.microsoft.com/office/drawing/2014/main" id="{595F0124-7A61-3A74-012F-1C713615DE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700767"/>
              </p:ext>
            </p:extLst>
          </p:nvPr>
        </p:nvGraphicFramePr>
        <p:xfrm>
          <a:off x="838200" y="1539875"/>
          <a:ext cx="10515600" cy="41960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3780868895"/>
                    </a:ext>
                  </a:extLst>
                </a:gridCol>
                <a:gridCol w="2234565">
                  <a:extLst>
                    <a:ext uri="{9D8B030D-6E8A-4147-A177-3AD203B41FA5}">
                      <a16:colId xmlns:a16="http://schemas.microsoft.com/office/drawing/2014/main" val="369937414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6906572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82923369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882317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ARREST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PRAG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INCEPTION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STOCKHOLM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93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/>
                        <a:t>Intervention / kontrol</a:t>
                      </a:r>
                      <a:r>
                        <a:rPr lang="en-GB" sz="140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Intervention / kontrol</a:t>
                      </a: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Intervention / kontrol</a:t>
                      </a: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875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/>
                        <a:t>ROSC innan ECMO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/>
                        <a:t>0 / 0</a:t>
                      </a:r>
                      <a:endParaRPr lang="en-GB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/>
                        <a:t>27% / 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24% / 30%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27%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845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/>
                        <a:t>Hjärtstopp till sjukhusankomst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48,5 / 51,8 min</a:t>
                      </a:r>
                      <a:br>
                        <a:rPr lang="sv-SE"/>
                      </a:br>
                      <a:r>
                        <a:rPr lang="sv-SE" sz="1400"/>
                        <a:t>(från larmsamtal till randomisering)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49 / 60 min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36 / 38 min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45 min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878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/>
                        <a:t>Ankomst sjukhus till ECMO-start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12 min</a:t>
                      </a:r>
                      <a:br>
                        <a:rPr lang="sv-SE"/>
                      </a:br>
                      <a:r>
                        <a:rPr lang="sv-SE" sz="1400"/>
                        <a:t>(från randomisering)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12 min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--------------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33 min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225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/>
                        <a:t>Hjärtstopp till ECMO-start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59 min</a:t>
                      </a:r>
                      <a:br>
                        <a:rPr lang="sv-SE"/>
                      </a:br>
                      <a:r>
                        <a:rPr lang="sv-SE" sz="1400"/>
                        <a:t>(från larmsamatl)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/>
                        <a:t>61 min</a:t>
                      </a:r>
                      <a:endParaRPr lang="en-GB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/>
                        <a:t>74 min</a:t>
                      </a:r>
                      <a:endParaRPr lang="en-GB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/>
                        <a:t>77 min</a:t>
                      </a:r>
                      <a:endParaRPr lang="en-GB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832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/>
                        <a:t>Tid till kanyleringsstart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--------------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--------------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/>
                        <a:t>16 min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--------------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117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/>
                        <a:t>Kanyleringstid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--------------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--------------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/>
                        <a:t>20 min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--------------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32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886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FA7F2C-5BA5-4F1D-96A6-37AB444E4E5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68400" y="1770743"/>
            <a:ext cx="11023600" cy="4406220"/>
          </a:xfrm>
        </p:spPr>
        <p:txBody>
          <a:bodyPr>
            <a:normAutofit/>
          </a:bodyPr>
          <a:lstStyle/>
          <a:p>
            <a:r>
              <a:rPr lang="sv-SE" sz="2400" dirty="0"/>
              <a:t>59-årig man ringer SOS-alarm för bröstsmärta. </a:t>
            </a:r>
          </a:p>
          <a:p>
            <a:r>
              <a:rPr lang="sv-SE" sz="2400" dirty="0"/>
              <a:t>Faller ihop med ambulansen på plats 10:08. </a:t>
            </a:r>
          </a:p>
          <a:p>
            <a:r>
              <a:rPr lang="sv-SE" sz="2400" dirty="0"/>
              <a:t>VF, HLR påbörjas direkt.</a:t>
            </a:r>
          </a:p>
          <a:p>
            <a:r>
              <a:rPr lang="sv-SE" sz="2400" dirty="0"/>
              <a:t>Akutläkarbil på plats 10:17.</a:t>
            </a:r>
          </a:p>
          <a:p>
            <a:r>
              <a:rPr lang="sv-SE" sz="2400" dirty="0"/>
              <a:t>Def x 4, </a:t>
            </a:r>
            <a:r>
              <a:rPr lang="sv-SE" sz="2400" dirty="0" err="1"/>
              <a:t>cordarone</a:t>
            </a:r>
            <a:r>
              <a:rPr lang="sv-SE" sz="2400" dirty="0"/>
              <a:t> 300mg och adrenalin 2mg.</a:t>
            </a:r>
          </a:p>
          <a:p>
            <a:r>
              <a:rPr lang="sv-SE" sz="2400" dirty="0"/>
              <a:t>Fortsatt VF…</a:t>
            </a:r>
          </a:p>
          <a:p>
            <a:endParaRPr lang="sv-SE" sz="2400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29332F3-33E9-3544-8471-30EF391F26B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>
                <a:latin typeface="Neutraface 2 Display Titling" panose="02000600040000020004" pitchFamily="50" charset="0"/>
              </a:rPr>
              <a:t>Problemet och utmaningen</a:t>
            </a:r>
            <a:endParaRPr lang="sv-SE" b="1" dirty="0">
              <a:latin typeface="Neutraface 2 Display Titling" panose="02000600040000020004" pitchFamily="50" charset="0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4BAF7FAD-3A0D-166A-404C-50A2ADB8DDAF}"/>
              </a:ext>
            </a:extLst>
          </p:cNvPr>
          <p:cNvSpPr txBox="1">
            <a:spLocks noChangeArrowheads="1"/>
          </p:cNvSpPr>
          <p:nvPr/>
        </p:nvSpPr>
        <p:spPr>
          <a:xfrm>
            <a:off x="8022455" y="764707"/>
            <a:ext cx="4169545" cy="52565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>
              <a:buClr>
                <a:srgbClr val="FFFF66"/>
              </a:buClr>
              <a:buFont typeface="Arial" panose="020B0604020202020204" pitchFamily="34" charset="0"/>
              <a:buNone/>
              <a:tabLst>
                <a:tab pos="3405188" algn="ctr"/>
              </a:tabLst>
              <a:defRPr/>
            </a:pPr>
            <a:r>
              <a:rPr lang="sv-SE" sz="2000" b="1"/>
              <a:t>		</a:t>
            </a:r>
          </a:p>
          <a:p>
            <a:pPr marL="358775" indent="-358775">
              <a:buClr>
                <a:srgbClr val="FFFF66"/>
              </a:buClr>
              <a:buFont typeface="Arial" panose="020B0604020202020204" pitchFamily="34" charset="0"/>
              <a:buNone/>
              <a:tabLst>
                <a:tab pos="3405188" algn="ctr"/>
              </a:tabLst>
              <a:defRPr/>
            </a:pPr>
            <a:r>
              <a:rPr lang="sv-SE" sz="2000" b="1"/>
              <a:t>		Oddskvot</a:t>
            </a:r>
          </a:p>
          <a:p>
            <a:pPr marL="358775" indent="-358775">
              <a:buClr>
                <a:srgbClr val="FFFF66"/>
              </a:buClr>
              <a:buFont typeface="Arial" panose="020B0604020202020204" pitchFamily="34" charset="0"/>
              <a:buNone/>
              <a:tabLst>
                <a:tab pos="3405188" algn="ctr"/>
              </a:tabLst>
              <a:defRPr/>
            </a:pPr>
            <a:endParaRPr lang="sv-SE" sz="800"/>
          </a:p>
          <a:p>
            <a:pPr marL="358775" indent="-358775">
              <a:buClr>
                <a:srgbClr val="FFFF66"/>
              </a:buClr>
              <a:buFont typeface="Arial" panose="020B0604020202020204" pitchFamily="34" charset="0"/>
              <a:buNone/>
              <a:tabLst>
                <a:tab pos="3405188" algn="ctr"/>
              </a:tabLst>
              <a:defRPr/>
            </a:pPr>
            <a:r>
              <a:rPr lang="sv-SE" sz="2000"/>
              <a:t>Ventrikelflimmer	5,3</a:t>
            </a:r>
          </a:p>
          <a:p>
            <a:pPr marL="358775" indent="-358775">
              <a:buClr>
                <a:srgbClr val="FFFF66"/>
              </a:buClr>
              <a:buFont typeface="Arial" panose="020B0604020202020204" pitchFamily="34" charset="0"/>
              <a:buNone/>
              <a:tabLst>
                <a:tab pos="3405188" algn="ctr"/>
              </a:tabLst>
              <a:defRPr/>
            </a:pPr>
            <a:r>
              <a:rPr lang="sv-SE" sz="2000"/>
              <a:t>Ambulanstiden (</a:t>
            </a:r>
            <a:r>
              <a:rPr lang="sv-SE" sz="2000">
                <a:cs typeface="Arial" charset="0"/>
              </a:rPr>
              <a:t>≤ 6min)	</a:t>
            </a:r>
            <a:r>
              <a:rPr lang="sv-SE" sz="2000"/>
              <a:t>3,6</a:t>
            </a:r>
          </a:p>
          <a:p>
            <a:pPr marL="358775" indent="-358775">
              <a:buClr>
                <a:srgbClr val="FFFF66"/>
              </a:buClr>
              <a:buFont typeface="Arial" panose="020B0604020202020204" pitchFamily="34" charset="0"/>
              <a:buNone/>
              <a:tabLst>
                <a:tab pos="3405188" algn="ctr"/>
              </a:tabLst>
              <a:defRPr/>
            </a:pPr>
            <a:r>
              <a:rPr lang="sv-SE" sz="2000"/>
              <a:t>Utanför hemmet	2,2</a:t>
            </a:r>
          </a:p>
          <a:p>
            <a:pPr marL="358775" indent="-358775">
              <a:buClr>
                <a:srgbClr val="FFFF66"/>
              </a:buClr>
              <a:buFont typeface="Arial" panose="020B0604020202020204" pitchFamily="34" charset="0"/>
              <a:buNone/>
              <a:tabLst>
                <a:tab pos="3405188" algn="ctr"/>
              </a:tabLst>
              <a:defRPr/>
            </a:pPr>
            <a:r>
              <a:rPr lang="sv-SE" sz="2000"/>
              <a:t>Bevittnat	2,0</a:t>
            </a:r>
          </a:p>
          <a:p>
            <a:pPr marL="358775" indent="-358775">
              <a:buClr>
                <a:srgbClr val="FFFF66"/>
              </a:buClr>
              <a:buFont typeface="Arial" panose="020B0604020202020204" pitchFamily="34" charset="0"/>
              <a:buNone/>
              <a:tabLst>
                <a:tab pos="3405188" algn="ctr"/>
              </a:tabLst>
              <a:defRPr/>
            </a:pPr>
            <a:r>
              <a:rPr lang="sv-SE" sz="2000"/>
              <a:t>Bystander-HLR	2,0</a:t>
            </a:r>
          </a:p>
          <a:p>
            <a:pPr marL="358775" indent="-358775">
              <a:buClr>
                <a:srgbClr val="FFFF66"/>
              </a:buClr>
              <a:buFont typeface="Arial" panose="020B0604020202020204" pitchFamily="34" charset="0"/>
              <a:buNone/>
              <a:tabLst>
                <a:tab pos="3405188" algn="ctr"/>
              </a:tabLst>
              <a:defRPr/>
            </a:pPr>
            <a:r>
              <a:rPr lang="sv-SE" sz="2000"/>
              <a:t>Ålder </a:t>
            </a:r>
            <a:r>
              <a:rPr lang="sv-SE" sz="2000">
                <a:cs typeface="Arial" charset="0"/>
              </a:rPr>
              <a:t>≤</a:t>
            </a:r>
            <a:r>
              <a:rPr lang="sv-SE" sz="2000"/>
              <a:t> median	1,6</a:t>
            </a:r>
            <a:endParaRPr lang="sv-SE" sz="2000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06EB2EC0-2C23-D206-F4AA-DDE4B79A2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6901" y="6461993"/>
            <a:ext cx="264316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sv-SE" sz="1400" i="1">
                <a:cs typeface="Arial" charset="0"/>
              </a:rPr>
              <a:t>Herlitz </a:t>
            </a:r>
            <a:r>
              <a:rPr lang="sv-SE" sz="1400" i="1" dirty="0">
                <a:cs typeface="Arial" charset="0"/>
              </a:rPr>
              <a:t>et al</a:t>
            </a:r>
            <a:r>
              <a:rPr lang="sv-SE" sz="1400" i="1">
                <a:cs typeface="Arial" charset="0"/>
              </a:rPr>
              <a:t>. 2005. </a:t>
            </a:r>
            <a:r>
              <a:rPr lang="sv-SE" sz="1400" i="1" dirty="0" err="1">
                <a:cs typeface="Arial" charset="0"/>
              </a:rPr>
              <a:t>Am</a:t>
            </a:r>
            <a:r>
              <a:rPr lang="sv-SE" sz="1400" i="1" dirty="0">
                <a:cs typeface="Arial" charset="0"/>
              </a:rPr>
              <a:t> </a:t>
            </a:r>
            <a:r>
              <a:rPr lang="sv-SE" sz="1400" i="1" err="1">
                <a:cs typeface="Arial" charset="0"/>
              </a:rPr>
              <a:t>Heart</a:t>
            </a:r>
            <a:r>
              <a:rPr lang="sv-SE" sz="1400" i="1">
                <a:cs typeface="Arial" charset="0"/>
              </a:rPr>
              <a:t> J</a:t>
            </a:r>
            <a:endParaRPr lang="sv-SE" sz="1400" i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057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FA7F2C-5BA5-4F1D-96A6-37AB444E4E5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68400" y="1770743"/>
            <a:ext cx="11023600" cy="4722132"/>
          </a:xfrm>
        </p:spPr>
        <p:txBody>
          <a:bodyPr>
            <a:normAutofit lnSpcReduction="10000"/>
          </a:bodyPr>
          <a:lstStyle/>
          <a:p>
            <a:r>
              <a:rPr lang="sv-SE" sz="2400" dirty="0">
                <a:solidFill>
                  <a:schemeClr val="bg2">
                    <a:lumMod val="75000"/>
                  </a:schemeClr>
                </a:solidFill>
              </a:rPr>
              <a:t>59-årig man ringer SOS-alarm för bröstsmärta. </a:t>
            </a:r>
          </a:p>
          <a:p>
            <a:r>
              <a:rPr lang="sv-SE" sz="2400" dirty="0">
                <a:solidFill>
                  <a:schemeClr val="bg2">
                    <a:lumMod val="75000"/>
                  </a:schemeClr>
                </a:solidFill>
              </a:rPr>
              <a:t>Faller ihop med ambulansen på plats 10:08. </a:t>
            </a:r>
          </a:p>
          <a:p>
            <a:r>
              <a:rPr lang="sv-SE" sz="2400" dirty="0">
                <a:solidFill>
                  <a:schemeClr val="bg2">
                    <a:lumMod val="75000"/>
                  </a:schemeClr>
                </a:solidFill>
              </a:rPr>
              <a:t>VF, HLR påbörjas direkt.</a:t>
            </a:r>
          </a:p>
          <a:p>
            <a:r>
              <a:rPr lang="sv-SE" sz="2400" dirty="0">
                <a:solidFill>
                  <a:schemeClr val="bg2">
                    <a:lumMod val="75000"/>
                  </a:schemeClr>
                </a:solidFill>
              </a:rPr>
              <a:t>Akutläkarbil på plats 10:17.</a:t>
            </a:r>
          </a:p>
          <a:p>
            <a:r>
              <a:rPr lang="sv-SE" sz="2400" dirty="0">
                <a:solidFill>
                  <a:schemeClr val="bg2">
                    <a:lumMod val="75000"/>
                  </a:schemeClr>
                </a:solidFill>
              </a:rPr>
              <a:t>Def x 4, </a:t>
            </a:r>
            <a:r>
              <a:rPr lang="sv-SE" sz="2400" dirty="0" err="1">
                <a:solidFill>
                  <a:schemeClr val="bg2">
                    <a:lumMod val="75000"/>
                  </a:schemeClr>
                </a:solidFill>
              </a:rPr>
              <a:t>cordarone</a:t>
            </a:r>
            <a:r>
              <a:rPr lang="sv-SE" sz="2400" dirty="0">
                <a:solidFill>
                  <a:schemeClr val="bg2">
                    <a:lumMod val="75000"/>
                  </a:schemeClr>
                </a:solidFill>
              </a:rPr>
              <a:t> 300mg och adrenalin 2mg.</a:t>
            </a:r>
          </a:p>
          <a:p>
            <a:r>
              <a:rPr lang="sv-SE" sz="2400" dirty="0">
                <a:solidFill>
                  <a:schemeClr val="bg2">
                    <a:lumMod val="75000"/>
                  </a:schemeClr>
                </a:solidFill>
              </a:rPr>
              <a:t>Fortsatt VF…</a:t>
            </a:r>
          </a:p>
          <a:p>
            <a:r>
              <a:rPr lang="sv-SE" sz="2400" dirty="0"/>
              <a:t>Kontakt NKS 10:22. Intubation 10:25. LUCAS-start 10:27. Avfärd 10:37</a:t>
            </a:r>
          </a:p>
          <a:p>
            <a:r>
              <a:rPr lang="sv-SE" sz="2400" dirty="0"/>
              <a:t>Ankomst NKS 10:41. ECMO-start 11:00.</a:t>
            </a:r>
          </a:p>
          <a:p>
            <a:r>
              <a:rPr lang="sv-SE" sz="2400" dirty="0"/>
              <a:t>ECMO 3 dagar.</a:t>
            </a:r>
          </a:p>
          <a:p>
            <a:r>
              <a:rPr lang="sv-SE" sz="2400" dirty="0"/>
              <a:t>IVA-vård (THIVA) 4 dagar.</a:t>
            </a:r>
          </a:p>
          <a:p>
            <a:r>
              <a:rPr lang="sv-SE" sz="2400" dirty="0"/>
              <a:t>Utskriven med god neurologisk och </a:t>
            </a:r>
            <a:r>
              <a:rPr lang="sv-SE" sz="2400" dirty="0" err="1"/>
              <a:t>kardiell</a:t>
            </a:r>
            <a:r>
              <a:rPr lang="sv-SE" sz="2400" dirty="0"/>
              <a:t> </a:t>
            </a:r>
            <a:r>
              <a:rPr lang="sv-SE" sz="2400"/>
              <a:t>funktion.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29332F3-33E9-3544-8471-30EF391F26B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Neutraface 2 Display Titling" panose="02000600040000020004" pitchFamily="50" charset="0"/>
              </a:rPr>
              <a:t>2 oktober 2021</a:t>
            </a:r>
          </a:p>
        </p:txBody>
      </p:sp>
    </p:spTree>
    <p:extLst>
      <p:ext uri="{BB962C8B-B14F-4D97-AF65-F5344CB8AC3E}">
        <p14:creationId xmlns:p14="http://schemas.microsoft.com/office/powerpoint/2010/main" val="3140722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AF9872C9-5C2D-4871-9441-8F52306AC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14" y="1124744"/>
            <a:ext cx="10751572" cy="355239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E8FEE99F-7E76-490E-8291-E885B1365AE0}"/>
              </a:ext>
            </a:extLst>
          </p:cNvPr>
          <p:cNvSpPr/>
          <p:nvPr/>
        </p:nvSpPr>
        <p:spPr>
          <a:xfrm>
            <a:off x="3311691" y="4101075"/>
            <a:ext cx="768085" cy="5097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2" name="Rubrik 7">
            <a:extLst>
              <a:ext uri="{FF2B5EF4-FFF2-40B4-BE49-F238E27FC236}">
                <a16:creationId xmlns:a16="http://schemas.microsoft.com/office/drawing/2014/main" id="{E814D886-E2F5-4856-B59B-B21A23DEF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164637"/>
            <a:ext cx="9216760" cy="1143000"/>
          </a:xfrm>
        </p:spPr>
        <p:txBody>
          <a:bodyPr/>
          <a:lstStyle/>
          <a:p>
            <a:r>
              <a:rPr lang="sv-SE" sz="2667"/>
              <a:t>Chansen för att överleva minskar snabbt vid refraktärt tillstånd</a:t>
            </a:r>
            <a:endParaRPr lang="en-GB" sz="2667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4422A1E-94E5-4D26-9446-86340D94AF96}"/>
              </a:ext>
            </a:extLst>
          </p:cNvPr>
          <p:cNvSpPr/>
          <p:nvPr/>
        </p:nvSpPr>
        <p:spPr>
          <a:xfrm>
            <a:off x="7798181" y="6021288"/>
            <a:ext cx="40179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v-SE" sz="1600" i="1"/>
              <a:t>Holmén et. al. Resuscitation 113 (2017) 33–38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BA001A9-D3B9-49C3-8447-D95032228562}"/>
              </a:ext>
            </a:extLst>
          </p:cNvPr>
          <p:cNvSpPr txBox="1"/>
          <p:nvPr/>
        </p:nvSpPr>
        <p:spPr>
          <a:xfrm>
            <a:off x="815414" y="5541235"/>
            <a:ext cx="5842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/>
              <a:t>Överlevnaden </a:t>
            </a:r>
            <a:r>
              <a:rPr lang="sv-SE" sz="2000" b="1" dirty="0"/>
              <a:t>7.5</a:t>
            </a:r>
            <a:r>
              <a:rPr lang="sv-SE" sz="2000" b="1"/>
              <a:t>% om </a:t>
            </a:r>
            <a:r>
              <a:rPr lang="sv-SE" sz="2000" b="1" dirty="0"/>
              <a:t>&gt;</a:t>
            </a:r>
            <a:r>
              <a:rPr lang="sv-SE" sz="2000" b="1"/>
              <a:t>10 defibrilleringar (Sverige)</a:t>
            </a:r>
            <a:endParaRPr lang="sv-SE" sz="2000" b="1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C318DEA-27E4-49AB-9124-A4BA9FF4D155}"/>
              </a:ext>
            </a:extLst>
          </p:cNvPr>
          <p:cNvSpPr/>
          <p:nvPr/>
        </p:nvSpPr>
        <p:spPr>
          <a:xfrm>
            <a:off x="6096000" y="4101075"/>
            <a:ext cx="864096" cy="5097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4091147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E3F5B66B-7BB4-4516-B976-FE54DEDA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0" y="164637"/>
            <a:ext cx="11084611" cy="1143000"/>
          </a:xfrm>
        </p:spPr>
        <p:txBody>
          <a:bodyPr>
            <a:normAutofit/>
          </a:bodyPr>
          <a:lstStyle/>
          <a:p>
            <a:r>
              <a:rPr lang="en-GB" sz="2800"/>
              <a:t>Omfattande kardiovaskulär sjukdom vanligt bland patienter med refraktärt tillstånd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25A558B-01AF-4370-AB0C-7367F5AE1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667" y="4773149"/>
            <a:ext cx="10363200" cy="1152128"/>
          </a:xfrm>
        </p:spPr>
        <p:txBody>
          <a:bodyPr/>
          <a:lstStyle/>
          <a:p>
            <a:pPr marL="0" indent="0">
              <a:buNone/>
            </a:pPr>
            <a:r>
              <a:rPr lang="sv-SE" b="1"/>
              <a:t>57 %</a:t>
            </a:r>
            <a:r>
              <a:rPr lang="sv-SE" sz="1600"/>
              <a:t> mer än </a:t>
            </a:r>
            <a:r>
              <a:rPr lang="sv-SE" sz="2133" b="1"/>
              <a:t>TVÅ</a:t>
            </a:r>
            <a:r>
              <a:rPr lang="sv-SE" sz="1600"/>
              <a:t> kärl engagerade</a:t>
            </a:r>
          </a:p>
          <a:p>
            <a:pPr marL="0" indent="0">
              <a:buNone/>
            </a:pPr>
            <a:r>
              <a:rPr lang="sv-SE" sz="1600"/>
              <a:t>I majoriteten av fallen </a:t>
            </a:r>
            <a:r>
              <a:rPr lang="sv-SE" sz="2133" b="1"/>
              <a:t>PROXIMALT</a:t>
            </a:r>
            <a:r>
              <a:rPr lang="sv-SE" sz="1600"/>
              <a:t> engagemang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17200E3-AE94-40E2-A652-554BC6267B44}"/>
              </a:ext>
            </a:extLst>
          </p:cNvPr>
          <p:cNvSpPr/>
          <p:nvPr/>
        </p:nvSpPr>
        <p:spPr>
          <a:xfrm>
            <a:off x="7536160" y="6021288"/>
            <a:ext cx="42984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i="1"/>
              <a:t>Lamhaut et. al. Resuscitation 126 (2018) 154–159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5ED5EC71-7813-4852-9AA7-29480AB25D52}"/>
              </a:ext>
            </a:extLst>
          </p:cNvPr>
          <p:cNvGrpSpPr/>
          <p:nvPr/>
        </p:nvGrpSpPr>
        <p:grpSpPr>
          <a:xfrm>
            <a:off x="1199456" y="1220755"/>
            <a:ext cx="9393885" cy="3323048"/>
            <a:chOff x="334898" y="898750"/>
            <a:chExt cx="7494898" cy="2651289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E11FD955-E0D5-49AB-9355-A0168888B93C}"/>
                </a:ext>
              </a:extLst>
            </p:cNvPr>
            <p:cNvSpPr/>
            <p:nvPr/>
          </p:nvSpPr>
          <p:spPr>
            <a:xfrm>
              <a:off x="334898" y="898750"/>
              <a:ext cx="7494898" cy="265128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pic>
          <p:nvPicPr>
            <p:cNvPr id="2" name="Bildobjekt 1">
              <a:extLst>
                <a:ext uri="{FF2B5EF4-FFF2-40B4-BE49-F238E27FC236}">
                  <a16:creationId xmlns:a16="http://schemas.microsoft.com/office/drawing/2014/main" id="{66017D19-6518-42BA-8475-06B499666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793" y="987574"/>
              <a:ext cx="3401488" cy="2476470"/>
            </a:xfrm>
            <a:prstGeom prst="rect">
              <a:avLst/>
            </a:prstGeom>
          </p:spPr>
        </p:pic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B2C86E73-98EC-4596-8F43-7CCE7715F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4008" y="987574"/>
              <a:ext cx="3072241" cy="2493010"/>
            </a:xfrm>
            <a:prstGeom prst="rect">
              <a:avLst/>
            </a:prstGeom>
          </p:spPr>
        </p:pic>
        <p:sp>
          <p:nvSpPr>
            <p:cNvPr id="10" name="Ellips 9">
              <a:extLst>
                <a:ext uri="{FF2B5EF4-FFF2-40B4-BE49-F238E27FC236}">
                  <a16:creationId xmlns:a16="http://schemas.microsoft.com/office/drawing/2014/main" id="{ABA66C78-97AC-40F0-B8B9-814838A1DD7A}"/>
                </a:ext>
              </a:extLst>
            </p:cNvPr>
            <p:cNvSpPr/>
            <p:nvPr/>
          </p:nvSpPr>
          <p:spPr>
            <a:xfrm rot="430380">
              <a:off x="5621271" y="1912610"/>
              <a:ext cx="1871663" cy="642938"/>
            </a:xfrm>
            <a:prstGeom prst="ellips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  <p:sp>
          <p:nvSpPr>
            <p:cNvPr id="11" name="Ellips 10">
              <a:extLst>
                <a:ext uri="{FF2B5EF4-FFF2-40B4-BE49-F238E27FC236}">
                  <a16:creationId xmlns:a16="http://schemas.microsoft.com/office/drawing/2014/main" id="{DEA1B477-0A10-4BF8-A5A2-144DBE125D3F}"/>
                </a:ext>
              </a:extLst>
            </p:cNvPr>
            <p:cNvSpPr/>
            <p:nvPr/>
          </p:nvSpPr>
          <p:spPr>
            <a:xfrm rot="5017724">
              <a:off x="1978061" y="1251041"/>
              <a:ext cx="2101490" cy="1885526"/>
            </a:xfrm>
            <a:prstGeom prst="ellips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</p:grpSp>
      <p:sp>
        <p:nvSpPr>
          <p:cNvPr id="19" name="Platshållare för innehåll 5">
            <a:extLst>
              <a:ext uri="{FF2B5EF4-FFF2-40B4-BE49-F238E27FC236}">
                <a16:creationId xmlns:a16="http://schemas.microsoft.com/office/drawing/2014/main" id="{9EC50F0D-4B1D-4A46-9853-CCE288E5722A}"/>
              </a:ext>
            </a:extLst>
          </p:cNvPr>
          <p:cNvSpPr txBox="1">
            <a:spLocks/>
          </p:cNvSpPr>
          <p:nvPr/>
        </p:nvSpPr>
        <p:spPr bwMode="auto">
          <a:xfrm>
            <a:off x="1775521" y="5829267"/>
            <a:ext cx="5175696" cy="6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400">
                <a:solidFill>
                  <a:schemeClr val="accent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2400" b="1" kern="0"/>
              <a:t>MEN</a:t>
            </a:r>
            <a:r>
              <a:rPr lang="sv-SE" sz="1600" kern="0"/>
              <a:t>, dessa har varit föremål för ECMO under pågående HLR (=ECPR)</a:t>
            </a:r>
          </a:p>
        </p:txBody>
      </p:sp>
    </p:spTree>
    <p:extLst>
      <p:ext uri="{BB962C8B-B14F-4D97-AF65-F5344CB8AC3E}">
        <p14:creationId xmlns:p14="http://schemas.microsoft.com/office/powerpoint/2010/main" val="3134691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F1D721-54D5-4D2C-8C40-9B086122D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/>
              <a:t>ECMO substituerar vår hjärta och lunga</a:t>
            </a:r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8F10A290-0214-465F-A677-C71790093F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" t="8638" r="11007" b="2566"/>
          <a:stretch/>
        </p:blipFill>
        <p:spPr>
          <a:xfrm>
            <a:off x="2833644" y="2660070"/>
            <a:ext cx="4424219" cy="3454399"/>
          </a:xfrm>
        </p:spPr>
      </p:pic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E69EFBE-374F-46A1-A4E7-82B8AC60D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29" y="2660069"/>
            <a:ext cx="5181600" cy="3516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/>
              <a:t>Syresätter blod</a:t>
            </a:r>
          </a:p>
          <a:p>
            <a:pPr marL="0" indent="0">
              <a:buNone/>
            </a:pPr>
            <a:r>
              <a:rPr lang="sv-SE" sz="2000" dirty="0"/>
              <a:t>Vädrar ut koldioxid</a:t>
            </a:r>
          </a:p>
          <a:p>
            <a:endParaRPr lang="sv-SE" sz="2000" dirty="0"/>
          </a:p>
          <a:p>
            <a:endParaRPr lang="sv-SE" sz="2000" dirty="0"/>
          </a:p>
          <a:p>
            <a:pPr marL="0" indent="0">
              <a:buNone/>
            </a:pPr>
            <a:r>
              <a:rPr lang="sv-SE" sz="2000" dirty="0"/>
              <a:t>Pumpar runt blod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7209E564-73E8-4E8F-A5E5-29B03B9EE110}"/>
              </a:ext>
            </a:extLst>
          </p:cNvPr>
          <p:cNvGrpSpPr/>
          <p:nvPr/>
        </p:nvGrpSpPr>
        <p:grpSpPr>
          <a:xfrm>
            <a:off x="4012516" y="1659087"/>
            <a:ext cx="2913991" cy="1822692"/>
            <a:chOff x="2204108" y="1659087"/>
            <a:chExt cx="2913991" cy="1822692"/>
          </a:xfrm>
        </p:grpSpPr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80D536BC-4E55-4D52-82CB-6D7CE57C9358}"/>
                </a:ext>
              </a:extLst>
            </p:cNvPr>
            <p:cNvSpPr txBox="1"/>
            <p:nvPr/>
          </p:nvSpPr>
          <p:spPr>
            <a:xfrm>
              <a:off x="2204108" y="2167054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</a:t>
              </a:r>
              <a:r>
                <a:rPr kumimoji="0" lang="sv-SE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D18A4140-22F8-459F-8CF8-A04B1305304C}"/>
                </a:ext>
              </a:extLst>
            </p:cNvPr>
            <p:cNvSpPr txBox="1"/>
            <p:nvPr/>
          </p:nvSpPr>
          <p:spPr>
            <a:xfrm>
              <a:off x="3697307" y="2177006"/>
              <a:ext cx="8497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</a:t>
              </a:r>
              <a:r>
                <a:rPr kumimoji="0" lang="sv-SE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6" name="Pil: nedåtböjd 15">
              <a:extLst>
                <a:ext uri="{FF2B5EF4-FFF2-40B4-BE49-F238E27FC236}">
                  <a16:creationId xmlns:a16="http://schemas.microsoft.com/office/drawing/2014/main" id="{7B04F4C0-F798-492D-BDDA-4A7527F89F75}"/>
                </a:ext>
              </a:extLst>
            </p:cNvPr>
            <p:cNvSpPr/>
            <p:nvPr/>
          </p:nvSpPr>
          <p:spPr>
            <a:xfrm rot="19564400">
              <a:off x="3063008" y="1958326"/>
              <a:ext cx="2055091" cy="960581"/>
            </a:xfrm>
            <a:prstGeom prst="curvedDownArrow">
              <a:avLst>
                <a:gd name="adj1" fmla="val 20333"/>
                <a:gd name="adj2" fmla="val 50000"/>
                <a:gd name="adj3" fmla="val 4041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Pil: nedåtböjd 16">
              <a:extLst>
                <a:ext uri="{FF2B5EF4-FFF2-40B4-BE49-F238E27FC236}">
                  <a16:creationId xmlns:a16="http://schemas.microsoft.com/office/drawing/2014/main" id="{A0D0CC51-A4BF-4799-BF0B-F234AFFF23F9}"/>
                </a:ext>
              </a:extLst>
            </p:cNvPr>
            <p:cNvSpPr/>
            <p:nvPr/>
          </p:nvSpPr>
          <p:spPr>
            <a:xfrm rot="3596010">
              <a:off x="1781245" y="2117538"/>
              <a:ext cx="1822692" cy="905790"/>
            </a:xfrm>
            <a:prstGeom prst="curvedDownArrow">
              <a:avLst>
                <a:gd name="adj1" fmla="val 20333"/>
                <a:gd name="adj2" fmla="val 50000"/>
                <a:gd name="adj3" fmla="val 4041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" name="Bildobjekt 19" descr="En bild som visar kläder&#10;&#10;Automatiskt genererad beskrivning">
            <a:extLst>
              <a:ext uri="{FF2B5EF4-FFF2-40B4-BE49-F238E27FC236}">
                <a16:creationId xmlns:a16="http://schemas.microsoft.com/office/drawing/2014/main" id="{BF7E0EBA-4187-4549-9714-BDD2CACCA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236576" y="1855433"/>
            <a:ext cx="2773172" cy="4865214"/>
          </a:xfrm>
          <a:prstGeom prst="rect">
            <a:avLst/>
          </a:prstGeom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91A48B2D-EEDB-42E3-8224-05F3F3EEB9A4}"/>
              </a:ext>
            </a:extLst>
          </p:cNvPr>
          <p:cNvSpPr/>
          <p:nvPr/>
        </p:nvSpPr>
        <p:spPr>
          <a:xfrm>
            <a:off x="8682361" y="4243525"/>
            <a:ext cx="745726" cy="745726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8301D302-149C-44DE-A727-D28EEAADA682}"/>
              </a:ext>
            </a:extLst>
          </p:cNvPr>
          <p:cNvSpPr txBox="1"/>
          <p:nvPr/>
        </p:nvSpPr>
        <p:spPr>
          <a:xfrm>
            <a:off x="8657288" y="4414179"/>
            <a:ext cx="921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Pump</a:t>
            </a:r>
            <a:endParaRPr kumimoji="0" lang="sv-SE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Pil: nedåtböjd 26">
            <a:extLst>
              <a:ext uri="{FF2B5EF4-FFF2-40B4-BE49-F238E27FC236}">
                <a16:creationId xmlns:a16="http://schemas.microsoft.com/office/drawing/2014/main" id="{7F4ED501-ACFB-45BF-ADB2-0D1DAFB94541}"/>
              </a:ext>
            </a:extLst>
          </p:cNvPr>
          <p:cNvSpPr/>
          <p:nvPr/>
        </p:nvSpPr>
        <p:spPr>
          <a:xfrm rot="19614858" flipH="1" flipV="1">
            <a:off x="9435449" y="4495353"/>
            <a:ext cx="1291592" cy="603710"/>
          </a:xfrm>
          <a:prstGeom prst="curvedDownArrow">
            <a:avLst>
              <a:gd name="adj1" fmla="val 20333"/>
              <a:gd name="adj2" fmla="val 50000"/>
              <a:gd name="adj3" fmla="val 404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Pil: nedåtböjd 29">
            <a:extLst>
              <a:ext uri="{FF2B5EF4-FFF2-40B4-BE49-F238E27FC236}">
                <a16:creationId xmlns:a16="http://schemas.microsoft.com/office/drawing/2014/main" id="{D094F687-ABB2-42BC-86B6-A63B486B07A2}"/>
              </a:ext>
            </a:extLst>
          </p:cNvPr>
          <p:cNvSpPr/>
          <p:nvPr/>
        </p:nvSpPr>
        <p:spPr>
          <a:xfrm rot="2656863" flipH="1" flipV="1">
            <a:off x="10423481" y="4596223"/>
            <a:ext cx="1398305" cy="705468"/>
          </a:xfrm>
          <a:prstGeom prst="curvedDownArrow">
            <a:avLst>
              <a:gd name="adj1" fmla="val 20333"/>
              <a:gd name="adj2" fmla="val 42453"/>
              <a:gd name="adj3" fmla="val 4041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Rak koppling 33">
            <a:extLst>
              <a:ext uri="{FF2B5EF4-FFF2-40B4-BE49-F238E27FC236}">
                <a16:creationId xmlns:a16="http://schemas.microsoft.com/office/drawing/2014/main" id="{BEABFE09-43E5-4A94-AAA3-07FABB3E7BC5}"/>
              </a:ext>
            </a:extLst>
          </p:cNvPr>
          <p:cNvCxnSpPr>
            <a:cxnSpLocks/>
          </p:cNvCxnSpPr>
          <p:nvPr/>
        </p:nvCxnSpPr>
        <p:spPr>
          <a:xfrm>
            <a:off x="7679185" y="1961965"/>
            <a:ext cx="0" cy="427903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Pil: nedåtböjd 32">
            <a:extLst>
              <a:ext uri="{FF2B5EF4-FFF2-40B4-BE49-F238E27FC236}">
                <a16:creationId xmlns:a16="http://schemas.microsoft.com/office/drawing/2014/main" id="{9604E581-6CE5-4CC7-A043-3076C921C7CF}"/>
              </a:ext>
            </a:extLst>
          </p:cNvPr>
          <p:cNvSpPr/>
          <p:nvPr/>
        </p:nvSpPr>
        <p:spPr>
          <a:xfrm rot="12349990" flipH="1">
            <a:off x="8616993" y="5514870"/>
            <a:ext cx="2207059" cy="822156"/>
          </a:xfrm>
          <a:prstGeom prst="curvedDownArrow">
            <a:avLst>
              <a:gd name="adj1" fmla="val 20333"/>
              <a:gd name="adj2" fmla="val 50000"/>
              <a:gd name="adj3" fmla="val 404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99CE5E4-CD02-4C3E-96DC-478875AAD7D5}"/>
              </a:ext>
            </a:extLst>
          </p:cNvPr>
          <p:cNvSpPr/>
          <p:nvPr/>
        </p:nvSpPr>
        <p:spPr>
          <a:xfrm>
            <a:off x="10638408" y="5033637"/>
            <a:ext cx="1464816" cy="807868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F117B2C8-077F-407E-A8CE-2D44C71D0250}"/>
              </a:ext>
            </a:extLst>
          </p:cNvPr>
          <p:cNvSpPr txBox="1"/>
          <p:nvPr/>
        </p:nvSpPr>
        <p:spPr>
          <a:xfrm>
            <a:off x="10684356" y="5195412"/>
            <a:ext cx="1507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Oxygenator</a:t>
            </a:r>
            <a:endParaRPr kumimoji="0" lang="sv-SE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912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ubrik 7">
            <a:extLst>
              <a:ext uri="{FF2B5EF4-FFF2-40B4-BE49-F238E27FC236}">
                <a16:creationId xmlns:a16="http://schemas.microsoft.com/office/drawing/2014/main" id="{6912A25A-9BAF-4444-BD74-5F8889407381}"/>
              </a:ext>
            </a:extLst>
          </p:cNvPr>
          <p:cNvSpPr txBox="1">
            <a:spLocks/>
          </p:cNvSpPr>
          <p:nvPr/>
        </p:nvSpPr>
        <p:spPr>
          <a:xfrm>
            <a:off x="527380" y="740701"/>
            <a:ext cx="10935613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sv-SE" sz="3600" b="0" ker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Först beskrivet för hjärtstopp på sjukhus i en observationsstudie 2008</a:t>
            </a:r>
            <a:endParaRPr lang="en-GB" sz="3600" b="0" ker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Platshållare för innehåll 7">
            <a:extLst>
              <a:ext uri="{FF2B5EF4-FFF2-40B4-BE49-F238E27FC236}">
                <a16:creationId xmlns:a16="http://schemas.microsoft.com/office/drawing/2014/main" id="{013C5604-8EF6-486E-8420-92552EB96717}"/>
              </a:ext>
            </a:extLst>
          </p:cNvPr>
          <p:cNvSpPr txBox="1">
            <a:spLocks/>
          </p:cNvSpPr>
          <p:nvPr/>
        </p:nvSpPr>
        <p:spPr>
          <a:xfrm>
            <a:off x="1487488" y="6021288"/>
            <a:ext cx="10363200" cy="48005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400">
                <a:solidFill>
                  <a:schemeClr val="accent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n-GB" sz="1600">
                <a:latin typeface="Times" panose="02020603050405020304" pitchFamily="18" charset="0"/>
                <a:cs typeface="Times" panose="02020603050405020304" pitchFamily="18" charset="0"/>
              </a:rPr>
              <a:t>Chen et. al. Lancet. 2008;372(9638):554-61</a:t>
            </a:r>
            <a:endParaRPr lang="en-GB" sz="1600" kern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0D808E7-723D-498A-8AE3-AE999DFCE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48" y="1892829"/>
            <a:ext cx="6144683" cy="378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53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C7E7DC61-2B7A-4AB6-AB16-4C763EE2F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8" y="1796819"/>
            <a:ext cx="10351699" cy="305022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5" name="Platshållare för innehåll 7">
            <a:extLst>
              <a:ext uri="{FF2B5EF4-FFF2-40B4-BE49-F238E27FC236}">
                <a16:creationId xmlns:a16="http://schemas.microsoft.com/office/drawing/2014/main" id="{7D28859F-D75A-4E90-9B50-C565808C126F}"/>
              </a:ext>
            </a:extLst>
          </p:cNvPr>
          <p:cNvSpPr txBox="1">
            <a:spLocks/>
          </p:cNvSpPr>
          <p:nvPr/>
        </p:nvSpPr>
        <p:spPr>
          <a:xfrm>
            <a:off x="1487488" y="6021288"/>
            <a:ext cx="10363200" cy="48005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400">
                <a:solidFill>
                  <a:schemeClr val="accent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n-GB" sz="1600">
                <a:latin typeface="Times" panose="02020603050405020304" pitchFamily="18" charset="0"/>
                <a:cs typeface="Times" panose="02020603050405020304" pitchFamily="18" charset="0"/>
              </a:rPr>
              <a:t>Yannopoulos et. al. Lancet. 2020;396(10265):1807-16</a:t>
            </a:r>
            <a:endParaRPr lang="en-GB" sz="1600" kern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63A09ED7-6546-429B-BA52-7078B1CCB3D9}"/>
              </a:ext>
            </a:extLst>
          </p:cNvPr>
          <p:cNvSpPr txBox="1">
            <a:spLocks/>
          </p:cNvSpPr>
          <p:nvPr/>
        </p:nvSpPr>
        <p:spPr>
          <a:xfrm>
            <a:off x="527380" y="740701"/>
            <a:ext cx="10860199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sv-SE" sz="4000" b="0" ker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Efter många observationsstudier, första RCT:n 2020</a:t>
            </a:r>
            <a:endParaRPr lang="en-GB" sz="4000" b="0" ker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Bildobjekt 2" descr="En bild som visar ljus, trafik, grön, utomhus&#10;&#10;Automatiskt genererad beskrivning">
            <a:extLst>
              <a:ext uri="{FF2B5EF4-FFF2-40B4-BE49-F238E27FC236}">
                <a16:creationId xmlns:a16="http://schemas.microsoft.com/office/drawing/2014/main" id="{C9C5C071-DDAF-1E3D-E773-29DEAE3AE7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5748"/>
          <a:stretch/>
        </p:blipFill>
        <p:spPr>
          <a:xfrm>
            <a:off x="10924674" y="1733750"/>
            <a:ext cx="1135780" cy="248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3434</TotalTime>
  <Words>1357</Words>
  <Application>Microsoft Office PowerPoint</Application>
  <PresentationFormat>Bredbild</PresentationFormat>
  <Paragraphs>323</Paragraphs>
  <Slides>27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Neutraface 2 Display Bold</vt:lpstr>
      <vt:lpstr>Neutraface 2 Display Titling</vt:lpstr>
      <vt:lpstr>Times</vt:lpstr>
      <vt:lpstr>Wingdings</vt:lpstr>
      <vt:lpstr>Office-tema</vt:lpstr>
      <vt:lpstr>Hur kan ”refraktära kammarflimmer” behandlas - ECMO och hypotermi</vt:lpstr>
      <vt:lpstr>PowerPoint-presentation</vt:lpstr>
      <vt:lpstr>PowerPoint-presentation</vt:lpstr>
      <vt:lpstr>PowerPoint-presentation</vt:lpstr>
      <vt:lpstr>Chansen för att överleva minskar snabbt vid refraktärt tillstånd</vt:lpstr>
      <vt:lpstr>Omfattande kardiovaskulär sjukdom vanligt bland patienter med refraktärt tillstånd</vt:lpstr>
      <vt:lpstr>ECMO substituerar vår hjärta och lunga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Så vilken studie ska man luta sig mot?</vt:lpstr>
      <vt:lpstr>PowerPoint-presentation</vt:lpstr>
      <vt:lpstr>Ett samarbetsprojekt med många inblandade</vt:lpstr>
      <vt:lpstr>ECPR-kriterier 2020-2022</vt:lpstr>
      <vt:lpstr>PowerPoint-presentation</vt:lpstr>
      <vt:lpstr>Början var inte riktigt en början…</vt:lpstr>
      <vt:lpstr>2021 en riktig start</vt:lpstr>
      <vt:lpstr>PowerPoint-presentation</vt:lpstr>
      <vt:lpstr>PowerPoint-presentation</vt:lpstr>
      <vt:lpstr>ROSC innan ECMO  ECPR-fall men ej ECMO  ECMO initierad</vt:lpstr>
      <vt:lpstr>ROSC innan ECMO  ECPR-fall men ej ECMO  ECMO initierad</vt:lpstr>
      <vt:lpstr>Stockholm i ett internationellt perspektiv</vt:lpstr>
      <vt:lpstr>Stockholm i ett internationellt perspektiv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Lis Abazi</dc:creator>
  <cp:lastModifiedBy>Bodil Berggren</cp:lastModifiedBy>
  <cp:revision>329</cp:revision>
  <dcterms:created xsi:type="dcterms:W3CDTF">2022-05-24T21:36:14Z</dcterms:created>
  <dcterms:modified xsi:type="dcterms:W3CDTF">2023-02-10T14:24:31Z</dcterms:modified>
</cp:coreProperties>
</file>