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70" r:id="rId2"/>
    <p:sldId id="259" r:id="rId3"/>
    <p:sldId id="256" r:id="rId4"/>
    <p:sldId id="262" r:id="rId5"/>
    <p:sldId id="258" r:id="rId6"/>
    <p:sldId id="261" r:id="rId7"/>
    <p:sldId id="260" r:id="rId8"/>
    <p:sldId id="263" r:id="rId9"/>
    <p:sldId id="266" r:id="rId10"/>
    <p:sldId id="265" r:id="rId11"/>
    <p:sldId id="264" r:id="rId12"/>
    <p:sldId id="268" r:id="rId13"/>
    <p:sldId id="267" r:id="rId14"/>
    <p:sldId id="269" r:id="rId15"/>
    <p:sldId id="271" r:id="rId16"/>
    <p:sldId id="257" r:id="rId17"/>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14" autoAdjust="0"/>
  </p:normalViewPr>
  <p:slideViewPr>
    <p:cSldViewPr snapToGrid="0" snapToObjects="1">
      <p:cViewPr varScale="1">
        <p:scale>
          <a:sx n="57" d="100"/>
          <a:sy n="57" d="100"/>
        </p:scale>
        <p:origin x="-165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F5A6BA-A7DA-4A8F-85BA-010157E3CC2A}" type="datetimeFigureOut">
              <a:rPr lang="sv-SE" smtClean="0"/>
              <a:t>2014-06-02</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EA747-C3F5-40F5-ABA7-4B61E0680D92}" type="slidenum">
              <a:rPr lang="sv-SE" smtClean="0"/>
              <a:t>‹#›</a:t>
            </a:fld>
            <a:endParaRPr lang="sv-SE"/>
          </a:p>
        </p:txBody>
      </p:sp>
    </p:spTree>
    <p:extLst>
      <p:ext uri="{BB962C8B-B14F-4D97-AF65-F5344CB8AC3E}">
        <p14:creationId xmlns:p14="http://schemas.microsoft.com/office/powerpoint/2010/main" val="2125499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Den internationella drunkningsdefinitionen, antagen 2002 av ILCOR och ILS</a:t>
            </a:r>
          </a:p>
          <a:p>
            <a:endParaRPr lang="sv-SE" dirty="0" smtClean="0"/>
          </a:p>
          <a:p>
            <a:r>
              <a:rPr lang="sv-SE" dirty="0" err="1" smtClean="0"/>
              <a:t>Immersion</a:t>
            </a:r>
            <a:r>
              <a:rPr lang="sv-SE" dirty="0" smtClean="0"/>
              <a:t> innebär att personen är nedsänt i vatten eller</a:t>
            </a:r>
            <a:r>
              <a:rPr lang="sv-SE" baseline="0" dirty="0" smtClean="0"/>
              <a:t> annan vätska, för att drunkning ska kunna ske så måste minst ansiktet och luftvägarna vara </a:t>
            </a:r>
            <a:r>
              <a:rPr lang="sv-SE" baseline="0" dirty="0" err="1" smtClean="0"/>
              <a:t>nesänkta</a:t>
            </a:r>
            <a:r>
              <a:rPr lang="sv-SE" baseline="0" dirty="0" smtClean="0"/>
              <a:t> i vatten eller annan vätska. </a:t>
            </a:r>
            <a:r>
              <a:rPr lang="sv-SE" baseline="0" dirty="0" err="1" smtClean="0"/>
              <a:t>Submersion</a:t>
            </a:r>
            <a:r>
              <a:rPr lang="sv-SE" baseline="0" dirty="0" smtClean="0"/>
              <a:t> innebär att HELA kroppen är under ytan inklusive luftvägarna</a:t>
            </a:r>
            <a:endParaRPr lang="sv-SE" dirty="0"/>
          </a:p>
        </p:txBody>
      </p:sp>
      <p:sp>
        <p:nvSpPr>
          <p:cNvPr id="4" name="Platshållare för bildnummer 3"/>
          <p:cNvSpPr>
            <a:spLocks noGrp="1"/>
          </p:cNvSpPr>
          <p:nvPr>
            <p:ph type="sldNum" sz="quarter" idx="10"/>
          </p:nvPr>
        </p:nvSpPr>
        <p:spPr/>
        <p:txBody>
          <a:bodyPr/>
          <a:lstStyle/>
          <a:p>
            <a:fld id="{F81EA747-C3F5-40F5-ABA7-4B61E0680D92}" type="slidenum">
              <a:rPr lang="sv-SE" smtClean="0"/>
              <a:t>2</a:t>
            </a:fld>
            <a:endParaRPr lang="sv-SE"/>
          </a:p>
        </p:txBody>
      </p:sp>
    </p:spTree>
    <p:extLst>
      <p:ext uri="{BB962C8B-B14F-4D97-AF65-F5344CB8AC3E}">
        <p14:creationId xmlns:p14="http://schemas.microsoft.com/office/powerpoint/2010/main" val="2704694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sz="1200" b="0" i="0" u="none" strike="noStrike" kern="1200" baseline="0" dirty="0" smtClean="0">
              <a:solidFill>
                <a:schemeClr val="tx1"/>
              </a:solidFill>
              <a:latin typeface="+mn-lt"/>
              <a:ea typeface="+mn-ea"/>
              <a:cs typeface="+mn-cs"/>
            </a:endParaRPr>
          </a:p>
          <a:p>
            <a:endParaRPr lang="sv-SE" sz="1200" b="0" i="0" u="none" strike="noStrike" kern="1200" baseline="0" dirty="0" smtClean="0">
              <a:solidFill>
                <a:schemeClr val="tx1"/>
              </a:solidFill>
              <a:latin typeface="+mn-lt"/>
              <a:ea typeface="+mn-ea"/>
              <a:cs typeface="+mn-cs"/>
            </a:endParaRPr>
          </a:p>
          <a:p>
            <a:endParaRPr lang="sv-SE" sz="1200" b="0" i="0" u="none" strike="noStrike" kern="1200" baseline="0" dirty="0" smtClean="0">
              <a:solidFill>
                <a:schemeClr val="tx1"/>
              </a:solidFill>
              <a:latin typeface="+mn-lt"/>
              <a:ea typeface="+mn-ea"/>
              <a:cs typeface="+mn-cs"/>
            </a:endParaRPr>
          </a:p>
          <a:p>
            <a:endParaRPr lang="sv-SE" sz="1200" b="0" i="0" u="none" strike="noStrike" kern="1200" baseline="0" dirty="0" smtClean="0">
              <a:solidFill>
                <a:schemeClr val="tx1"/>
              </a:solidFill>
              <a:latin typeface="+mn-lt"/>
              <a:ea typeface="+mn-ea"/>
              <a:cs typeface="+mn-cs"/>
            </a:endParaRPr>
          </a:p>
          <a:p>
            <a:endParaRPr lang="sv-SE" sz="1200" b="0" i="0" u="none" strike="noStrike" kern="1200" baseline="0" dirty="0" smtClean="0">
              <a:solidFill>
                <a:schemeClr val="tx1"/>
              </a:solidFill>
              <a:latin typeface="+mn-lt"/>
              <a:ea typeface="+mn-ea"/>
              <a:cs typeface="+mn-cs"/>
            </a:endParaRPr>
          </a:p>
          <a:p>
            <a:r>
              <a:rPr lang="sv-SE" sz="1200" b="0" i="0" u="none" strike="noStrike" kern="1200" baseline="0" dirty="0" smtClean="0">
                <a:solidFill>
                  <a:schemeClr val="tx1"/>
                </a:solidFill>
                <a:latin typeface="+mn-lt"/>
                <a:ea typeface="+mn-ea"/>
                <a:cs typeface="+mn-cs"/>
              </a:rPr>
              <a:t>En svensk dylik saknas och olika myndigheter för åtskild statistik vilket är ett bekymmer för</a:t>
            </a:r>
          </a:p>
          <a:p>
            <a:r>
              <a:rPr lang="sv-SE" sz="1200" b="0" i="0" u="none" strike="noStrike" kern="1200" baseline="0" dirty="0" smtClean="0">
                <a:solidFill>
                  <a:schemeClr val="tx1"/>
                </a:solidFill>
                <a:latin typeface="+mn-lt"/>
                <a:ea typeface="+mn-ea"/>
                <a:cs typeface="+mn-cs"/>
              </a:rPr>
              <a:t>uppföljning och för att kunna sätta in preventiva åtgärder på ett bra sätt. Vi vet baserat på</a:t>
            </a:r>
          </a:p>
          <a:p>
            <a:r>
              <a:rPr lang="sv-SE" sz="1200" b="0" i="0" u="none" strike="noStrike" kern="1200" baseline="0" dirty="0" smtClean="0">
                <a:solidFill>
                  <a:schemeClr val="tx1"/>
                </a:solidFill>
                <a:latin typeface="+mn-lt"/>
                <a:ea typeface="+mn-ea"/>
                <a:cs typeface="+mn-cs"/>
              </a:rPr>
              <a:t>internationella studier och data kring barndrunkning i Sverige att ration omkommen vs överlevare</a:t>
            </a:r>
          </a:p>
          <a:p>
            <a:r>
              <a:rPr lang="sv-SE" sz="1200" b="0" i="0" u="none" strike="noStrike" kern="1200" baseline="0" dirty="0" smtClean="0">
                <a:solidFill>
                  <a:schemeClr val="tx1"/>
                </a:solidFill>
                <a:latin typeface="+mn-lt"/>
                <a:ea typeface="+mn-ea"/>
                <a:cs typeface="+mn-cs"/>
              </a:rPr>
              <a:t>Är 1:4. Det innebär att för varje dödsfall finns det ca 4 </a:t>
            </a:r>
            <a:r>
              <a:rPr lang="sv-SE" sz="1200" b="0" i="0" u="none" strike="noStrike" kern="1200" baseline="0" dirty="0" err="1" smtClean="0">
                <a:solidFill>
                  <a:schemeClr val="tx1"/>
                </a:solidFill>
                <a:latin typeface="+mn-lt"/>
                <a:ea typeface="+mn-ea"/>
                <a:cs typeface="+mn-cs"/>
              </a:rPr>
              <a:t>st</a:t>
            </a:r>
            <a:r>
              <a:rPr lang="sv-SE" sz="1200" b="0" i="0" u="none" strike="noStrike" kern="1200" baseline="0" dirty="0" smtClean="0">
                <a:solidFill>
                  <a:schemeClr val="tx1"/>
                </a:solidFill>
                <a:latin typeface="+mn-lt"/>
                <a:ea typeface="+mn-ea"/>
                <a:cs typeface="+mn-cs"/>
              </a:rPr>
              <a:t> överlevare som andats vätska men</a:t>
            </a:r>
          </a:p>
          <a:p>
            <a:r>
              <a:rPr lang="sv-SE" sz="1200" b="0" i="0" u="none" strike="noStrike" kern="1200" baseline="0" dirty="0" smtClean="0">
                <a:solidFill>
                  <a:schemeClr val="tx1"/>
                </a:solidFill>
                <a:latin typeface="+mn-lt"/>
                <a:ea typeface="+mn-ea"/>
                <a:cs typeface="+mn-cs"/>
              </a:rPr>
              <a:t>Överlevt tack vare tidig räddning, avancerade sjukvårdsåtgärder etc.</a:t>
            </a:r>
            <a:endParaRPr lang="sv-SE" dirty="0"/>
          </a:p>
        </p:txBody>
      </p:sp>
      <p:sp>
        <p:nvSpPr>
          <p:cNvPr id="4" name="Platshållare för bildnummer 3"/>
          <p:cNvSpPr>
            <a:spLocks noGrp="1"/>
          </p:cNvSpPr>
          <p:nvPr>
            <p:ph type="sldNum" sz="quarter" idx="10"/>
          </p:nvPr>
        </p:nvSpPr>
        <p:spPr/>
        <p:txBody>
          <a:bodyPr/>
          <a:lstStyle/>
          <a:p>
            <a:fld id="{F81EA747-C3F5-40F5-ABA7-4B61E0680D92}" type="slidenum">
              <a:rPr lang="sv-SE" smtClean="0"/>
              <a:t>11</a:t>
            </a:fld>
            <a:endParaRPr lang="sv-SE"/>
          </a:p>
        </p:txBody>
      </p:sp>
    </p:spTree>
    <p:extLst>
      <p:ext uri="{BB962C8B-B14F-4D97-AF65-F5344CB8AC3E}">
        <p14:creationId xmlns:p14="http://schemas.microsoft.com/office/powerpoint/2010/main" val="3051400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Socialstyrelsen har avböjt</a:t>
            </a:r>
            <a:r>
              <a:rPr lang="sv-SE" sz="1200" kern="1200" baseline="0" dirty="0" smtClean="0">
                <a:solidFill>
                  <a:schemeClr val="tx1"/>
                </a:solidFill>
                <a:effectLst/>
                <a:latin typeface="+mn-lt"/>
                <a:ea typeface="+mn-ea"/>
                <a:cs typeface="+mn-cs"/>
              </a:rPr>
              <a:t> medverkan och säger att: då</a:t>
            </a:r>
            <a:r>
              <a:rPr lang="sv-SE" sz="1200" kern="1200" dirty="0" smtClean="0">
                <a:solidFill>
                  <a:schemeClr val="tx1"/>
                </a:solidFill>
                <a:effectLst/>
                <a:latin typeface="+mn-lt"/>
                <a:ea typeface="+mn-ea"/>
                <a:cs typeface="+mn-cs"/>
              </a:rPr>
              <a:t>det handlar mer om att göra ILCOR-definitionen känd bland dem som använder begreppet drunkning vid avrapportering av vårdtillfällen och andra insatser. De tror också att ni som arbetar inom området har de bästa möjligheterna att göra definitionen känd.  </a:t>
            </a:r>
            <a:endParaRPr lang="sv-SE" dirty="0"/>
          </a:p>
        </p:txBody>
      </p:sp>
      <p:sp>
        <p:nvSpPr>
          <p:cNvPr id="4" name="Platshållare för bildnummer 3"/>
          <p:cNvSpPr>
            <a:spLocks noGrp="1"/>
          </p:cNvSpPr>
          <p:nvPr>
            <p:ph type="sldNum" sz="quarter" idx="10"/>
          </p:nvPr>
        </p:nvSpPr>
        <p:spPr/>
        <p:txBody>
          <a:bodyPr/>
          <a:lstStyle/>
          <a:p>
            <a:fld id="{F81EA747-C3F5-40F5-ABA7-4B61E0680D92}" type="slidenum">
              <a:rPr lang="sv-SE" smtClean="0"/>
              <a:t>13</a:t>
            </a:fld>
            <a:endParaRPr lang="sv-SE"/>
          </a:p>
        </p:txBody>
      </p:sp>
    </p:spTree>
    <p:extLst>
      <p:ext uri="{BB962C8B-B14F-4D97-AF65-F5344CB8AC3E}">
        <p14:creationId xmlns:p14="http://schemas.microsoft.com/office/powerpoint/2010/main" val="2358587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solidFill>
                  <a:schemeClr val="tx1">
                    <a:lumMod val="65000"/>
                    <a:lumOff val="35000"/>
                  </a:schemeClr>
                </a:solidFill>
                <a:latin typeface="Helvetica"/>
                <a:cs typeface="Helvetica"/>
              </a:rPr>
              <a:t> </a:t>
            </a:r>
            <a:endParaRPr lang="sv-SE" dirty="0"/>
          </a:p>
        </p:txBody>
      </p:sp>
      <p:sp>
        <p:nvSpPr>
          <p:cNvPr id="4" name="Platshållare för bildnummer 3"/>
          <p:cNvSpPr>
            <a:spLocks noGrp="1"/>
          </p:cNvSpPr>
          <p:nvPr>
            <p:ph type="sldNum" sz="quarter" idx="10"/>
          </p:nvPr>
        </p:nvSpPr>
        <p:spPr/>
        <p:txBody>
          <a:bodyPr/>
          <a:lstStyle/>
          <a:p>
            <a:fld id="{F81EA747-C3F5-40F5-ABA7-4B61E0680D92}" type="slidenum">
              <a:rPr lang="sv-SE" smtClean="0"/>
              <a:t>14</a:t>
            </a:fld>
            <a:endParaRPr lang="sv-SE"/>
          </a:p>
        </p:txBody>
      </p:sp>
    </p:spTree>
    <p:extLst>
      <p:ext uri="{BB962C8B-B14F-4D97-AF65-F5344CB8AC3E}">
        <p14:creationId xmlns:p14="http://schemas.microsoft.com/office/powerpoint/2010/main" val="2719766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smtClean="0">
                <a:solidFill>
                  <a:schemeClr val="tx1"/>
                </a:solidFill>
                <a:latin typeface="+mn-lt"/>
                <a:ea typeface="+mn-ea"/>
                <a:cs typeface="+mn-cs"/>
              </a:rPr>
              <a:t>En svensk dylik definition saknas och olika myndigheter för åtskild statistik vilket är ett bekymmer för</a:t>
            </a:r>
          </a:p>
          <a:p>
            <a:r>
              <a:rPr lang="sv-SE" sz="1200" b="0" i="0" u="none" strike="noStrike" kern="1200" baseline="0" dirty="0" smtClean="0">
                <a:solidFill>
                  <a:schemeClr val="tx1"/>
                </a:solidFill>
                <a:latin typeface="+mn-lt"/>
                <a:ea typeface="+mn-ea"/>
                <a:cs typeface="+mn-cs"/>
              </a:rPr>
              <a:t>uppföljning och för att kunna sätta in preventiva åtgärder på ett bra sätt. Vi vet baserat på</a:t>
            </a:r>
          </a:p>
          <a:p>
            <a:r>
              <a:rPr lang="sv-SE" sz="1200" b="0" i="0" u="none" strike="noStrike" kern="1200" baseline="0" dirty="0" smtClean="0">
                <a:solidFill>
                  <a:schemeClr val="tx1"/>
                </a:solidFill>
                <a:latin typeface="+mn-lt"/>
                <a:ea typeface="+mn-ea"/>
                <a:cs typeface="+mn-cs"/>
              </a:rPr>
              <a:t>internationella studier och data kring barndrunkning i Sverige att ration omkommen vs överlevare</a:t>
            </a:r>
          </a:p>
          <a:p>
            <a:r>
              <a:rPr lang="sv-SE" sz="1200" b="0" i="0" u="none" strike="noStrike" kern="1200" baseline="0" dirty="0" smtClean="0">
                <a:solidFill>
                  <a:schemeClr val="tx1"/>
                </a:solidFill>
                <a:latin typeface="+mn-lt"/>
                <a:ea typeface="+mn-ea"/>
                <a:cs typeface="+mn-cs"/>
              </a:rPr>
              <a:t>Är 1:4. Det innebär att för varje dödsfall finns det ca 4 </a:t>
            </a:r>
            <a:r>
              <a:rPr lang="sv-SE" sz="1200" b="0" i="0" u="none" strike="noStrike" kern="1200" baseline="0" dirty="0" err="1" smtClean="0">
                <a:solidFill>
                  <a:schemeClr val="tx1"/>
                </a:solidFill>
                <a:latin typeface="+mn-lt"/>
                <a:ea typeface="+mn-ea"/>
                <a:cs typeface="+mn-cs"/>
              </a:rPr>
              <a:t>st</a:t>
            </a:r>
            <a:r>
              <a:rPr lang="sv-SE" sz="1200" b="0" i="0" u="none" strike="noStrike" kern="1200" baseline="0" dirty="0" smtClean="0">
                <a:solidFill>
                  <a:schemeClr val="tx1"/>
                </a:solidFill>
                <a:latin typeface="+mn-lt"/>
                <a:ea typeface="+mn-ea"/>
                <a:cs typeface="+mn-cs"/>
              </a:rPr>
              <a:t> överlevare som andats vätska men</a:t>
            </a:r>
          </a:p>
          <a:p>
            <a:r>
              <a:rPr lang="sv-SE" sz="1200" b="0" i="0" u="none" strike="noStrike" kern="1200" baseline="0" dirty="0" smtClean="0">
                <a:solidFill>
                  <a:schemeClr val="tx1"/>
                </a:solidFill>
                <a:latin typeface="+mn-lt"/>
                <a:ea typeface="+mn-ea"/>
                <a:cs typeface="+mn-cs"/>
              </a:rPr>
              <a:t>Överlevt tack vare tidig räddning, avancerade sjukvårdsåtgärder </a:t>
            </a:r>
            <a:r>
              <a:rPr lang="sv-SE" sz="1200" b="0" i="0" u="none" strike="noStrike" kern="1200" baseline="0" dirty="0" err="1" smtClean="0">
                <a:solidFill>
                  <a:schemeClr val="tx1"/>
                </a:solidFill>
                <a:latin typeface="+mn-lt"/>
                <a:ea typeface="+mn-ea"/>
                <a:cs typeface="+mn-cs"/>
              </a:rPr>
              <a:t>etc</a:t>
            </a:r>
            <a:endParaRPr lang="sv-SE" dirty="0"/>
          </a:p>
        </p:txBody>
      </p:sp>
      <p:sp>
        <p:nvSpPr>
          <p:cNvPr id="4" name="Platshållare för bildnummer 3"/>
          <p:cNvSpPr>
            <a:spLocks noGrp="1"/>
          </p:cNvSpPr>
          <p:nvPr>
            <p:ph type="sldNum" sz="quarter" idx="10"/>
          </p:nvPr>
        </p:nvSpPr>
        <p:spPr/>
        <p:txBody>
          <a:bodyPr/>
          <a:lstStyle/>
          <a:p>
            <a:fld id="{F81EA747-C3F5-40F5-ABA7-4B61E0680D92}" type="slidenum">
              <a:rPr lang="sv-SE" smtClean="0"/>
              <a:t>3</a:t>
            </a:fld>
            <a:endParaRPr lang="sv-SE"/>
          </a:p>
        </p:txBody>
      </p:sp>
    </p:spTree>
    <p:extLst>
      <p:ext uri="{BB962C8B-B14F-4D97-AF65-F5344CB8AC3E}">
        <p14:creationId xmlns:p14="http://schemas.microsoft.com/office/powerpoint/2010/main" val="1208635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Viktigt</a:t>
            </a:r>
            <a:r>
              <a:rPr lang="sv-SE" baseline="0" dirty="0" smtClean="0"/>
              <a:t> att terminlogi, innebörd och språkbruk blir förståeligt och hanterbart ”för alla”</a:t>
            </a:r>
            <a:endParaRPr lang="sv-SE" dirty="0"/>
          </a:p>
        </p:txBody>
      </p:sp>
      <p:sp>
        <p:nvSpPr>
          <p:cNvPr id="4" name="Platshållare för bildnummer 3"/>
          <p:cNvSpPr>
            <a:spLocks noGrp="1"/>
          </p:cNvSpPr>
          <p:nvPr>
            <p:ph type="sldNum" sz="quarter" idx="10"/>
          </p:nvPr>
        </p:nvSpPr>
        <p:spPr/>
        <p:txBody>
          <a:bodyPr/>
          <a:lstStyle/>
          <a:p>
            <a:fld id="{F81EA747-C3F5-40F5-ABA7-4B61E0680D92}" type="slidenum">
              <a:rPr lang="sv-SE" smtClean="0"/>
              <a:t>4</a:t>
            </a:fld>
            <a:endParaRPr lang="sv-SE"/>
          </a:p>
        </p:txBody>
      </p:sp>
    </p:spTree>
    <p:extLst>
      <p:ext uri="{BB962C8B-B14F-4D97-AF65-F5344CB8AC3E}">
        <p14:creationId xmlns:p14="http://schemas.microsoft.com/office/powerpoint/2010/main" val="688924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Arbetet med den</a:t>
            </a:r>
            <a:r>
              <a:rPr lang="sv-SE" baseline="0" dirty="0" smtClean="0"/>
              <a:t> Svenska drunkningsdefinitionen är en konsensusprocess initierad av HLR-rådet och Svenska Livräddningssällskapet  för att enas kring en gemensam terminlogi kring drunkning i Sverige.</a:t>
            </a:r>
          </a:p>
          <a:p>
            <a:r>
              <a:rPr lang="sv-SE" baseline="0" dirty="0" smtClean="0"/>
              <a:t>Arbetet baseras på </a:t>
            </a:r>
            <a:r>
              <a:rPr lang="sv-SE" baseline="0" dirty="0" err="1" smtClean="0"/>
              <a:t>Idris</a:t>
            </a:r>
            <a:r>
              <a:rPr lang="sv-SE" baseline="0" dirty="0" smtClean="0"/>
              <a:t> et al: </a:t>
            </a:r>
            <a:r>
              <a:rPr lang="sv-SE" baseline="0" dirty="0" err="1" smtClean="0"/>
              <a:t>Recommende</a:t>
            </a:r>
            <a:r>
              <a:rPr lang="sv-SE" baseline="0" dirty="0" smtClean="0"/>
              <a:t> Guidlines för Uniform </a:t>
            </a:r>
            <a:r>
              <a:rPr lang="sv-SE" baseline="0" dirty="0" err="1" smtClean="0"/>
              <a:t>Reporting</a:t>
            </a:r>
            <a:r>
              <a:rPr lang="sv-SE" baseline="0" dirty="0" smtClean="0"/>
              <a:t> of Data from Drowning: The </a:t>
            </a:r>
            <a:r>
              <a:rPr lang="sv-SE" baseline="0" dirty="0" err="1" smtClean="0"/>
              <a:t>Ustein</a:t>
            </a:r>
            <a:r>
              <a:rPr lang="sv-SE" baseline="0" dirty="0" smtClean="0"/>
              <a:t> Style” publicerad i </a:t>
            </a:r>
            <a:r>
              <a:rPr lang="sv-SE" baseline="0" dirty="0" err="1" smtClean="0"/>
              <a:t>Circulation</a:t>
            </a:r>
            <a:r>
              <a:rPr lang="sv-SE" baseline="0" dirty="0" smtClean="0"/>
              <a:t> 2003.</a:t>
            </a:r>
          </a:p>
          <a:p>
            <a:r>
              <a:rPr lang="sv-SE" baseline="0" dirty="0" smtClean="0"/>
              <a:t>JMF SIMKUNNIGHETSDEFINITIONEN</a:t>
            </a:r>
            <a:endParaRPr lang="sv-SE" dirty="0"/>
          </a:p>
        </p:txBody>
      </p:sp>
      <p:sp>
        <p:nvSpPr>
          <p:cNvPr id="4" name="Platshållare för bildnummer 3"/>
          <p:cNvSpPr>
            <a:spLocks noGrp="1"/>
          </p:cNvSpPr>
          <p:nvPr>
            <p:ph type="sldNum" sz="quarter" idx="10"/>
          </p:nvPr>
        </p:nvSpPr>
        <p:spPr/>
        <p:txBody>
          <a:bodyPr/>
          <a:lstStyle/>
          <a:p>
            <a:fld id="{F81EA747-C3F5-40F5-ABA7-4B61E0680D92}" type="slidenum">
              <a:rPr lang="sv-SE" smtClean="0"/>
              <a:t>5</a:t>
            </a:fld>
            <a:endParaRPr lang="sv-SE"/>
          </a:p>
        </p:txBody>
      </p:sp>
    </p:spTree>
    <p:extLst>
      <p:ext uri="{BB962C8B-B14F-4D97-AF65-F5344CB8AC3E}">
        <p14:creationId xmlns:p14="http://schemas.microsoft.com/office/powerpoint/2010/main" val="2955190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Några klargörande om hur många uppfattningar det finns om vad</a:t>
            </a:r>
            <a:r>
              <a:rPr lang="sv-SE" baseline="0" dirty="0" smtClean="0"/>
              <a:t> en drunkning är?</a:t>
            </a:r>
            <a:endParaRPr lang="sv-SE" dirty="0"/>
          </a:p>
        </p:txBody>
      </p:sp>
      <p:sp>
        <p:nvSpPr>
          <p:cNvPr id="4" name="Platshållare för bildnummer 3"/>
          <p:cNvSpPr>
            <a:spLocks noGrp="1"/>
          </p:cNvSpPr>
          <p:nvPr>
            <p:ph type="sldNum" sz="quarter" idx="10"/>
          </p:nvPr>
        </p:nvSpPr>
        <p:spPr/>
        <p:txBody>
          <a:bodyPr/>
          <a:lstStyle/>
          <a:p>
            <a:fld id="{F81EA747-C3F5-40F5-ABA7-4B61E0680D92}" type="slidenum">
              <a:rPr lang="sv-SE" smtClean="0"/>
              <a:t>6</a:t>
            </a:fld>
            <a:endParaRPr lang="sv-SE"/>
          </a:p>
        </p:txBody>
      </p:sp>
    </p:spTree>
    <p:extLst>
      <p:ext uri="{BB962C8B-B14F-4D97-AF65-F5344CB8AC3E}">
        <p14:creationId xmlns:p14="http://schemas.microsoft.com/office/powerpoint/2010/main" val="4229950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Vem kan hålla reda på vad som är vad och hur påverkar detta såväl statistik, forskning</a:t>
            </a:r>
            <a:r>
              <a:rPr lang="sv-SE" baseline="0" dirty="0" smtClean="0"/>
              <a:t> och den allmänna uppfattningen</a:t>
            </a:r>
            <a:endParaRPr lang="sv-SE" dirty="0"/>
          </a:p>
        </p:txBody>
      </p:sp>
      <p:sp>
        <p:nvSpPr>
          <p:cNvPr id="4" name="Platshållare för bildnummer 3"/>
          <p:cNvSpPr>
            <a:spLocks noGrp="1"/>
          </p:cNvSpPr>
          <p:nvPr>
            <p:ph type="sldNum" sz="quarter" idx="10"/>
          </p:nvPr>
        </p:nvSpPr>
        <p:spPr/>
        <p:txBody>
          <a:bodyPr/>
          <a:lstStyle/>
          <a:p>
            <a:fld id="{F81EA747-C3F5-40F5-ABA7-4B61E0680D92}" type="slidenum">
              <a:rPr lang="sv-SE" smtClean="0"/>
              <a:t>7</a:t>
            </a:fld>
            <a:endParaRPr lang="sv-SE"/>
          </a:p>
        </p:txBody>
      </p:sp>
    </p:spTree>
    <p:extLst>
      <p:ext uri="{BB962C8B-B14F-4D97-AF65-F5344CB8AC3E}">
        <p14:creationId xmlns:p14="http://schemas.microsoft.com/office/powerpoint/2010/main" val="798586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Oavsett vad som ligger bakom en drunkning så är det primära att rädda liv, då frågar</a:t>
            </a:r>
            <a:r>
              <a:rPr lang="sv-SE" baseline="0" dirty="0" smtClean="0"/>
              <a:t> man sig inte vad som försorsakade att drunkningen skedde. Oftast rapporteras drunkningar oavsett bakgrund som DRUNKNING i media m </a:t>
            </a:r>
            <a:r>
              <a:rPr lang="sv-SE" baseline="0" dirty="0" err="1" smtClean="0"/>
              <a:t>fl</a:t>
            </a:r>
            <a:r>
              <a:rPr lang="sv-SE" baseline="0" dirty="0" smtClean="0"/>
              <a:t> Detta exkluderar därmed ca 50 % av materialet kring omkomna.</a:t>
            </a:r>
          </a:p>
          <a:p>
            <a:r>
              <a:rPr lang="sv-SE" baseline="0" dirty="0" smtClean="0"/>
              <a:t>Alla som drabbas av att andas in vätska i lungorna omkommer inte av händelsen.</a:t>
            </a:r>
          </a:p>
          <a:p>
            <a:r>
              <a:rPr lang="sv-SE" baseline="0" dirty="0" smtClean="0"/>
              <a:t>Några räddar sig själva</a:t>
            </a:r>
          </a:p>
          <a:p>
            <a:r>
              <a:rPr lang="sv-SE" baseline="0" dirty="0" smtClean="0"/>
              <a:t>Andra räddas tidigt</a:t>
            </a:r>
          </a:p>
          <a:p>
            <a:r>
              <a:rPr lang="sv-SE" baseline="0" dirty="0" smtClean="0"/>
              <a:t>Några räddas sent i förloppet</a:t>
            </a:r>
          </a:p>
          <a:p>
            <a:r>
              <a:rPr lang="sv-SE" baseline="0" dirty="0" smtClean="0"/>
              <a:t>Flertalet studier visa att ration omkomna/överlevare vid drunkning är ca 1 av 4, d v s 4 överlevare per omkommen drunknad person</a:t>
            </a:r>
            <a:endParaRPr lang="sv-SE" dirty="0"/>
          </a:p>
        </p:txBody>
      </p:sp>
      <p:sp>
        <p:nvSpPr>
          <p:cNvPr id="4" name="Platshållare för bildnummer 3"/>
          <p:cNvSpPr>
            <a:spLocks noGrp="1"/>
          </p:cNvSpPr>
          <p:nvPr>
            <p:ph type="sldNum" sz="quarter" idx="10"/>
          </p:nvPr>
        </p:nvSpPr>
        <p:spPr/>
        <p:txBody>
          <a:bodyPr/>
          <a:lstStyle/>
          <a:p>
            <a:fld id="{F81EA747-C3F5-40F5-ABA7-4B61E0680D92}" type="slidenum">
              <a:rPr lang="sv-SE" smtClean="0"/>
              <a:t>8</a:t>
            </a:fld>
            <a:endParaRPr lang="sv-SE"/>
          </a:p>
        </p:txBody>
      </p:sp>
    </p:spTree>
    <p:extLst>
      <p:ext uri="{BB962C8B-B14F-4D97-AF65-F5344CB8AC3E}">
        <p14:creationId xmlns:p14="http://schemas.microsoft.com/office/powerpoint/2010/main" val="2125781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smtClean="0"/>
              <a:t>ILCOR´s</a:t>
            </a:r>
            <a:r>
              <a:rPr lang="sv-SE" dirty="0" smtClean="0"/>
              <a:t> rekommendation innebär att det återstår TRE termer</a:t>
            </a:r>
            <a:r>
              <a:rPr lang="sv-SE" baseline="0" dirty="0" smtClean="0"/>
              <a:t> för drunkning, dessa behöver definieras (vilket kommer att ske i det fortsatta arbetet)</a:t>
            </a:r>
            <a:endParaRPr lang="sv-SE" dirty="0"/>
          </a:p>
        </p:txBody>
      </p:sp>
      <p:sp>
        <p:nvSpPr>
          <p:cNvPr id="4" name="Platshållare för bildnummer 3"/>
          <p:cNvSpPr>
            <a:spLocks noGrp="1"/>
          </p:cNvSpPr>
          <p:nvPr>
            <p:ph type="sldNum" sz="quarter" idx="10"/>
          </p:nvPr>
        </p:nvSpPr>
        <p:spPr/>
        <p:txBody>
          <a:bodyPr/>
          <a:lstStyle/>
          <a:p>
            <a:fld id="{F81EA747-C3F5-40F5-ABA7-4B61E0680D92}" type="slidenum">
              <a:rPr lang="sv-SE" smtClean="0"/>
              <a:t>9</a:t>
            </a:fld>
            <a:endParaRPr lang="sv-SE"/>
          </a:p>
        </p:txBody>
      </p:sp>
    </p:spTree>
    <p:extLst>
      <p:ext uri="{BB962C8B-B14F-4D97-AF65-F5344CB8AC3E}">
        <p14:creationId xmlns:p14="http://schemas.microsoft.com/office/powerpoint/2010/main" val="3018621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solidFill>
                  <a:schemeClr val="tx1">
                    <a:lumMod val="65000"/>
                    <a:lumOff val="35000"/>
                  </a:schemeClr>
                </a:solidFill>
                <a:latin typeface="Helvetica"/>
                <a:cs typeface="Helvetica"/>
              </a:rPr>
              <a:t>”drunkningstillbud” d v s varit nära att drunkna men överlevt</a:t>
            </a:r>
          </a:p>
          <a:p>
            <a:r>
              <a:rPr lang="sv-SE" dirty="0" smtClean="0">
                <a:solidFill>
                  <a:schemeClr val="tx1">
                    <a:lumMod val="65000"/>
                    <a:lumOff val="35000"/>
                  </a:schemeClr>
                </a:solidFill>
                <a:latin typeface="Helvetica"/>
                <a:cs typeface="Helvetica"/>
              </a:rPr>
              <a:t>”drunkningsolycka” d vs en olycka orsakade händelsen, ofta okänd orsak</a:t>
            </a:r>
            <a:endParaRPr lang="sv-SE" dirty="0"/>
          </a:p>
        </p:txBody>
      </p:sp>
      <p:sp>
        <p:nvSpPr>
          <p:cNvPr id="4" name="Platshållare för bildnummer 3"/>
          <p:cNvSpPr>
            <a:spLocks noGrp="1"/>
          </p:cNvSpPr>
          <p:nvPr>
            <p:ph type="sldNum" sz="quarter" idx="10"/>
          </p:nvPr>
        </p:nvSpPr>
        <p:spPr/>
        <p:txBody>
          <a:bodyPr/>
          <a:lstStyle/>
          <a:p>
            <a:fld id="{F81EA747-C3F5-40F5-ABA7-4B61E0680D92}" type="slidenum">
              <a:rPr lang="sv-SE" smtClean="0"/>
              <a:t>10</a:t>
            </a:fld>
            <a:endParaRPr lang="sv-SE"/>
          </a:p>
        </p:txBody>
      </p:sp>
    </p:spTree>
    <p:extLst>
      <p:ext uri="{BB962C8B-B14F-4D97-AF65-F5344CB8AC3E}">
        <p14:creationId xmlns:p14="http://schemas.microsoft.com/office/powerpoint/2010/main" val="2719766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20B048B8-A8A0-9349-9723-892019C03F1B}" type="datetimeFigureOut">
              <a:rPr lang="sv-SE" smtClean="0"/>
              <a:t>2014-06-02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34F858C-5BCB-C14F-B251-9463174A7B83}" type="slidenum">
              <a:rPr lang="sv-SE" smtClean="0"/>
              <a:t>‹#›</a:t>
            </a:fld>
            <a:endParaRPr lang="sv-SE"/>
          </a:p>
        </p:txBody>
      </p:sp>
    </p:spTree>
    <p:extLst>
      <p:ext uri="{BB962C8B-B14F-4D97-AF65-F5344CB8AC3E}">
        <p14:creationId xmlns:p14="http://schemas.microsoft.com/office/powerpoint/2010/main" val="2726048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0B048B8-A8A0-9349-9723-892019C03F1B}" type="datetimeFigureOut">
              <a:rPr lang="sv-SE" smtClean="0"/>
              <a:t>2014-06-02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34F858C-5BCB-C14F-B251-9463174A7B83}" type="slidenum">
              <a:rPr lang="sv-SE" smtClean="0"/>
              <a:t>‹#›</a:t>
            </a:fld>
            <a:endParaRPr lang="sv-SE"/>
          </a:p>
        </p:txBody>
      </p:sp>
    </p:spTree>
    <p:extLst>
      <p:ext uri="{BB962C8B-B14F-4D97-AF65-F5344CB8AC3E}">
        <p14:creationId xmlns:p14="http://schemas.microsoft.com/office/powerpoint/2010/main" val="3214255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0B048B8-A8A0-9349-9723-892019C03F1B}" type="datetimeFigureOut">
              <a:rPr lang="sv-SE" smtClean="0"/>
              <a:t>2014-06-02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34F858C-5BCB-C14F-B251-9463174A7B83}" type="slidenum">
              <a:rPr lang="sv-SE" smtClean="0"/>
              <a:t>‹#›</a:t>
            </a:fld>
            <a:endParaRPr lang="sv-SE"/>
          </a:p>
        </p:txBody>
      </p:sp>
    </p:spTree>
    <p:extLst>
      <p:ext uri="{BB962C8B-B14F-4D97-AF65-F5344CB8AC3E}">
        <p14:creationId xmlns:p14="http://schemas.microsoft.com/office/powerpoint/2010/main" val="29165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0B048B8-A8A0-9349-9723-892019C03F1B}" type="datetimeFigureOut">
              <a:rPr lang="sv-SE" smtClean="0"/>
              <a:t>2014-06-02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34F858C-5BCB-C14F-B251-9463174A7B83}" type="slidenum">
              <a:rPr lang="sv-SE" smtClean="0"/>
              <a:t>‹#›</a:t>
            </a:fld>
            <a:endParaRPr lang="sv-SE"/>
          </a:p>
        </p:txBody>
      </p:sp>
    </p:spTree>
    <p:extLst>
      <p:ext uri="{BB962C8B-B14F-4D97-AF65-F5344CB8AC3E}">
        <p14:creationId xmlns:p14="http://schemas.microsoft.com/office/powerpoint/2010/main" val="3649478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20B048B8-A8A0-9349-9723-892019C03F1B}" type="datetimeFigureOut">
              <a:rPr lang="sv-SE" smtClean="0"/>
              <a:t>2014-06-02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34F858C-5BCB-C14F-B251-9463174A7B83}" type="slidenum">
              <a:rPr lang="sv-SE" smtClean="0"/>
              <a:t>‹#›</a:t>
            </a:fld>
            <a:endParaRPr lang="sv-SE"/>
          </a:p>
        </p:txBody>
      </p:sp>
    </p:spTree>
    <p:extLst>
      <p:ext uri="{BB962C8B-B14F-4D97-AF65-F5344CB8AC3E}">
        <p14:creationId xmlns:p14="http://schemas.microsoft.com/office/powerpoint/2010/main" val="2294200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20B048B8-A8A0-9349-9723-892019C03F1B}" type="datetimeFigureOut">
              <a:rPr lang="sv-SE" smtClean="0"/>
              <a:t>2014-06-02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34F858C-5BCB-C14F-B251-9463174A7B83}" type="slidenum">
              <a:rPr lang="sv-SE" smtClean="0"/>
              <a:t>‹#›</a:t>
            </a:fld>
            <a:endParaRPr lang="sv-SE"/>
          </a:p>
        </p:txBody>
      </p:sp>
    </p:spTree>
    <p:extLst>
      <p:ext uri="{BB962C8B-B14F-4D97-AF65-F5344CB8AC3E}">
        <p14:creationId xmlns:p14="http://schemas.microsoft.com/office/powerpoint/2010/main" val="3676206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20B048B8-A8A0-9349-9723-892019C03F1B}" type="datetimeFigureOut">
              <a:rPr lang="sv-SE" smtClean="0"/>
              <a:t>2014-06-02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34F858C-5BCB-C14F-B251-9463174A7B83}" type="slidenum">
              <a:rPr lang="sv-SE" smtClean="0"/>
              <a:t>‹#›</a:t>
            </a:fld>
            <a:endParaRPr lang="sv-SE"/>
          </a:p>
        </p:txBody>
      </p:sp>
    </p:spTree>
    <p:extLst>
      <p:ext uri="{BB962C8B-B14F-4D97-AF65-F5344CB8AC3E}">
        <p14:creationId xmlns:p14="http://schemas.microsoft.com/office/powerpoint/2010/main" val="3407170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20B048B8-A8A0-9349-9723-892019C03F1B}" type="datetimeFigureOut">
              <a:rPr lang="sv-SE" smtClean="0"/>
              <a:t>2014-06-02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34F858C-5BCB-C14F-B251-9463174A7B83}" type="slidenum">
              <a:rPr lang="sv-SE" smtClean="0"/>
              <a:t>‹#›</a:t>
            </a:fld>
            <a:endParaRPr lang="sv-SE"/>
          </a:p>
        </p:txBody>
      </p:sp>
    </p:spTree>
    <p:extLst>
      <p:ext uri="{BB962C8B-B14F-4D97-AF65-F5344CB8AC3E}">
        <p14:creationId xmlns:p14="http://schemas.microsoft.com/office/powerpoint/2010/main" val="1185179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0B048B8-A8A0-9349-9723-892019C03F1B}" type="datetimeFigureOut">
              <a:rPr lang="sv-SE" smtClean="0"/>
              <a:t>2014-06-02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34F858C-5BCB-C14F-B251-9463174A7B83}" type="slidenum">
              <a:rPr lang="sv-SE" smtClean="0"/>
              <a:t>‹#›</a:t>
            </a:fld>
            <a:endParaRPr lang="sv-SE"/>
          </a:p>
        </p:txBody>
      </p:sp>
    </p:spTree>
    <p:extLst>
      <p:ext uri="{BB962C8B-B14F-4D97-AF65-F5344CB8AC3E}">
        <p14:creationId xmlns:p14="http://schemas.microsoft.com/office/powerpoint/2010/main" val="4279932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20B048B8-A8A0-9349-9723-892019C03F1B}" type="datetimeFigureOut">
              <a:rPr lang="sv-SE" smtClean="0"/>
              <a:t>2014-06-02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34F858C-5BCB-C14F-B251-9463174A7B83}" type="slidenum">
              <a:rPr lang="sv-SE" smtClean="0"/>
              <a:t>‹#›</a:t>
            </a:fld>
            <a:endParaRPr lang="sv-SE"/>
          </a:p>
        </p:txBody>
      </p:sp>
    </p:spTree>
    <p:extLst>
      <p:ext uri="{BB962C8B-B14F-4D97-AF65-F5344CB8AC3E}">
        <p14:creationId xmlns:p14="http://schemas.microsoft.com/office/powerpoint/2010/main" val="3226335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20B048B8-A8A0-9349-9723-892019C03F1B}" type="datetimeFigureOut">
              <a:rPr lang="sv-SE" smtClean="0"/>
              <a:t>2014-06-02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34F858C-5BCB-C14F-B251-9463174A7B83}" type="slidenum">
              <a:rPr lang="sv-SE" smtClean="0"/>
              <a:t>‹#›</a:t>
            </a:fld>
            <a:endParaRPr lang="sv-SE"/>
          </a:p>
        </p:txBody>
      </p:sp>
    </p:spTree>
    <p:extLst>
      <p:ext uri="{BB962C8B-B14F-4D97-AF65-F5344CB8AC3E}">
        <p14:creationId xmlns:p14="http://schemas.microsoft.com/office/powerpoint/2010/main" val="675523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B048B8-A8A0-9349-9723-892019C03F1B}" type="datetimeFigureOut">
              <a:rPr lang="sv-SE" smtClean="0"/>
              <a:t>2014-06-02</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4F858C-5BCB-C14F-B251-9463174A7B83}" type="slidenum">
              <a:rPr lang="sv-SE" smtClean="0"/>
              <a:t>‹#›</a:t>
            </a:fld>
            <a:endParaRPr lang="sv-SE"/>
          </a:p>
        </p:txBody>
      </p:sp>
    </p:spTree>
    <p:extLst>
      <p:ext uri="{BB962C8B-B14F-4D97-AF65-F5344CB8AC3E}">
        <p14:creationId xmlns:p14="http://schemas.microsoft.com/office/powerpoint/2010/main" val="2898550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71948" y="371439"/>
            <a:ext cx="8126362" cy="896922"/>
          </a:xfrm>
        </p:spPr>
        <p:txBody>
          <a:bodyPr>
            <a:noAutofit/>
          </a:bodyPr>
          <a:lstStyle/>
          <a:p>
            <a:pPr algn="l"/>
            <a:r>
              <a:rPr lang="sv-SE" sz="3200" b="1" dirty="0" smtClean="0">
                <a:latin typeface="Helvetica"/>
                <a:cs typeface="Helvetica"/>
              </a:rPr>
              <a:t> </a:t>
            </a:r>
            <a:endParaRPr lang="sv-SE" sz="3200" b="1" dirty="0">
              <a:latin typeface="Helvetica"/>
              <a:cs typeface="Helvetica"/>
            </a:endParaRPr>
          </a:p>
        </p:txBody>
      </p:sp>
      <p:sp>
        <p:nvSpPr>
          <p:cNvPr id="3" name="Underrubrik 2"/>
          <p:cNvSpPr>
            <a:spLocks noGrp="1"/>
          </p:cNvSpPr>
          <p:nvPr>
            <p:ph type="subTitle" idx="1"/>
          </p:nvPr>
        </p:nvSpPr>
        <p:spPr>
          <a:xfrm>
            <a:off x="323212" y="460686"/>
            <a:ext cx="8265801" cy="5541103"/>
          </a:xfrm>
        </p:spPr>
        <p:txBody>
          <a:bodyPr>
            <a:normAutofit fontScale="32500" lnSpcReduction="20000"/>
          </a:bodyPr>
          <a:lstStyle/>
          <a:p>
            <a:endParaRPr lang="sv-SE" sz="12800" dirty="0" smtClean="0">
              <a:solidFill>
                <a:schemeClr val="tx1">
                  <a:lumMod val="65000"/>
                  <a:lumOff val="35000"/>
                </a:schemeClr>
              </a:solidFill>
              <a:latin typeface="Helvetica"/>
              <a:cs typeface="Helvetica"/>
            </a:endParaRPr>
          </a:p>
          <a:p>
            <a:r>
              <a:rPr lang="sv-SE" sz="12800" smtClean="0">
                <a:solidFill>
                  <a:schemeClr val="tx1">
                    <a:lumMod val="65000"/>
                    <a:lumOff val="35000"/>
                  </a:schemeClr>
                </a:solidFill>
                <a:latin typeface="Helvetica"/>
                <a:cs typeface="Helvetica"/>
              </a:rPr>
              <a:t> </a:t>
            </a:r>
            <a:r>
              <a:rPr lang="sv-SE" sz="12300" b="1" smtClean="0">
                <a:solidFill>
                  <a:schemeClr val="tx1">
                    <a:lumMod val="65000"/>
                    <a:lumOff val="35000"/>
                  </a:schemeClr>
                </a:solidFill>
                <a:latin typeface="Helvetica"/>
                <a:cs typeface="Helvetica"/>
              </a:rPr>
              <a:t>En </a:t>
            </a:r>
            <a:r>
              <a:rPr lang="sv-SE" sz="12300" b="1" dirty="0" smtClean="0">
                <a:solidFill>
                  <a:schemeClr val="tx1">
                    <a:lumMod val="65000"/>
                    <a:lumOff val="35000"/>
                  </a:schemeClr>
                </a:solidFill>
                <a:latin typeface="Helvetica"/>
                <a:cs typeface="Helvetica"/>
              </a:rPr>
              <a:t>Svensk drunkningsdefinition</a:t>
            </a:r>
          </a:p>
          <a:p>
            <a:pPr marL="457200" indent="-457200" algn="l">
              <a:buFont typeface="Arial" panose="020B0604020202020204" pitchFamily="34" charset="0"/>
              <a:buChar char="•"/>
            </a:pPr>
            <a:endParaRPr lang="sv-SE" sz="12800"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endParaRPr lang="sv-SE" sz="12800" dirty="0" smtClean="0">
              <a:solidFill>
                <a:schemeClr val="tx1">
                  <a:lumMod val="65000"/>
                  <a:lumOff val="35000"/>
                </a:schemeClr>
              </a:solidFill>
              <a:latin typeface="Helvetica"/>
              <a:cs typeface="Helvetica"/>
            </a:endParaRPr>
          </a:p>
          <a:p>
            <a:r>
              <a:rPr lang="sv-SE" sz="8000" dirty="0" smtClean="0">
                <a:solidFill>
                  <a:schemeClr val="tx1">
                    <a:lumMod val="65000"/>
                    <a:lumOff val="35000"/>
                  </a:schemeClr>
                </a:solidFill>
                <a:latin typeface="Helvetica"/>
                <a:cs typeface="Helvetica"/>
              </a:rPr>
              <a:t>Karin Brand</a:t>
            </a:r>
          </a:p>
          <a:p>
            <a:r>
              <a:rPr lang="sv-SE" sz="6200" dirty="0" smtClean="0">
                <a:solidFill>
                  <a:schemeClr val="tx1">
                    <a:lumMod val="65000"/>
                    <a:lumOff val="35000"/>
                  </a:schemeClr>
                </a:solidFill>
                <a:latin typeface="Helvetica"/>
                <a:cs typeface="Helvetica"/>
              </a:rPr>
              <a:t>Generalsekreterare</a:t>
            </a:r>
          </a:p>
          <a:p>
            <a:r>
              <a:rPr lang="sv-SE" sz="8000" dirty="0" smtClean="0">
                <a:solidFill>
                  <a:schemeClr val="tx1">
                    <a:lumMod val="65000"/>
                    <a:lumOff val="35000"/>
                  </a:schemeClr>
                </a:solidFill>
                <a:latin typeface="Helvetica"/>
                <a:cs typeface="Helvetica"/>
              </a:rPr>
              <a:t>Svenska Livräddningssällskapet</a:t>
            </a:r>
          </a:p>
          <a:p>
            <a:pPr marL="457200" indent="-457200" algn="l">
              <a:buFont typeface="Arial" panose="020B0604020202020204" pitchFamily="34" charset="0"/>
              <a:buChar char="•"/>
            </a:pPr>
            <a:endParaRPr lang="sv-SE" sz="11200" dirty="0" smtClean="0">
              <a:solidFill>
                <a:schemeClr val="tx1">
                  <a:lumMod val="65000"/>
                  <a:lumOff val="35000"/>
                </a:schemeClr>
              </a:solidFill>
              <a:latin typeface="Helvetica"/>
              <a:cs typeface="Helvetica"/>
            </a:endParaRPr>
          </a:p>
          <a:p>
            <a:pPr algn="l"/>
            <a:r>
              <a:rPr lang="sv-SE" sz="11200" dirty="0" smtClean="0">
                <a:solidFill>
                  <a:schemeClr val="tx1">
                    <a:lumMod val="65000"/>
                    <a:lumOff val="35000"/>
                  </a:schemeClr>
                </a:solidFill>
                <a:latin typeface="Helvetica"/>
                <a:cs typeface="Helvetica"/>
              </a:rPr>
              <a:t> </a:t>
            </a:r>
          </a:p>
          <a:p>
            <a:pPr algn="l"/>
            <a:endParaRPr lang="sv-SE" dirty="0">
              <a:solidFill>
                <a:schemeClr val="tx1">
                  <a:lumMod val="65000"/>
                  <a:lumOff val="35000"/>
                </a:schemeClr>
              </a:solidFill>
              <a:latin typeface="Helvetica"/>
              <a:cs typeface="Helvetica"/>
            </a:endParaRPr>
          </a:p>
        </p:txBody>
      </p:sp>
      <p:grpSp>
        <p:nvGrpSpPr>
          <p:cNvPr id="43" name="Grupp 42"/>
          <p:cNvGrpSpPr/>
          <p:nvPr/>
        </p:nvGrpSpPr>
        <p:grpSpPr>
          <a:xfrm>
            <a:off x="-608861" y="6298119"/>
            <a:ext cx="9752861" cy="553499"/>
            <a:chOff x="-608861" y="6298119"/>
            <a:chExt cx="9752861" cy="553499"/>
          </a:xfrm>
        </p:grpSpPr>
        <p:sp>
          <p:nvSpPr>
            <p:cNvPr id="32" name="Rektangel 31"/>
            <p:cNvSpPr/>
            <p:nvPr/>
          </p:nvSpPr>
          <p:spPr>
            <a:xfrm>
              <a:off x="0" y="6298119"/>
              <a:ext cx="9144000" cy="553499"/>
            </a:xfrm>
            <a:prstGeom prst="rect">
              <a:avLst/>
            </a:prstGeom>
            <a:solidFill>
              <a:schemeClr val="tx1">
                <a:alpha val="8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4400" b="1" dirty="0">
                <a:solidFill>
                  <a:schemeClr val="tx1"/>
                </a:solidFill>
              </a:endParaRPr>
            </a:p>
          </p:txBody>
        </p:sp>
        <p:sp>
          <p:nvSpPr>
            <p:cNvPr id="33" name="textruta 32"/>
            <p:cNvSpPr txBox="1"/>
            <p:nvPr/>
          </p:nvSpPr>
          <p:spPr>
            <a:xfrm>
              <a:off x="-608861" y="6482295"/>
              <a:ext cx="8384132" cy="246221"/>
            </a:xfrm>
            <a:prstGeom prst="rect">
              <a:avLst/>
            </a:prstGeom>
            <a:noFill/>
          </p:spPr>
          <p:txBody>
            <a:bodyPr wrap="square" rtlCol="0">
              <a:spAutoFit/>
            </a:bodyPr>
            <a:lstStyle/>
            <a:p>
              <a:r>
                <a:rPr lang="sv-SE" sz="1000" dirty="0" smtClean="0">
                  <a:solidFill>
                    <a:srgbClr val="F2F2F2"/>
                  </a:solidFill>
                  <a:latin typeface="Helvetica"/>
                  <a:cs typeface="Helvetica"/>
                </a:rPr>
                <a:t>		                  HLR2014 - Om Drunkning		 </a:t>
              </a:r>
              <a:r>
                <a:rPr lang="sv-SE" sz="1000" dirty="0">
                  <a:solidFill>
                    <a:srgbClr val="F2F2F2"/>
                  </a:solidFill>
                  <a:latin typeface="Helvetica"/>
                  <a:cs typeface="Helvetica"/>
                </a:rPr>
                <a:t> </a:t>
              </a:r>
              <a:r>
                <a:rPr lang="sv-SE" sz="1000" dirty="0" smtClean="0">
                  <a:solidFill>
                    <a:srgbClr val="F2F2F2"/>
                  </a:solidFill>
                  <a:latin typeface="Helvetica"/>
                  <a:cs typeface="Helvetica"/>
                </a:rPr>
                <a:t>                  Tylösand 3-4 juni 2014 </a:t>
              </a:r>
              <a:endParaRPr lang="sv-SE" dirty="0"/>
            </a:p>
          </p:txBody>
        </p:sp>
        <p:cxnSp>
          <p:nvCxnSpPr>
            <p:cNvPr id="35" name="Rak 34"/>
            <p:cNvCxnSpPr/>
            <p:nvPr/>
          </p:nvCxnSpPr>
          <p:spPr>
            <a:xfrm>
              <a:off x="1002599" y="6503252"/>
              <a:ext cx="1966318"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36" name="Rak 35"/>
            <p:cNvCxnSpPr/>
            <p:nvPr/>
          </p:nvCxnSpPr>
          <p:spPr>
            <a:xfrm>
              <a:off x="3811016" y="6505302"/>
              <a:ext cx="2144266"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39" name="Bildobjekt 38" descr="Svenska HLR rådet logo-inverterad-färg 140508.eps"/>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6788517" y="6442851"/>
              <a:ext cx="1526947" cy="285665"/>
            </a:xfrm>
            <a:prstGeom prst="rect">
              <a:avLst/>
            </a:prstGeom>
          </p:spPr>
        </p:pic>
      </p:grpSp>
    </p:spTree>
    <p:extLst>
      <p:ext uri="{BB962C8B-B14F-4D97-AF65-F5344CB8AC3E}">
        <p14:creationId xmlns:p14="http://schemas.microsoft.com/office/powerpoint/2010/main" val="3278423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71948" y="371439"/>
            <a:ext cx="8126362" cy="896922"/>
          </a:xfrm>
        </p:spPr>
        <p:txBody>
          <a:bodyPr>
            <a:noAutofit/>
          </a:bodyPr>
          <a:lstStyle/>
          <a:p>
            <a:pPr algn="l"/>
            <a:r>
              <a:rPr lang="sv-SE" sz="3200" b="1" dirty="0" smtClean="0">
                <a:latin typeface="Helvetica"/>
                <a:cs typeface="Helvetica"/>
              </a:rPr>
              <a:t> </a:t>
            </a:r>
            <a:endParaRPr lang="sv-SE" sz="3200" b="1" dirty="0">
              <a:latin typeface="Helvetica"/>
              <a:cs typeface="Helvetica"/>
            </a:endParaRPr>
          </a:p>
        </p:txBody>
      </p:sp>
      <p:sp>
        <p:nvSpPr>
          <p:cNvPr id="3" name="Underrubrik 2"/>
          <p:cNvSpPr>
            <a:spLocks noGrp="1"/>
          </p:cNvSpPr>
          <p:nvPr>
            <p:ph type="subTitle" idx="1"/>
          </p:nvPr>
        </p:nvSpPr>
        <p:spPr>
          <a:xfrm>
            <a:off x="361335" y="265471"/>
            <a:ext cx="8126362" cy="5250425"/>
          </a:xfrm>
        </p:spPr>
        <p:txBody>
          <a:bodyPr>
            <a:normAutofit fontScale="25000" lnSpcReduction="20000"/>
          </a:bodyPr>
          <a:lstStyle/>
          <a:p>
            <a:pPr algn="l"/>
            <a:r>
              <a:rPr lang="sv-SE" sz="14400" b="1" dirty="0" smtClean="0">
                <a:solidFill>
                  <a:schemeClr val="tx1">
                    <a:lumMod val="65000"/>
                    <a:lumOff val="35000"/>
                  </a:schemeClr>
                </a:solidFill>
                <a:latin typeface="Helvetica"/>
                <a:cs typeface="Helvetica"/>
              </a:rPr>
              <a:t>Svensk terminlogi </a:t>
            </a:r>
          </a:p>
          <a:p>
            <a:pPr algn="l"/>
            <a:endParaRPr lang="sv-SE" dirty="0">
              <a:solidFill>
                <a:schemeClr val="tx1">
                  <a:lumMod val="65000"/>
                  <a:lumOff val="35000"/>
                </a:schemeClr>
              </a:solidFill>
              <a:latin typeface="Helvetica"/>
              <a:cs typeface="Helvetica"/>
            </a:endParaRPr>
          </a:p>
          <a:p>
            <a:pPr algn="l"/>
            <a:r>
              <a:rPr lang="sv-SE" sz="12800" dirty="0" smtClean="0">
                <a:solidFill>
                  <a:schemeClr val="tx1">
                    <a:lumMod val="65000"/>
                    <a:lumOff val="35000"/>
                  </a:schemeClr>
                </a:solidFill>
                <a:latin typeface="Helvetica"/>
                <a:cs typeface="Helvetica"/>
              </a:rPr>
              <a:t>De TRE begreppen </a:t>
            </a:r>
          </a:p>
          <a:p>
            <a:pPr algn="l"/>
            <a:endParaRPr lang="sv-SE" sz="12800"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r>
              <a:rPr lang="sv-SE" sz="12800" dirty="0" smtClean="0">
                <a:solidFill>
                  <a:schemeClr val="tx1">
                    <a:lumMod val="65000"/>
                    <a:lumOff val="35000"/>
                  </a:schemeClr>
                </a:solidFill>
                <a:latin typeface="Helvetica"/>
                <a:cs typeface="Helvetica"/>
              </a:rPr>
              <a:t>drunkningstillbud       (nära drunkning)</a:t>
            </a:r>
            <a:endParaRPr lang="sv-SE" sz="12800" dirty="0">
              <a:solidFill>
                <a:schemeClr val="tx1">
                  <a:lumMod val="65000"/>
                  <a:lumOff val="35000"/>
                </a:schemeClr>
              </a:solidFill>
              <a:latin typeface="Helvetica"/>
              <a:cs typeface="Helvetica"/>
            </a:endParaRPr>
          </a:p>
          <a:p>
            <a:pPr marL="457200" indent="-457200" algn="l">
              <a:buFont typeface="Arial" panose="020B0604020202020204" pitchFamily="34" charset="0"/>
              <a:buChar char="•"/>
            </a:pPr>
            <a:r>
              <a:rPr lang="sv-SE" sz="12800" dirty="0" smtClean="0">
                <a:solidFill>
                  <a:schemeClr val="tx1">
                    <a:lumMod val="65000"/>
                    <a:lumOff val="35000"/>
                  </a:schemeClr>
                </a:solidFill>
                <a:latin typeface="Helvetica"/>
                <a:cs typeface="Helvetica"/>
              </a:rPr>
              <a:t>Drunkningsolycka      (olycka orsakad   </a:t>
            </a:r>
          </a:p>
          <a:p>
            <a:pPr algn="l"/>
            <a:r>
              <a:rPr lang="sv-SE" sz="12800" dirty="0">
                <a:solidFill>
                  <a:schemeClr val="tx1">
                    <a:lumMod val="65000"/>
                    <a:lumOff val="35000"/>
                  </a:schemeClr>
                </a:solidFill>
                <a:latin typeface="Helvetica"/>
                <a:cs typeface="Helvetica"/>
              </a:rPr>
              <a:t> </a:t>
            </a:r>
            <a:r>
              <a:rPr lang="sv-SE" sz="12800" dirty="0" smtClean="0">
                <a:solidFill>
                  <a:schemeClr val="tx1">
                    <a:lumMod val="65000"/>
                    <a:lumOff val="35000"/>
                  </a:schemeClr>
                </a:solidFill>
                <a:latin typeface="Helvetica"/>
                <a:cs typeface="Helvetica"/>
              </a:rPr>
              <a:t>                                       oklar händelsen)</a:t>
            </a:r>
          </a:p>
          <a:p>
            <a:pPr marL="457200" indent="-457200" algn="l">
              <a:buFont typeface="Arial" panose="020B0604020202020204" pitchFamily="34" charset="0"/>
              <a:buChar char="•"/>
            </a:pPr>
            <a:r>
              <a:rPr lang="sv-SE" sz="12800" dirty="0" smtClean="0">
                <a:solidFill>
                  <a:schemeClr val="tx1">
                    <a:lumMod val="65000"/>
                    <a:lumOff val="35000"/>
                  </a:schemeClr>
                </a:solidFill>
                <a:latin typeface="Helvetica"/>
                <a:cs typeface="Helvetica"/>
              </a:rPr>
              <a:t>drunkning		               (ett medicinskt  </a:t>
            </a:r>
          </a:p>
          <a:p>
            <a:pPr algn="l"/>
            <a:r>
              <a:rPr lang="sv-SE" sz="12800" dirty="0">
                <a:solidFill>
                  <a:schemeClr val="tx1">
                    <a:lumMod val="65000"/>
                    <a:lumOff val="35000"/>
                  </a:schemeClr>
                </a:solidFill>
                <a:latin typeface="Helvetica"/>
                <a:cs typeface="Helvetica"/>
              </a:rPr>
              <a:t> </a:t>
            </a:r>
            <a:r>
              <a:rPr lang="sv-SE" sz="12800" dirty="0" smtClean="0">
                <a:solidFill>
                  <a:schemeClr val="tx1">
                    <a:lumMod val="65000"/>
                    <a:lumOff val="35000"/>
                  </a:schemeClr>
                </a:solidFill>
                <a:latin typeface="Helvetica"/>
                <a:cs typeface="Helvetica"/>
              </a:rPr>
              <a:t>                                         tillstånd)</a:t>
            </a:r>
          </a:p>
          <a:p>
            <a:pPr marL="457200" indent="-457200" algn="l">
              <a:buFont typeface="Arial" panose="020B0604020202020204" pitchFamily="34" charset="0"/>
              <a:buChar char="•"/>
            </a:pPr>
            <a:endParaRPr lang="sv-SE" sz="12800" dirty="0">
              <a:solidFill>
                <a:schemeClr val="tx1">
                  <a:lumMod val="65000"/>
                  <a:lumOff val="35000"/>
                </a:schemeClr>
              </a:solidFill>
              <a:latin typeface="Helvetica"/>
              <a:cs typeface="Helvetica"/>
            </a:endParaRPr>
          </a:p>
          <a:p>
            <a:pPr algn="l"/>
            <a:r>
              <a:rPr lang="sv-SE" sz="12800" dirty="0" smtClean="0">
                <a:solidFill>
                  <a:schemeClr val="tx1">
                    <a:lumMod val="65000"/>
                    <a:lumOff val="35000"/>
                  </a:schemeClr>
                </a:solidFill>
                <a:latin typeface="Helvetica"/>
                <a:cs typeface="Helvetica"/>
              </a:rPr>
              <a:t>Med anpassning till en svensk terminologi och språktraditon presenterar vi en Svensk definition på drunkning</a:t>
            </a:r>
          </a:p>
          <a:p>
            <a:pPr algn="l"/>
            <a:endParaRPr lang="sv-SE" sz="12800"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endParaRPr lang="sv-SE"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endParaRPr lang="sv-SE"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endParaRPr lang="sv-SE" dirty="0" smtClean="0">
              <a:solidFill>
                <a:schemeClr val="tx1">
                  <a:lumMod val="65000"/>
                  <a:lumOff val="35000"/>
                </a:schemeClr>
              </a:solidFill>
              <a:latin typeface="Helvetica"/>
              <a:cs typeface="Helvetica"/>
            </a:endParaRPr>
          </a:p>
          <a:p>
            <a:pPr algn="l"/>
            <a:r>
              <a:rPr lang="sv-SE" dirty="0" smtClean="0">
                <a:solidFill>
                  <a:schemeClr val="tx1">
                    <a:lumMod val="65000"/>
                    <a:lumOff val="35000"/>
                  </a:schemeClr>
                </a:solidFill>
                <a:latin typeface="Helvetica"/>
                <a:cs typeface="Helvetica"/>
              </a:rPr>
              <a:t> </a:t>
            </a:r>
          </a:p>
          <a:p>
            <a:pPr algn="l"/>
            <a:endParaRPr lang="sv-SE" dirty="0">
              <a:solidFill>
                <a:schemeClr val="tx1">
                  <a:lumMod val="65000"/>
                  <a:lumOff val="35000"/>
                </a:schemeClr>
              </a:solidFill>
              <a:latin typeface="Helvetica"/>
              <a:cs typeface="Helvetica"/>
            </a:endParaRPr>
          </a:p>
        </p:txBody>
      </p:sp>
      <p:grpSp>
        <p:nvGrpSpPr>
          <p:cNvPr id="43" name="Grupp 42"/>
          <p:cNvGrpSpPr/>
          <p:nvPr/>
        </p:nvGrpSpPr>
        <p:grpSpPr>
          <a:xfrm>
            <a:off x="-608861" y="6298119"/>
            <a:ext cx="9752861" cy="553499"/>
            <a:chOff x="-608861" y="6298119"/>
            <a:chExt cx="9752861" cy="553499"/>
          </a:xfrm>
        </p:grpSpPr>
        <p:sp>
          <p:nvSpPr>
            <p:cNvPr id="32" name="Rektangel 31"/>
            <p:cNvSpPr/>
            <p:nvPr/>
          </p:nvSpPr>
          <p:spPr>
            <a:xfrm>
              <a:off x="0" y="6298119"/>
              <a:ext cx="9144000" cy="553499"/>
            </a:xfrm>
            <a:prstGeom prst="rect">
              <a:avLst/>
            </a:prstGeom>
            <a:solidFill>
              <a:schemeClr val="tx1">
                <a:alpha val="8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4400" b="1" dirty="0">
                <a:solidFill>
                  <a:schemeClr val="tx1"/>
                </a:solidFill>
              </a:endParaRPr>
            </a:p>
          </p:txBody>
        </p:sp>
        <p:sp>
          <p:nvSpPr>
            <p:cNvPr id="33" name="textruta 32"/>
            <p:cNvSpPr txBox="1"/>
            <p:nvPr/>
          </p:nvSpPr>
          <p:spPr>
            <a:xfrm>
              <a:off x="-608861" y="6482295"/>
              <a:ext cx="8384132" cy="246221"/>
            </a:xfrm>
            <a:prstGeom prst="rect">
              <a:avLst/>
            </a:prstGeom>
            <a:noFill/>
          </p:spPr>
          <p:txBody>
            <a:bodyPr wrap="square" rtlCol="0">
              <a:spAutoFit/>
            </a:bodyPr>
            <a:lstStyle/>
            <a:p>
              <a:r>
                <a:rPr lang="sv-SE" sz="1000" dirty="0" smtClean="0">
                  <a:solidFill>
                    <a:srgbClr val="F2F2F2"/>
                  </a:solidFill>
                  <a:latin typeface="Helvetica"/>
                  <a:cs typeface="Helvetica"/>
                </a:rPr>
                <a:t>		                  HLR2014 - Om Drunkning		 </a:t>
              </a:r>
              <a:r>
                <a:rPr lang="sv-SE" sz="1000" dirty="0">
                  <a:solidFill>
                    <a:srgbClr val="F2F2F2"/>
                  </a:solidFill>
                  <a:latin typeface="Helvetica"/>
                  <a:cs typeface="Helvetica"/>
                </a:rPr>
                <a:t> </a:t>
              </a:r>
              <a:r>
                <a:rPr lang="sv-SE" sz="1000" dirty="0" smtClean="0">
                  <a:solidFill>
                    <a:srgbClr val="F2F2F2"/>
                  </a:solidFill>
                  <a:latin typeface="Helvetica"/>
                  <a:cs typeface="Helvetica"/>
                </a:rPr>
                <a:t>                  Tylösand 3-4 juni 2014 </a:t>
              </a:r>
              <a:endParaRPr lang="sv-SE" dirty="0"/>
            </a:p>
          </p:txBody>
        </p:sp>
        <p:cxnSp>
          <p:nvCxnSpPr>
            <p:cNvPr id="35" name="Rak 34"/>
            <p:cNvCxnSpPr/>
            <p:nvPr/>
          </p:nvCxnSpPr>
          <p:spPr>
            <a:xfrm>
              <a:off x="1002599" y="6503252"/>
              <a:ext cx="1966318"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36" name="Rak 35"/>
            <p:cNvCxnSpPr/>
            <p:nvPr/>
          </p:nvCxnSpPr>
          <p:spPr>
            <a:xfrm>
              <a:off x="3811016" y="6505302"/>
              <a:ext cx="2144266"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39" name="Bildobjekt 38" descr="Svenska HLR rådet logo-inverterad-färg 140508.eps"/>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6788517" y="6442851"/>
              <a:ext cx="1526947" cy="285665"/>
            </a:xfrm>
            <a:prstGeom prst="rect">
              <a:avLst/>
            </a:prstGeom>
          </p:spPr>
        </p:pic>
      </p:grpSp>
    </p:spTree>
    <p:extLst>
      <p:ext uri="{BB962C8B-B14F-4D97-AF65-F5344CB8AC3E}">
        <p14:creationId xmlns:p14="http://schemas.microsoft.com/office/powerpoint/2010/main" val="2718414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71948" y="371439"/>
            <a:ext cx="8126362" cy="896922"/>
          </a:xfrm>
        </p:spPr>
        <p:txBody>
          <a:bodyPr>
            <a:noAutofit/>
          </a:bodyPr>
          <a:lstStyle/>
          <a:p>
            <a:pPr algn="l"/>
            <a:r>
              <a:rPr lang="sv-SE" sz="3200" b="1" dirty="0" smtClean="0">
                <a:latin typeface="Helvetica"/>
                <a:cs typeface="Helvetica"/>
              </a:rPr>
              <a:t> </a:t>
            </a:r>
            <a:endParaRPr lang="sv-SE" sz="3200" b="1" dirty="0">
              <a:latin typeface="Helvetica"/>
              <a:cs typeface="Helvetica"/>
            </a:endParaRPr>
          </a:p>
        </p:txBody>
      </p:sp>
      <p:sp>
        <p:nvSpPr>
          <p:cNvPr id="3" name="Underrubrik 2"/>
          <p:cNvSpPr>
            <a:spLocks noGrp="1"/>
          </p:cNvSpPr>
          <p:nvPr>
            <p:ph type="subTitle" idx="1"/>
          </p:nvPr>
        </p:nvSpPr>
        <p:spPr>
          <a:xfrm>
            <a:off x="508819" y="1318429"/>
            <a:ext cx="8126362" cy="4875894"/>
          </a:xfrm>
        </p:spPr>
        <p:txBody>
          <a:bodyPr>
            <a:normAutofit fontScale="55000" lnSpcReduction="20000"/>
          </a:bodyPr>
          <a:lstStyle/>
          <a:p>
            <a:pPr algn="l"/>
            <a:r>
              <a:rPr lang="sv-SE" sz="11200" dirty="0" smtClean="0">
                <a:solidFill>
                  <a:schemeClr val="tx1">
                    <a:lumMod val="65000"/>
                    <a:lumOff val="35000"/>
                  </a:schemeClr>
                </a:solidFill>
                <a:latin typeface="Helvetica"/>
                <a:cs typeface="Helvetica"/>
              </a:rPr>
              <a:t> </a:t>
            </a:r>
          </a:p>
          <a:p>
            <a:pPr marL="457200" indent="-457200" algn="l">
              <a:buFont typeface="Arial" panose="020B0604020202020204" pitchFamily="34" charset="0"/>
              <a:buChar char="•"/>
            </a:pPr>
            <a:endParaRPr lang="sv-SE" sz="11200"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endParaRPr lang="sv-SE" sz="11200"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endParaRPr lang="sv-SE" sz="11200" dirty="0" smtClean="0">
              <a:solidFill>
                <a:schemeClr val="tx1">
                  <a:lumMod val="65000"/>
                  <a:lumOff val="35000"/>
                </a:schemeClr>
              </a:solidFill>
              <a:latin typeface="Helvetica"/>
              <a:cs typeface="Helvetica"/>
            </a:endParaRPr>
          </a:p>
          <a:p>
            <a:pPr algn="l"/>
            <a:r>
              <a:rPr lang="sv-SE" sz="11200" dirty="0" smtClean="0">
                <a:solidFill>
                  <a:schemeClr val="tx1">
                    <a:lumMod val="65000"/>
                    <a:lumOff val="35000"/>
                  </a:schemeClr>
                </a:solidFill>
                <a:latin typeface="Helvetica"/>
                <a:cs typeface="Helvetica"/>
              </a:rPr>
              <a:t> </a:t>
            </a:r>
          </a:p>
          <a:p>
            <a:pPr algn="l"/>
            <a:endParaRPr lang="sv-SE" dirty="0">
              <a:solidFill>
                <a:schemeClr val="tx1">
                  <a:lumMod val="65000"/>
                  <a:lumOff val="35000"/>
                </a:schemeClr>
              </a:solidFill>
              <a:latin typeface="Helvetica"/>
              <a:cs typeface="Helvetica"/>
            </a:endParaRPr>
          </a:p>
        </p:txBody>
      </p:sp>
      <p:grpSp>
        <p:nvGrpSpPr>
          <p:cNvPr id="43" name="Grupp 42"/>
          <p:cNvGrpSpPr/>
          <p:nvPr/>
        </p:nvGrpSpPr>
        <p:grpSpPr>
          <a:xfrm>
            <a:off x="-608861" y="6298119"/>
            <a:ext cx="9752861" cy="553499"/>
            <a:chOff x="-608861" y="6298119"/>
            <a:chExt cx="9752861" cy="553499"/>
          </a:xfrm>
        </p:grpSpPr>
        <p:sp>
          <p:nvSpPr>
            <p:cNvPr id="32" name="Rektangel 31"/>
            <p:cNvSpPr/>
            <p:nvPr/>
          </p:nvSpPr>
          <p:spPr>
            <a:xfrm>
              <a:off x="0" y="6298119"/>
              <a:ext cx="9144000" cy="553499"/>
            </a:xfrm>
            <a:prstGeom prst="rect">
              <a:avLst/>
            </a:prstGeom>
            <a:solidFill>
              <a:schemeClr val="tx1">
                <a:alpha val="8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4400" b="1" dirty="0">
                <a:solidFill>
                  <a:schemeClr val="tx1"/>
                </a:solidFill>
              </a:endParaRPr>
            </a:p>
          </p:txBody>
        </p:sp>
        <p:sp>
          <p:nvSpPr>
            <p:cNvPr id="33" name="textruta 32"/>
            <p:cNvSpPr txBox="1"/>
            <p:nvPr/>
          </p:nvSpPr>
          <p:spPr>
            <a:xfrm>
              <a:off x="-608861" y="6482295"/>
              <a:ext cx="8384132" cy="246221"/>
            </a:xfrm>
            <a:prstGeom prst="rect">
              <a:avLst/>
            </a:prstGeom>
            <a:noFill/>
          </p:spPr>
          <p:txBody>
            <a:bodyPr wrap="square" rtlCol="0">
              <a:spAutoFit/>
            </a:bodyPr>
            <a:lstStyle/>
            <a:p>
              <a:r>
                <a:rPr lang="sv-SE" sz="1000" dirty="0" smtClean="0">
                  <a:solidFill>
                    <a:srgbClr val="F2F2F2"/>
                  </a:solidFill>
                  <a:latin typeface="Helvetica"/>
                  <a:cs typeface="Helvetica"/>
                </a:rPr>
                <a:t>		                  HLR2014 - Om Drunkning		 </a:t>
              </a:r>
              <a:r>
                <a:rPr lang="sv-SE" sz="1000" dirty="0">
                  <a:solidFill>
                    <a:srgbClr val="F2F2F2"/>
                  </a:solidFill>
                  <a:latin typeface="Helvetica"/>
                  <a:cs typeface="Helvetica"/>
                </a:rPr>
                <a:t> </a:t>
              </a:r>
              <a:r>
                <a:rPr lang="sv-SE" sz="1000" dirty="0" smtClean="0">
                  <a:solidFill>
                    <a:srgbClr val="F2F2F2"/>
                  </a:solidFill>
                  <a:latin typeface="Helvetica"/>
                  <a:cs typeface="Helvetica"/>
                </a:rPr>
                <a:t>                  Tylösand 3-4 juni 2014 </a:t>
              </a:r>
              <a:endParaRPr lang="sv-SE" dirty="0"/>
            </a:p>
          </p:txBody>
        </p:sp>
        <p:cxnSp>
          <p:nvCxnSpPr>
            <p:cNvPr id="35" name="Rak 34"/>
            <p:cNvCxnSpPr/>
            <p:nvPr/>
          </p:nvCxnSpPr>
          <p:spPr>
            <a:xfrm>
              <a:off x="1002599" y="6503252"/>
              <a:ext cx="1966318"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36" name="Rak 35"/>
            <p:cNvCxnSpPr/>
            <p:nvPr/>
          </p:nvCxnSpPr>
          <p:spPr>
            <a:xfrm>
              <a:off x="3811016" y="6505302"/>
              <a:ext cx="2144266"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39" name="Bildobjekt 38" descr="Svenska HLR rådet logo-inverterad-färg 140508.eps"/>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6788517" y="6442851"/>
              <a:ext cx="1526947" cy="285665"/>
            </a:xfrm>
            <a:prstGeom prst="rect">
              <a:avLst/>
            </a:prstGeom>
          </p:spPr>
        </p:pic>
      </p:grpSp>
      <p:sp>
        <p:nvSpPr>
          <p:cNvPr id="4" name="Rektangel 3"/>
          <p:cNvSpPr/>
          <p:nvPr/>
        </p:nvSpPr>
        <p:spPr>
          <a:xfrm>
            <a:off x="471947" y="371439"/>
            <a:ext cx="8322917" cy="5139869"/>
          </a:xfrm>
          <a:prstGeom prst="rect">
            <a:avLst/>
          </a:prstGeom>
        </p:spPr>
        <p:txBody>
          <a:bodyPr wrap="square">
            <a:spAutoFit/>
          </a:bodyPr>
          <a:lstStyle/>
          <a:p>
            <a:pPr algn="ctr"/>
            <a:r>
              <a:rPr lang="sv-SE" sz="4000" b="1" dirty="0" smtClean="0">
                <a:solidFill>
                  <a:schemeClr val="tx1">
                    <a:lumMod val="65000"/>
                    <a:lumOff val="35000"/>
                  </a:schemeClr>
                </a:solidFill>
                <a:latin typeface="Helvetica" panose="020B0604020202020204" pitchFamily="34" charset="0"/>
                <a:cs typeface="Helvetica" panose="020B0604020202020204" pitchFamily="34" charset="0"/>
              </a:rPr>
              <a:t>Svensk drunkningsdefinition</a:t>
            </a:r>
          </a:p>
          <a:p>
            <a:endParaRPr lang="sv-SE" dirty="0"/>
          </a:p>
          <a:p>
            <a:endParaRPr lang="sv-SE" dirty="0" smtClean="0"/>
          </a:p>
          <a:p>
            <a:endParaRPr lang="sv-SE" dirty="0" smtClean="0"/>
          </a:p>
          <a:p>
            <a:endParaRPr lang="sv-SE" dirty="0"/>
          </a:p>
          <a:p>
            <a:pPr algn="ctr"/>
            <a:r>
              <a:rPr lang="sv-SE" sz="3600" b="1" i="1" dirty="0">
                <a:solidFill>
                  <a:schemeClr val="tx1">
                    <a:lumMod val="65000"/>
                    <a:lumOff val="35000"/>
                  </a:schemeClr>
                </a:solidFill>
                <a:latin typeface="Helvetica" panose="020B0604020202020204" pitchFamily="34" charset="0"/>
                <a:cs typeface="Helvetica" panose="020B0604020202020204" pitchFamily="34" charset="0"/>
              </a:rPr>
              <a:t>"Drunkning är en process som resulterar i livshotande syrebrist efter </a:t>
            </a:r>
            <a:r>
              <a:rPr lang="sv-SE" sz="3600" b="1" i="1" dirty="0" err="1">
                <a:solidFill>
                  <a:schemeClr val="tx1">
                    <a:lumMod val="65000"/>
                    <a:lumOff val="35000"/>
                  </a:schemeClr>
                </a:solidFill>
                <a:latin typeface="Helvetica" panose="020B0604020202020204" pitchFamily="34" charset="0"/>
                <a:cs typeface="Helvetica" panose="020B0604020202020204" pitchFamily="34" charset="0"/>
              </a:rPr>
              <a:t>immersion</a:t>
            </a:r>
            <a:r>
              <a:rPr lang="sv-SE" sz="3600" b="1" i="1" dirty="0">
                <a:solidFill>
                  <a:schemeClr val="tx1">
                    <a:lumMod val="65000"/>
                    <a:lumOff val="35000"/>
                  </a:schemeClr>
                </a:solidFill>
                <a:latin typeface="Helvetica" panose="020B0604020202020204" pitchFamily="34" charset="0"/>
                <a:cs typeface="Helvetica" panose="020B0604020202020204" pitchFamily="34" charset="0"/>
              </a:rPr>
              <a:t> / </a:t>
            </a:r>
            <a:r>
              <a:rPr lang="sv-SE" sz="3600" b="1" i="1" dirty="0" err="1">
                <a:solidFill>
                  <a:schemeClr val="tx1">
                    <a:lumMod val="65000"/>
                    <a:lumOff val="35000"/>
                  </a:schemeClr>
                </a:solidFill>
                <a:latin typeface="Helvetica" panose="020B0604020202020204" pitchFamily="34" charset="0"/>
                <a:cs typeface="Helvetica" panose="020B0604020202020204" pitchFamily="34" charset="0"/>
              </a:rPr>
              <a:t>submersion</a:t>
            </a:r>
            <a:r>
              <a:rPr lang="sv-SE" sz="3600" b="1" i="1" dirty="0">
                <a:solidFill>
                  <a:schemeClr val="tx1">
                    <a:lumMod val="65000"/>
                    <a:lumOff val="35000"/>
                  </a:schemeClr>
                </a:solidFill>
                <a:latin typeface="Helvetica" panose="020B0604020202020204" pitchFamily="34" charset="0"/>
                <a:cs typeface="Helvetica" panose="020B0604020202020204" pitchFamily="34" charset="0"/>
              </a:rPr>
              <a:t> </a:t>
            </a:r>
            <a:r>
              <a:rPr lang="sv-SE" sz="3600" b="1" i="1" dirty="0" smtClean="0">
                <a:solidFill>
                  <a:schemeClr val="tx1">
                    <a:lumMod val="65000"/>
                    <a:lumOff val="35000"/>
                  </a:schemeClr>
                </a:solidFill>
                <a:latin typeface="Helvetica" panose="020B0604020202020204" pitchFamily="34" charset="0"/>
                <a:cs typeface="Helvetica" panose="020B0604020202020204" pitchFamily="34" charset="0"/>
              </a:rPr>
              <a:t>i vätska</a:t>
            </a:r>
            <a:r>
              <a:rPr lang="sv-SE" sz="3600" b="1" i="1" dirty="0">
                <a:solidFill>
                  <a:schemeClr val="tx1">
                    <a:lumMod val="65000"/>
                    <a:lumOff val="35000"/>
                  </a:schemeClr>
                </a:solidFill>
                <a:latin typeface="Helvetica" panose="020B0604020202020204" pitchFamily="34" charset="0"/>
                <a:cs typeface="Helvetica" panose="020B0604020202020204" pitchFamily="34" charset="0"/>
              </a:rPr>
              <a:t>. Personen kan som resultat av detta avlida eller överleva med eller utan skador. "</a:t>
            </a:r>
            <a:endParaRPr lang="sv-SE" sz="3600" dirty="0">
              <a:solidFill>
                <a:schemeClr val="tx1">
                  <a:lumMod val="65000"/>
                  <a:lumOff val="35000"/>
                </a:schemeClr>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238183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71948" y="371439"/>
            <a:ext cx="8126362" cy="896922"/>
          </a:xfrm>
        </p:spPr>
        <p:txBody>
          <a:bodyPr>
            <a:noAutofit/>
          </a:bodyPr>
          <a:lstStyle/>
          <a:p>
            <a:pPr algn="l"/>
            <a:r>
              <a:rPr lang="sv-SE" sz="3200" b="1" dirty="0" smtClean="0">
                <a:latin typeface="Helvetica"/>
                <a:cs typeface="Helvetica"/>
              </a:rPr>
              <a:t> </a:t>
            </a:r>
            <a:endParaRPr lang="sv-SE" sz="3200" b="1" dirty="0">
              <a:latin typeface="Helvetica"/>
              <a:cs typeface="Helvetica"/>
            </a:endParaRPr>
          </a:p>
        </p:txBody>
      </p:sp>
      <p:sp>
        <p:nvSpPr>
          <p:cNvPr id="3" name="Underrubrik 2"/>
          <p:cNvSpPr>
            <a:spLocks noGrp="1"/>
          </p:cNvSpPr>
          <p:nvPr>
            <p:ph type="subTitle" idx="1"/>
          </p:nvPr>
        </p:nvSpPr>
        <p:spPr>
          <a:xfrm>
            <a:off x="323212" y="460686"/>
            <a:ext cx="8265801" cy="5075590"/>
          </a:xfrm>
        </p:spPr>
        <p:txBody>
          <a:bodyPr>
            <a:normAutofit fontScale="25000" lnSpcReduction="20000"/>
          </a:bodyPr>
          <a:lstStyle/>
          <a:p>
            <a:pPr algn="l"/>
            <a:endParaRPr lang="sv-SE" sz="12800" dirty="0" smtClean="0">
              <a:solidFill>
                <a:schemeClr val="tx1">
                  <a:lumMod val="65000"/>
                  <a:lumOff val="35000"/>
                </a:schemeClr>
              </a:solidFill>
              <a:latin typeface="Helvetica"/>
              <a:cs typeface="Helvetica"/>
            </a:endParaRPr>
          </a:p>
          <a:p>
            <a:pPr algn="l"/>
            <a:endParaRPr lang="sv-SE" sz="12800" dirty="0">
              <a:solidFill>
                <a:schemeClr val="tx1">
                  <a:lumMod val="65000"/>
                  <a:lumOff val="35000"/>
                </a:schemeClr>
              </a:solidFill>
              <a:latin typeface="Helvetica"/>
              <a:cs typeface="Helvetica"/>
            </a:endParaRPr>
          </a:p>
          <a:p>
            <a:pPr algn="l"/>
            <a:endParaRPr lang="sv-SE" sz="12800" dirty="0" smtClean="0">
              <a:solidFill>
                <a:schemeClr val="tx1">
                  <a:lumMod val="65000"/>
                  <a:lumOff val="35000"/>
                </a:schemeClr>
              </a:solidFill>
              <a:latin typeface="Helvetica"/>
              <a:cs typeface="Helvetica"/>
            </a:endParaRPr>
          </a:p>
          <a:p>
            <a:pPr algn="l"/>
            <a:r>
              <a:rPr lang="sv-SE" sz="12800" dirty="0" smtClean="0">
                <a:solidFill>
                  <a:schemeClr val="tx1">
                    <a:lumMod val="65000"/>
                    <a:lumOff val="35000"/>
                  </a:schemeClr>
                </a:solidFill>
                <a:latin typeface="Helvetica"/>
                <a:cs typeface="Helvetica"/>
              </a:rPr>
              <a:t>Varje enskild organisation och myndighet bör sprida denna definition och arbeta för att implementera denna i förekommande databaser, journalhandlingar och på andra platser där detta förtydligande kan förbättra och kvalitetssäkra statistik och forskning framöver.</a:t>
            </a:r>
          </a:p>
          <a:p>
            <a:pPr marL="457200" indent="-457200" algn="l">
              <a:buFont typeface="Arial" panose="020B0604020202020204" pitchFamily="34" charset="0"/>
              <a:buChar char="•"/>
            </a:pPr>
            <a:endParaRPr lang="sv-SE" sz="12800"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endParaRPr lang="sv-SE" sz="11200"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endParaRPr lang="sv-SE" sz="11200" dirty="0" smtClean="0">
              <a:solidFill>
                <a:schemeClr val="tx1">
                  <a:lumMod val="65000"/>
                  <a:lumOff val="35000"/>
                </a:schemeClr>
              </a:solidFill>
              <a:latin typeface="Helvetica"/>
              <a:cs typeface="Helvetica"/>
            </a:endParaRPr>
          </a:p>
          <a:p>
            <a:pPr algn="l"/>
            <a:r>
              <a:rPr lang="sv-SE" sz="11200" dirty="0" smtClean="0">
                <a:solidFill>
                  <a:schemeClr val="tx1">
                    <a:lumMod val="65000"/>
                    <a:lumOff val="35000"/>
                  </a:schemeClr>
                </a:solidFill>
                <a:latin typeface="Helvetica"/>
                <a:cs typeface="Helvetica"/>
              </a:rPr>
              <a:t> </a:t>
            </a:r>
          </a:p>
          <a:p>
            <a:pPr algn="l"/>
            <a:endParaRPr lang="sv-SE" dirty="0">
              <a:solidFill>
                <a:schemeClr val="tx1">
                  <a:lumMod val="65000"/>
                  <a:lumOff val="35000"/>
                </a:schemeClr>
              </a:solidFill>
              <a:latin typeface="Helvetica"/>
              <a:cs typeface="Helvetica"/>
            </a:endParaRPr>
          </a:p>
        </p:txBody>
      </p:sp>
      <p:grpSp>
        <p:nvGrpSpPr>
          <p:cNvPr id="43" name="Grupp 42"/>
          <p:cNvGrpSpPr/>
          <p:nvPr/>
        </p:nvGrpSpPr>
        <p:grpSpPr>
          <a:xfrm>
            <a:off x="-608861" y="6298119"/>
            <a:ext cx="9752861" cy="553499"/>
            <a:chOff x="-608861" y="6298119"/>
            <a:chExt cx="9752861" cy="553499"/>
          </a:xfrm>
        </p:grpSpPr>
        <p:sp>
          <p:nvSpPr>
            <p:cNvPr id="32" name="Rektangel 31"/>
            <p:cNvSpPr/>
            <p:nvPr/>
          </p:nvSpPr>
          <p:spPr>
            <a:xfrm>
              <a:off x="0" y="6298119"/>
              <a:ext cx="9144000" cy="553499"/>
            </a:xfrm>
            <a:prstGeom prst="rect">
              <a:avLst/>
            </a:prstGeom>
            <a:solidFill>
              <a:schemeClr val="tx1">
                <a:alpha val="8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4400" b="1" dirty="0">
                <a:solidFill>
                  <a:schemeClr val="tx1"/>
                </a:solidFill>
              </a:endParaRPr>
            </a:p>
          </p:txBody>
        </p:sp>
        <p:sp>
          <p:nvSpPr>
            <p:cNvPr id="33" name="textruta 32"/>
            <p:cNvSpPr txBox="1"/>
            <p:nvPr/>
          </p:nvSpPr>
          <p:spPr>
            <a:xfrm>
              <a:off x="-608861" y="6482295"/>
              <a:ext cx="8384132" cy="246221"/>
            </a:xfrm>
            <a:prstGeom prst="rect">
              <a:avLst/>
            </a:prstGeom>
            <a:noFill/>
          </p:spPr>
          <p:txBody>
            <a:bodyPr wrap="square" rtlCol="0">
              <a:spAutoFit/>
            </a:bodyPr>
            <a:lstStyle/>
            <a:p>
              <a:r>
                <a:rPr lang="sv-SE" sz="1000" dirty="0" smtClean="0">
                  <a:solidFill>
                    <a:srgbClr val="F2F2F2"/>
                  </a:solidFill>
                  <a:latin typeface="Helvetica"/>
                  <a:cs typeface="Helvetica"/>
                </a:rPr>
                <a:t>		                  HLR2014 - Om Drunkning		 </a:t>
              </a:r>
              <a:r>
                <a:rPr lang="sv-SE" sz="1000" dirty="0">
                  <a:solidFill>
                    <a:srgbClr val="F2F2F2"/>
                  </a:solidFill>
                  <a:latin typeface="Helvetica"/>
                  <a:cs typeface="Helvetica"/>
                </a:rPr>
                <a:t> </a:t>
              </a:r>
              <a:r>
                <a:rPr lang="sv-SE" sz="1000" dirty="0" smtClean="0">
                  <a:solidFill>
                    <a:srgbClr val="F2F2F2"/>
                  </a:solidFill>
                  <a:latin typeface="Helvetica"/>
                  <a:cs typeface="Helvetica"/>
                </a:rPr>
                <a:t>                  Tylösand 3-4 juni 2014 </a:t>
              </a:r>
              <a:endParaRPr lang="sv-SE" dirty="0"/>
            </a:p>
          </p:txBody>
        </p:sp>
        <p:cxnSp>
          <p:nvCxnSpPr>
            <p:cNvPr id="35" name="Rak 34"/>
            <p:cNvCxnSpPr/>
            <p:nvPr/>
          </p:nvCxnSpPr>
          <p:spPr>
            <a:xfrm>
              <a:off x="1002599" y="6503252"/>
              <a:ext cx="1966318"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36" name="Rak 35"/>
            <p:cNvCxnSpPr/>
            <p:nvPr/>
          </p:nvCxnSpPr>
          <p:spPr>
            <a:xfrm>
              <a:off x="3811016" y="6505302"/>
              <a:ext cx="2144266"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39" name="Bildobjekt 38" descr="Svenska HLR rådet logo-inverterad-färg 140508.eps"/>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6788517" y="6442851"/>
              <a:ext cx="1526947" cy="285665"/>
            </a:xfrm>
            <a:prstGeom prst="rect">
              <a:avLst/>
            </a:prstGeom>
          </p:spPr>
        </p:pic>
      </p:grpSp>
    </p:spTree>
    <p:extLst>
      <p:ext uri="{BB962C8B-B14F-4D97-AF65-F5344CB8AC3E}">
        <p14:creationId xmlns:p14="http://schemas.microsoft.com/office/powerpoint/2010/main" val="2615847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71948" y="371439"/>
            <a:ext cx="8126362" cy="896922"/>
          </a:xfrm>
        </p:spPr>
        <p:txBody>
          <a:bodyPr>
            <a:noAutofit/>
          </a:bodyPr>
          <a:lstStyle/>
          <a:p>
            <a:pPr algn="l"/>
            <a:r>
              <a:rPr lang="sv-SE" sz="3200" b="1" dirty="0" smtClean="0">
                <a:latin typeface="Helvetica"/>
                <a:cs typeface="Helvetica"/>
              </a:rPr>
              <a:t> </a:t>
            </a:r>
            <a:endParaRPr lang="sv-SE" sz="3200" b="1" dirty="0">
              <a:latin typeface="Helvetica"/>
              <a:cs typeface="Helvetica"/>
            </a:endParaRPr>
          </a:p>
        </p:txBody>
      </p:sp>
      <p:sp>
        <p:nvSpPr>
          <p:cNvPr id="3" name="Underrubrik 2"/>
          <p:cNvSpPr>
            <a:spLocks noGrp="1"/>
          </p:cNvSpPr>
          <p:nvPr>
            <p:ph type="subTitle" idx="1"/>
          </p:nvPr>
        </p:nvSpPr>
        <p:spPr>
          <a:xfrm>
            <a:off x="508819" y="1318429"/>
            <a:ext cx="8126362" cy="4875894"/>
          </a:xfrm>
        </p:spPr>
        <p:txBody>
          <a:bodyPr>
            <a:normAutofit fontScale="55000" lnSpcReduction="20000"/>
          </a:bodyPr>
          <a:lstStyle/>
          <a:p>
            <a:pPr algn="l"/>
            <a:r>
              <a:rPr lang="sv-SE" sz="11200" dirty="0" smtClean="0">
                <a:solidFill>
                  <a:schemeClr val="tx1">
                    <a:lumMod val="65000"/>
                    <a:lumOff val="35000"/>
                  </a:schemeClr>
                </a:solidFill>
                <a:latin typeface="Helvetica"/>
                <a:cs typeface="Helvetica"/>
              </a:rPr>
              <a:t> </a:t>
            </a:r>
          </a:p>
          <a:p>
            <a:pPr marL="457200" indent="-457200" algn="l">
              <a:buFont typeface="Arial" panose="020B0604020202020204" pitchFamily="34" charset="0"/>
              <a:buChar char="•"/>
            </a:pPr>
            <a:endParaRPr lang="sv-SE" sz="11200"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endParaRPr lang="sv-SE" sz="11200"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endParaRPr lang="sv-SE" sz="11200" dirty="0" smtClean="0">
              <a:solidFill>
                <a:schemeClr val="tx1">
                  <a:lumMod val="65000"/>
                  <a:lumOff val="35000"/>
                </a:schemeClr>
              </a:solidFill>
              <a:latin typeface="Helvetica"/>
              <a:cs typeface="Helvetica"/>
            </a:endParaRPr>
          </a:p>
          <a:p>
            <a:pPr algn="l"/>
            <a:r>
              <a:rPr lang="sv-SE" sz="11200" dirty="0" smtClean="0">
                <a:solidFill>
                  <a:schemeClr val="tx1">
                    <a:lumMod val="65000"/>
                    <a:lumOff val="35000"/>
                  </a:schemeClr>
                </a:solidFill>
                <a:latin typeface="Helvetica"/>
                <a:cs typeface="Helvetica"/>
              </a:rPr>
              <a:t> </a:t>
            </a:r>
          </a:p>
          <a:p>
            <a:pPr algn="l"/>
            <a:endParaRPr lang="sv-SE" dirty="0">
              <a:solidFill>
                <a:schemeClr val="tx1">
                  <a:lumMod val="65000"/>
                  <a:lumOff val="35000"/>
                </a:schemeClr>
              </a:solidFill>
              <a:latin typeface="Helvetica"/>
              <a:cs typeface="Helvetica"/>
            </a:endParaRPr>
          </a:p>
        </p:txBody>
      </p:sp>
      <p:grpSp>
        <p:nvGrpSpPr>
          <p:cNvPr id="43" name="Grupp 42"/>
          <p:cNvGrpSpPr/>
          <p:nvPr/>
        </p:nvGrpSpPr>
        <p:grpSpPr>
          <a:xfrm>
            <a:off x="-608861" y="6298119"/>
            <a:ext cx="9752861" cy="553499"/>
            <a:chOff x="-608861" y="6298119"/>
            <a:chExt cx="9752861" cy="553499"/>
          </a:xfrm>
        </p:grpSpPr>
        <p:sp>
          <p:nvSpPr>
            <p:cNvPr id="32" name="Rektangel 31"/>
            <p:cNvSpPr/>
            <p:nvPr/>
          </p:nvSpPr>
          <p:spPr>
            <a:xfrm>
              <a:off x="0" y="6298119"/>
              <a:ext cx="9144000" cy="553499"/>
            </a:xfrm>
            <a:prstGeom prst="rect">
              <a:avLst/>
            </a:prstGeom>
            <a:solidFill>
              <a:schemeClr val="tx1">
                <a:alpha val="8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4400" b="1" dirty="0">
                <a:solidFill>
                  <a:schemeClr val="tx1"/>
                </a:solidFill>
              </a:endParaRPr>
            </a:p>
          </p:txBody>
        </p:sp>
        <p:sp>
          <p:nvSpPr>
            <p:cNvPr id="33" name="textruta 32"/>
            <p:cNvSpPr txBox="1"/>
            <p:nvPr/>
          </p:nvSpPr>
          <p:spPr>
            <a:xfrm>
              <a:off x="-608861" y="6482295"/>
              <a:ext cx="8384132" cy="246221"/>
            </a:xfrm>
            <a:prstGeom prst="rect">
              <a:avLst/>
            </a:prstGeom>
            <a:noFill/>
          </p:spPr>
          <p:txBody>
            <a:bodyPr wrap="square" rtlCol="0">
              <a:spAutoFit/>
            </a:bodyPr>
            <a:lstStyle/>
            <a:p>
              <a:r>
                <a:rPr lang="sv-SE" sz="1000" dirty="0" smtClean="0">
                  <a:solidFill>
                    <a:srgbClr val="F2F2F2"/>
                  </a:solidFill>
                  <a:latin typeface="Helvetica"/>
                  <a:cs typeface="Helvetica"/>
                </a:rPr>
                <a:t>		                  HLR2014 - Om Drunkning		 </a:t>
              </a:r>
              <a:r>
                <a:rPr lang="sv-SE" sz="1000" dirty="0">
                  <a:solidFill>
                    <a:srgbClr val="F2F2F2"/>
                  </a:solidFill>
                  <a:latin typeface="Helvetica"/>
                  <a:cs typeface="Helvetica"/>
                </a:rPr>
                <a:t> </a:t>
              </a:r>
              <a:r>
                <a:rPr lang="sv-SE" sz="1000" dirty="0" smtClean="0">
                  <a:solidFill>
                    <a:srgbClr val="F2F2F2"/>
                  </a:solidFill>
                  <a:latin typeface="Helvetica"/>
                  <a:cs typeface="Helvetica"/>
                </a:rPr>
                <a:t>                  Tylösand 3-4 juni 2014 </a:t>
              </a:r>
              <a:endParaRPr lang="sv-SE" dirty="0"/>
            </a:p>
          </p:txBody>
        </p:sp>
        <p:cxnSp>
          <p:nvCxnSpPr>
            <p:cNvPr id="35" name="Rak 34"/>
            <p:cNvCxnSpPr/>
            <p:nvPr/>
          </p:nvCxnSpPr>
          <p:spPr>
            <a:xfrm>
              <a:off x="1002599" y="6503252"/>
              <a:ext cx="1966318"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36" name="Rak 35"/>
            <p:cNvCxnSpPr/>
            <p:nvPr/>
          </p:nvCxnSpPr>
          <p:spPr>
            <a:xfrm>
              <a:off x="3811016" y="6505302"/>
              <a:ext cx="2144266"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39" name="Bildobjekt 38" descr="Svenska HLR rådet logo-inverterad-färg 140508.eps"/>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6788517" y="6442851"/>
              <a:ext cx="1526947" cy="285665"/>
            </a:xfrm>
            <a:prstGeom prst="rect">
              <a:avLst/>
            </a:prstGeom>
          </p:spPr>
        </p:pic>
      </p:grpSp>
      <p:sp>
        <p:nvSpPr>
          <p:cNvPr id="10" name="Rektangel 9"/>
          <p:cNvSpPr/>
          <p:nvPr/>
        </p:nvSpPr>
        <p:spPr>
          <a:xfrm>
            <a:off x="404038" y="182882"/>
            <a:ext cx="8335923" cy="7663636"/>
          </a:xfrm>
          <a:prstGeom prst="rect">
            <a:avLst/>
          </a:prstGeom>
        </p:spPr>
        <p:txBody>
          <a:bodyPr wrap="square">
            <a:spAutoFit/>
          </a:bodyPr>
          <a:lstStyle/>
          <a:p>
            <a:r>
              <a:rPr lang="sv-SE" sz="2800" dirty="0"/>
              <a:t>Arbetet med den Svenska drunkningsdefinitionen är en konsensusprocess </a:t>
            </a:r>
            <a:r>
              <a:rPr lang="sv-SE" sz="2800" dirty="0" smtClean="0"/>
              <a:t>initierad av HLR-rådet och Svenska Livräddningssällskapet </a:t>
            </a:r>
            <a:r>
              <a:rPr lang="sv-SE" sz="2800" dirty="0"/>
              <a:t>för att enas kring en gemensam terminlogi kring drunkning i Sverige.</a:t>
            </a:r>
          </a:p>
          <a:p>
            <a:r>
              <a:rPr lang="sv-SE" sz="2800" dirty="0"/>
              <a:t>Arbetet baseras på </a:t>
            </a:r>
            <a:r>
              <a:rPr lang="sv-SE" sz="2800" i="1" dirty="0" err="1"/>
              <a:t>Idris</a:t>
            </a:r>
            <a:r>
              <a:rPr lang="sv-SE" sz="2800" i="1" dirty="0"/>
              <a:t> et al: </a:t>
            </a:r>
            <a:r>
              <a:rPr lang="sv-SE" sz="2800" i="1" dirty="0" err="1"/>
              <a:t>Recommende</a:t>
            </a:r>
            <a:r>
              <a:rPr lang="sv-SE" sz="2800" i="1" dirty="0"/>
              <a:t> Guidlines för Uniform </a:t>
            </a:r>
            <a:r>
              <a:rPr lang="sv-SE" sz="2800" i="1" dirty="0" err="1"/>
              <a:t>Reporting</a:t>
            </a:r>
            <a:r>
              <a:rPr lang="sv-SE" sz="2800" i="1" dirty="0"/>
              <a:t> of Data from Drowning: The </a:t>
            </a:r>
            <a:r>
              <a:rPr lang="sv-SE" sz="2800" i="1" dirty="0" err="1"/>
              <a:t>Ustein</a:t>
            </a:r>
            <a:r>
              <a:rPr lang="sv-SE" sz="2800" i="1" dirty="0"/>
              <a:t> Style” publicerad i </a:t>
            </a:r>
            <a:r>
              <a:rPr lang="sv-SE" sz="2800" i="1" dirty="0" err="1"/>
              <a:t>Circulation</a:t>
            </a:r>
            <a:r>
              <a:rPr lang="sv-SE" sz="2800" i="1" dirty="0"/>
              <a:t> </a:t>
            </a:r>
            <a:r>
              <a:rPr lang="sv-SE" sz="2800" i="1" dirty="0" smtClean="0"/>
              <a:t>2003; 108;2565-2574</a:t>
            </a:r>
          </a:p>
          <a:p>
            <a:r>
              <a:rPr lang="sv-SE" sz="2800" i="1" dirty="0" smtClean="0"/>
              <a:t> </a:t>
            </a:r>
            <a:endParaRPr lang="sv-SE" sz="2800" i="1" dirty="0"/>
          </a:p>
          <a:p>
            <a:r>
              <a:rPr lang="sv-SE" sz="2800" i="1" dirty="0" smtClean="0"/>
              <a:t>Inbjudna:</a:t>
            </a:r>
          </a:p>
          <a:p>
            <a:r>
              <a:rPr lang="sv-SE" sz="2800" i="1" dirty="0" err="1" smtClean="0"/>
              <a:t>Rättsmedicnalverket</a:t>
            </a:r>
            <a:r>
              <a:rPr lang="sv-SE" sz="2800" i="1" dirty="0" smtClean="0"/>
              <a:t>, Svenska Läkarsällskapet, Försvars-makten Dyk och Navalmedicinskt centrum, Svenska </a:t>
            </a:r>
            <a:r>
              <a:rPr lang="sv-SE" sz="2800" i="1" dirty="0" err="1" smtClean="0"/>
              <a:t>Sprotdykarförbundet,MSB</a:t>
            </a:r>
            <a:r>
              <a:rPr lang="sv-SE" sz="2800" i="1" dirty="0" smtClean="0"/>
              <a:t>, Kustbevakningen, Svenska Första Hjälpen Rådet, SSRS, Sjöfartsverket och Socialstyrelsen</a:t>
            </a:r>
            <a:endParaRPr lang="sv-SE" sz="2800" i="1" dirty="0"/>
          </a:p>
          <a:p>
            <a:endParaRPr lang="sv-SE" sz="2800" i="1" dirty="0" smtClean="0"/>
          </a:p>
          <a:p>
            <a:endParaRPr lang="sv-SE" i="1" dirty="0"/>
          </a:p>
          <a:p>
            <a:endParaRPr lang="sv-SE" i="1" dirty="0" smtClean="0"/>
          </a:p>
          <a:p>
            <a:endParaRPr lang="sv-SE" i="1" dirty="0"/>
          </a:p>
          <a:p>
            <a:endParaRPr lang="sv-SE" i="1" dirty="0"/>
          </a:p>
        </p:txBody>
      </p:sp>
    </p:spTree>
    <p:extLst>
      <p:ext uri="{BB962C8B-B14F-4D97-AF65-F5344CB8AC3E}">
        <p14:creationId xmlns:p14="http://schemas.microsoft.com/office/powerpoint/2010/main" val="1883624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71948" y="371439"/>
            <a:ext cx="8126362" cy="896922"/>
          </a:xfrm>
        </p:spPr>
        <p:txBody>
          <a:bodyPr>
            <a:noAutofit/>
          </a:bodyPr>
          <a:lstStyle/>
          <a:p>
            <a:pPr algn="l"/>
            <a:r>
              <a:rPr lang="sv-SE" sz="3200" b="1" dirty="0" smtClean="0">
                <a:latin typeface="Helvetica"/>
                <a:cs typeface="Helvetica"/>
              </a:rPr>
              <a:t> </a:t>
            </a:r>
            <a:endParaRPr lang="sv-SE" sz="3200" b="1" dirty="0">
              <a:latin typeface="Helvetica"/>
              <a:cs typeface="Helvetica"/>
            </a:endParaRPr>
          </a:p>
        </p:txBody>
      </p:sp>
      <p:sp>
        <p:nvSpPr>
          <p:cNvPr id="3" name="Underrubrik 2"/>
          <p:cNvSpPr>
            <a:spLocks noGrp="1"/>
          </p:cNvSpPr>
          <p:nvPr>
            <p:ph type="subTitle" idx="1"/>
          </p:nvPr>
        </p:nvSpPr>
        <p:spPr>
          <a:xfrm>
            <a:off x="361335" y="265471"/>
            <a:ext cx="8126362" cy="5786194"/>
          </a:xfrm>
        </p:spPr>
        <p:txBody>
          <a:bodyPr>
            <a:normAutofit fontScale="25000" lnSpcReduction="20000"/>
          </a:bodyPr>
          <a:lstStyle/>
          <a:p>
            <a:r>
              <a:rPr lang="sv-SE" sz="12800" b="1" dirty="0" smtClean="0">
                <a:solidFill>
                  <a:schemeClr val="tx1">
                    <a:lumMod val="65000"/>
                    <a:lumOff val="35000"/>
                  </a:schemeClr>
                </a:solidFill>
                <a:latin typeface="Helvetica"/>
                <a:cs typeface="Helvetica"/>
              </a:rPr>
              <a:t>TACK</a:t>
            </a:r>
          </a:p>
          <a:p>
            <a:r>
              <a:rPr lang="sv-SE" sz="11200" b="1" dirty="0" smtClean="0">
                <a:solidFill>
                  <a:schemeClr val="tx1">
                    <a:lumMod val="65000"/>
                    <a:lumOff val="35000"/>
                  </a:schemeClr>
                </a:solidFill>
                <a:latin typeface="Helvetica"/>
                <a:cs typeface="Helvetica"/>
              </a:rPr>
              <a:t>Alla som bidragit till arbetet med framtagandet av En Svensk drunkningsdefinition</a:t>
            </a:r>
            <a:r>
              <a:rPr lang="sv-SE" sz="12800" b="1" dirty="0" smtClean="0">
                <a:solidFill>
                  <a:schemeClr val="tx1">
                    <a:lumMod val="65000"/>
                    <a:lumOff val="35000"/>
                  </a:schemeClr>
                </a:solidFill>
                <a:latin typeface="Helvetica"/>
                <a:cs typeface="Helvetica"/>
              </a:rPr>
              <a:t>.</a:t>
            </a:r>
          </a:p>
          <a:p>
            <a:endParaRPr lang="sv-SE" sz="12800" b="1" dirty="0" smtClean="0">
              <a:solidFill>
                <a:schemeClr val="tx1">
                  <a:lumMod val="65000"/>
                  <a:lumOff val="35000"/>
                </a:schemeClr>
              </a:solidFill>
              <a:latin typeface="Helvetica"/>
              <a:cs typeface="Helvetica"/>
            </a:endParaRPr>
          </a:p>
          <a:p>
            <a:r>
              <a:rPr lang="sv-SE" sz="12800" b="1" dirty="0" smtClean="0">
                <a:solidFill>
                  <a:schemeClr val="tx1">
                    <a:lumMod val="65000"/>
                    <a:lumOff val="35000"/>
                  </a:schemeClr>
                </a:solidFill>
                <a:latin typeface="Helvetica"/>
                <a:cs typeface="Helvetica"/>
              </a:rPr>
              <a:t>Ett </a:t>
            </a:r>
            <a:r>
              <a:rPr lang="sv-SE" sz="12800" b="1" dirty="0">
                <a:solidFill>
                  <a:schemeClr val="tx1">
                    <a:lumMod val="65000"/>
                    <a:lumOff val="35000"/>
                  </a:schemeClr>
                </a:solidFill>
                <a:latin typeface="Helvetica"/>
                <a:cs typeface="Helvetica"/>
              </a:rPr>
              <a:t>särskilt TACK till</a:t>
            </a:r>
          </a:p>
          <a:p>
            <a:endParaRPr lang="sv-SE" sz="12800" b="1" dirty="0" smtClean="0">
              <a:solidFill>
                <a:schemeClr val="tx1">
                  <a:lumMod val="65000"/>
                  <a:lumOff val="35000"/>
                </a:schemeClr>
              </a:solidFill>
              <a:latin typeface="Helvetica"/>
              <a:cs typeface="Helvetica"/>
            </a:endParaRPr>
          </a:p>
          <a:p>
            <a:r>
              <a:rPr lang="sv-SE" sz="11200" b="1" u="sng" dirty="0" smtClean="0">
                <a:solidFill>
                  <a:schemeClr val="tx1">
                    <a:lumMod val="65000"/>
                    <a:lumOff val="35000"/>
                  </a:schemeClr>
                </a:solidFill>
                <a:latin typeface="Helvetica"/>
                <a:cs typeface="Helvetica"/>
              </a:rPr>
              <a:t>HLR Rådet</a:t>
            </a:r>
          </a:p>
          <a:p>
            <a:r>
              <a:rPr lang="sv-SE" sz="11200" b="1" dirty="0" smtClean="0">
                <a:solidFill>
                  <a:schemeClr val="tx1">
                    <a:lumMod val="65000"/>
                    <a:lumOff val="35000"/>
                  </a:schemeClr>
                </a:solidFill>
                <a:latin typeface="Helvetica"/>
                <a:cs typeface="Helvetica"/>
              </a:rPr>
              <a:t> Andreas Claesson (</a:t>
            </a:r>
            <a:r>
              <a:rPr lang="sv-SE" sz="11200" dirty="0" smtClean="0">
                <a:solidFill>
                  <a:schemeClr val="tx1">
                    <a:lumMod val="65000"/>
                    <a:lumOff val="35000"/>
                  </a:schemeClr>
                </a:solidFill>
                <a:latin typeface="Helvetica"/>
                <a:cs typeface="Helvetica"/>
              </a:rPr>
              <a:t>Ambulanssjuksköterska)</a:t>
            </a:r>
          </a:p>
          <a:p>
            <a:endParaRPr lang="sv-SE" sz="11200" b="1" dirty="0" smtClean="0">
              <a:solidFill>
                <a:schemeClr val="tx1">
                  <a:lumMod val="65000"/>
                  <a:lumOff val="35000"/>
                </a:schemeClr>
              </a:solidFill>
              <a:latin typeface="Helvetica"/>
              <a:cs typeface="Helvetica"/>
            </a:endParaRPr>
          </a:p>
          <a:p>
            <a:r>
              <a:rPr lang="sv-SE" sz="11200" b="1" u="sng" dirty="0" smtClean="0">
                <a:solidFill>
                  <a:schemeClr val="tx1">
                    <a:lumMod val="65000"/>
                    <a:lumOff val="35000"/>
                  </a:schemeClr>
                </a:solidFill>
                <a:latin typeface="Helvetica"/>
                <a:cs typeface="Helvetica"/>
              </a:rPr>
              <a:t>Svenska Livräddningssällskapet (SLS) </a:t>
            </a:r>
          </a:p>
          <a:p>
            <a:r>
              <a:rPr lang="sv-SE" sz="11200" b="1" dirty="0" smtClean="0">
                <a:solidFill>
                  <a:schemeClr val="tx1">
                    <a:lumMod val="65000"/>
                    <a:lumOff val="35000"/>
                  </a:schemeClr>
                </a:solidFill>
                <a:latin typeface="Helvetica"/>
                <a:cs typeface="Helvetica"/>
              </a:rPr>
              <a:t>Anders Jacobsson </a:t>
            </a:r>
            <a:r>
              <a:rPr lang="sv-SE" sz="11200" dirty="0" smtClean="0">
                <a:solidFill>
                  <a:schemeClr val="tx1">
                    <a:lumMod val="65000"/>
                    <a:lumOff val="35000"/>
                  </a:schemeClr>
                </a:solidFill>
                <a:latin typeface="Helvetica"/>
                <a:cs typeface="Helvetica"/>
              </a:rPr>
              <a:t>(Anestesiolog och medicinsk ansvarig SLS</a:t>
            </a:r>
            <a:r>
              <a:rPr lang="sv-SE" sz="11200" b="1" dirty="0" smtClean="0">
                <a:solidFill>
                  <a:schemeClr val="tx1">
                    <a:lumMod val="65000"/>
                    <a:lumOff val="35000"/>
                  </a:schemeClr>
                </a:solidFill>
                <a:latin typeface="Helvetica"/>
                <a:cs typeface="Helvetica"/>
              </a:rPr>
              <a:t>) samt Säkerhetsrådet i SLS</a:t>
            </a:r>
          </a:p>
          <a:p>
            <a:endParaRPr lang="sv-SE" sz="12800" b="1" dirty="0" smtClean="0">
              <a:solidFill>
                <a:schemeClr val="tx1">
                  <a:lumMod val="65000"/>
                  <a:lumOff val="35000"/>
                </a:schemeClr>
              </a:solidFill>
              <a:latin typeface="Helvetica"/>
              <a:cs typeface="Helvetica"/>
            </a:endParaRPr>
          </a:p>
          <a:p>
            <a:pPr algn="l"/>
            <a:endParaRPr lang="sv-SE" dirty="0">
              <a:solidFill>
                <a:schemeClr val="tx1">
                  <a:lumMod val="65000"/>
                  <a:lumOff val="35000"/>
                </a:schemeClr>
              </a:solidFill>
              <a:latin typeface="Helvetica"/>
              <a:cs typeface="Helvetica"/>
            </a:endParaRPr>
          </a:p>
          <a:p>
            <a:r>
              <a:rPr lang="sv-SE" sz="12800" dirty="0" smtClean="0">
                <a:solidFill>
                  <a:schemeClr val="tx1">
                    <a:lumMod val="65000"/>
                    <a:lumOff val="35000"/>
                  </a:schemeClr>
                </a:solidFill>
                <a:latin typeface="Helvetica"/>
                <a:cs typeface="Helvetica"/>
              </a:rPr>
              <a:t> </a:t>
            </a:r>
          </a:p>
          <a:p>
            <a:pPr algn="l"/>
            <a:endParaRPr lang="sv-SE" sz="12800"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endParaRPr lang="sv-SE"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endParaRPr lang="sv-SE"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endParaRPr lang="sv-SE" dirty="0" smtClean="0">
              <a:solidFill>
                <a:schemeClr val="tx1">
                  <a:lumMod val="65000"/>
                  <a:lumOff val="35000"/>
                </a:schemeClr>
              </a:solidFill>
              <a:latin typeface="Helvetica"/>
              <a:cs typeface="Helvetica"/>
            </a:endParaRPr>
          </a:p>
          <a:p>
            <a:pPr algn="l"/>
            <a:r>
              <a:rPr lang="sv-SE" dirty="0" smtClean="0">
                <a:solidFill>
                  <a:schemeClr val="tx1">
                    <a:lumMod val="65000"/>
                    <a:lumOff val="35000"/>
                  </a:schemeClr>
                </a:solidFill>
                <a:latin typeface="Helvetica"/>
                <a:cs typeface="Helvetica"/>
              </a:rPr>
              <a:t> </a:t>
            </a:r>
          </a:p>
          <a:p>
            <a:pPr algn="l"/>
            <a:endParaRPr lang="sv-SE" dirty="0">
              <a:solidFill>
                <a:schemeClr val="tx1">
                  <a:lumMod val="65000"/>
                  <a:lumOff val="35000"/>
                </a:schemeClr>
              </a:solidFill>
              <a:latin typeface="Helvetica"/>
              <a:cs typeface="Helvetica"/>
            </a:endParaRPr>
          </a:p>
        </p:txBody>
      </p:sp>
      <p:grpSp>
        <p:nvGrpSpPr>
          <p:cNvPr id="43" name="Grupp 42"/>
          <p:cNvGrpSpPr/>
          <p:nvPr/>
        </p:nvGrpSpPr>
        <p:grpSpPr>
          <a:xfrm>
            <a:off x="-608861" y="6298119"/>
            <a:ext cx="9752861" cy="553499"/>
            <a:chOff x="-608861" y="6298119"/>
            <a:chExt cx="9752861" cy="553499"/>
          </a:xfrm>
        </p:grpSpPr>
        <p:sp>
          <p:nvSpPr>
            <p:cNvPr id="32" name="Rektangel 31"/>
            <p:cNvSpPr/>
            <p:nvPr/>
          </p:nvSpPr>
          <p:spPr>
            <a:xfrm>
              <a:off x="0" y="6298119"/>
              <a:ext cx="9144000" cy="553499"/>
            </a:xfrm>
            <a:prstGeom prst="rect">
              <a:avLst/>
            </a:prstGeom>
            <a:solidFill>
              <a:schemeClr val="tx1">
                <a:alpha val="8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4400" b="1" dirty="0">
                <a:solidFill>
                  <a:schemeClr val="tx1"/>
                </a:solidFill>
              </a:endParaRPr>
            </a:p>
          </p:txBody>
        </p:sp>
        <p:sp>
          <p:nvSpPr>
            <p:cNvPr id="33" name="textruta 32"/>
            <p:cNvSpPr txBox="1"/>
            <p:nvPr/>
          </p:nvSpPr>
          <p:spPr>
            <a:xfrm>
              <a:off x="-608861" y="6482295"/>
              <a:ext cx="8384132" cy="246221"/>
            </a:xfrm>
            <a:prstGeom prst="rect">
              <a:avLst/>
            </a:prstGeom>
            <a:noFill/>
          </p:spPr>
          <p:txBody>
            <a:bodyPr wrap="square" rtlCol="0">
              <a:spAutoFit/>
            </a:bodyPr>
            <a:lstStyle/>
            <a:p>
              <a:r>
                <a:rPr lang="sv-SE" sz="1000" dirty="0" smtClean="0">
                  <a:solidFill>
                    <a:srgbClr val="F2F2F2"/>
                  </a:solidFill>
                  <a:latin typeface="Helvetica"/>
                  <a:cs typeface="Helvetica"/>
                </a:rPr>
                <a:t>		                  HLR2014 - Om Drunkning		 </a:t>
              </a:r>
              <a:r>
                <a:rPr lang="sv-SE" sz="1000" dirty="0">
                  <a:solidFill>
                    <a:srgbClr val="F2F2F2"/>
                  </a:solidFill>
                  <a:latin typeface="Helvetica"/>
                  <a:cs typeface="Helvetica"/>
                </a:rPr>
                <a:t> </a:t>
              </a:r>
              <a:r>
                <a:rPr lang="sv-SE" sz="1000" dirty="0" smtClean="0">
                  <a:solidFill>
                    <a:srgbClr val="F2F2F2"/>
                  </a:solidFill>
                  <a:latin typeface="Helvetica"/>
                  <a:cs typeface="Helvetica"/>
                </a:rPr>
                <a:t>                  Tylösand 3-4 juni 2014 </a:t>
              </a:r>
              <a:endParaRPr lang="sv-SE" dirty="0"/>
            </a:p>
          </p:txBody>
        </p:sp>
        <p:cxnSp>
          <p:nvCxnSpPr>
            <p:cNvPr id="35" name="Rak 34"/>
            <p:cNvCxnSpPr/>
            <p:nvPr/>
          </p:nvCxnSpPr>
          <p:spPr>
            <a:xfrm>
              <a:off x="1002599" y="6503252"/>
              <a:ext cx="1966318"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36" name="Rak 35"/>
            <p:cNvCxnSpPr/>
            <p:nvPr/>
          </p:nvCxnSpPr>
          <p:spPr>
            <a:xfrm>
              <a:off x="3811016" y="6505302"/>
              <a:ext cx="2144266"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39" name="Bildobjekt 38" descr="Svenska HLR rådet logo-inverterad-färg 140508.eps"/>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6788517" y="6442851"/>
              <a:ext cx="1526947" cy="285665"/>
            </a:xfrm>
            <a:prstGeom prst="rect">
              <a:avLst/>
            </a:prstGeom>
          </p:spPr>
        </p:pic>
      </p:grpSp>
    </p:spTree>
    <p:extLst>
      <p:ext uri="{BB962C8B-B14F-4D97-AF65-F5344CB8AC3E}">
        <p14:creationId xmlns:p14="http://schemas.microsoft.com/office/powerpoint/2010/main" val="1759807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71948" y="371439"/>
            <a:ext cx="8126362" cy="896922"/>
          </a:xfrm>
        </p:spPr>
        <p:txBody>
          <a:bodyPr>
            <a:noAutofit/>
          </a:bodyPr>
          <a:lstStyle/>
          <a:p>
            <a:pPr algn="l"/>
            <a:r>
              <a:rPr lang="sv-SE" sz="3200" b="1" dirty="0" smtClean="0">
                <a:latin typeface="Helvetica"/>
                <a:cs typeface="Helvetica"/>
              </a:rPr>
              <a:t> </a:t>
            </a:r>
            <a:endParaRPr lang="sv-SE" sz="3200" b="1" dirty="0">
              <a:latin typeface="Helvetica"/>
              <a:cs typeface="Helvetica"/>
            </a:endParaRPr>
          </a:p>
        </p:txBody>
      </p:sp>
      <p:sp>
        <p:nvSpPr>
          <p:cNvPr id="3" name="Underrubrik 2"/>
          <p:cNvSpPr>
            <a:spLocks noGrp="1"/>
          </p:cNvSpPr>
          <p:nvPr>
            <p:ph type="subTitle" idx="1"/>
          </p:nvPr>
        </p:nvSpPr>
        <p:spPr>
          <a:xfrm>
            <a:off x="323212" y="460686"/>
            <a:ext cx="8265801" cy="5541103"/>
          </a:xfrm>
        </p:spPr>
        <p:txBody>
          <a:bodyPr>
            <a:normAutofit fontScale="32500" lnSpcReduction="20000"/>
          </a:bodyPr>
          <a:lstStyle/>
          <a:p>
            <a:endParaRPr lang="sv-SE" sz="12800" dirty="0" smtClean="0">
              <a:solidFill>
                <a:schemeClr val="tx1">
                  <a:lumMod val="65000"/>
                  <a:lumOff val="35000"/>
                </a:schemeClr>
              </a:solidFill>
              <a:latin typeface="Helvetica"/>
              <a:cs typeface="Helvetica"/>
            </a:endParaRPr>
          </a:p>
          <a:p>
            <a:r>
              <a:rPr lang="sv-SE" sz="12800" dirty="0" smtClean="0">
                <a:solidFill>
                  <a:schemeClr val="tx1">
                    <a:lumMod val="65000"/>
                    <a:lumOff val="35000"/>
                  </a:schemeClr>
                </a:solidFill>
                <a:latin typeface="Helvetica"/>
                <a:cs typeface="Helvetica"/>
              </a:rPr>
              <a:t> </a:t>
            </a:r>
            <a:r>
              <a:rPr lang="sv-SE" sz="12300" b="1" dirty="0" smtClean="0">
                <a:solidFill>
                  <a:schemeClr val="tx1">
                    <a:lumMod val="65000"/>
                    <a:lumOff val="35000"/>
                  </a:schemeClr>
                </a:solidFill>
                <a:latin typeface="Helvetica"/>
                <a:cs typeface="Helvetica"/>
              </a:rPr>
              <a:t>En </a:t>
            </a:r>
            <a:r>
              <a:rPr lang="sv-SE" sz="12300" b="1" dirty="0" smtClean="0">
                <a:solidFill>
                  <a:schemeClr val="tx1">
                    <a:lumMod val="65000"/>
                    <a:lumOff val="35000"/>
                  </a:schemeClr>
                </a:solidFill>
                <a:latin typeface="Helvetica"/>
                <a:cs typeface="Helvetica"/>
              </a:rPr>
              <a:t>Svensk </a:t>
            </a:r>
            <a:r>
              <a:rPr lang="sv-SE" sz="12300" b="1" dirty="0" smtClean="0">
                <a:solidFill>
                  <a:schemeClr val="tx1">
                    <a:lumMod val="65000"/>
                    <a:lumOff val="35000"/>
                  </a:schemeClr>
                </a:solidFill>
                <a:latin typeface="Helvetica"/>
                <a:cs typeface="Helvetica"/>
              </a:rPr>
              <a:t>drunkningsdefinition</a:t>
            </a:r>
            <a:endParaRPr lang="sv-SE" sz="12300" b="1" dirty="0" smtClean="0">
              <a:solidFill>
                <a:schemeClr val="tx1">
                  <a:lumMod val="65000"/>
                  <a:lumOff val="35000"/>
                </a:schemeClr>
              </a:solidFill>
              <a:latin typeface="Helvetica"/>
              <a:cs typeface="Helvetica"/>
            </a:endParaRPr>
          </a:p>
          <a:p>
            <a:endParaRPr lang="sv-SE" sz="12800" dirty="0" smtClean="0">
              <a:solidFill>
                <a:schemeClr val="tx1">
                  <a:lumMod val="65000"/>
                  <a:lumOff val="35000"/>
                </a:schemeClr>
              </a:solidFill>
              <a:latin typeface="Helvetica"/>
              <a:cs typeface="Helvetica"/>
            </a:endParaRPr>
          </a:p>
          <a:p>
            <a:r>
              <a:rPr lang="sv-SE" sz="12800" b="1" dirty="0" smtClean="0">
                <a:solidFill>
                  <a:schemeClr val="tx1">
                    <a:lumMod val="65000"/>
                    <a:lumOff val="35000"/>
                  </a:schemeClr>
                </a:solidFill>
                <a:latin typeface="Helvetica"/>
                <a:cs typeface="Helvetica"/>
              </a:rPr>
              <a:t>Tack för mig! </a:t>
            </a:r>
          </a:p>
          <a:p>
            <a:r>
              <a:rPr lang="sv-SE" sz="12800" b="1" dirty="0" smtClean="0">
                <a:solidFill>
                  <a:schemeClr val="tx1">
                    <a:lumMod val="65000"/>
                    <a:lumOff val="35000"/>
                  </a:schemeClr>
                </a:solidFill>
                <a:latin typeface="Helvetica"/>
                <a:cs typeface="Helvetica"/>
              </a:rPr>
              <a:t>                                                    </a:t>
            </a:r>
            <a:endParaRPr lang="sv-SE" sz="12800" b="1" dirty="0" smtClean="0">
              <a:solidFill>
                <a:schemeClr val="tx1">
                  <a:lumMod val="65000"/>
                  <a:lumOff val="35000"/>
                </a:schemeClr>
              </a:solidFill>
              <a:latin typeface="Helvetica"/>
              <a:cs typeface="Helvetica"/>
            </a:endParaRPr>
          </a:p>
          <a:p>
            <a:r>
              <a:rPr lang="sv-SE" sz="8000" dirty="0" smtClean="0">
                <a:solidFill>
                  <a:schemeClr val="tx1">
                    <a:lumMod val="65000"/>
                    <a:lumOff val="35000"/>
                  </a:schemeClr>
                </a:solidFill>
                <a:latin typeface="Helvetica"/>
                <a:cs typeface="Helvetica"/>
              </a:rPr>
              <a:t>Karin Brand</a:t>
            </a:r>
          </a:p>
          <a:p>
            <a:r>
              <a:rPr lang="sv-SE" sz="6200" dirty="0" smtClean="0">
                <a:solidFill>
                  <a:schemeClr val="tx1">
                    <a:lumMod val="65000"/>
                    <a:lumOff val="35000"/>
                  </a:schemeClr>
                </a:solidFill>
                <a:latin typeface="Helvetica"/>
                <a:cs typeface="Helvetica"/>
              </a:rPr>
              <a:t>Generalsekreterare</a:t>
            </a:r>
          </a:p>
          <a:p>
            <a:r>
              <a:rPr lang="sv-SE" sz="8000" dirty="0" smtClean="0">
                <a:solidFill>
                  <a:schemeClr val="tx1">
                    <a:lumMod val="65000"/>
                    <a:lumOff val="35000"/>
                  </a:schemeClr>
                </a:solidFill>
                <a:latin typeface="Helvetica"/>
                <a:cs typeface="Helvetica"/>
              </a:rPr>
              <a:t>Svenska Livräddningssällskapet</a:t>
            </a:r>
          </a:p>
          <a:p>
            <a:pPr marL="457200" indent="-457200" algn="l">
              <a:buFont typeface="Arial" panose="020B0604020202020204" pitchFamily="34" charset="0"/>
              <a:buChar char="•"/>
            </a:pPr>
            <a:endParaRPr lang="sv-SE" sz="11200" dirty="0" smtClean="0">
              <a:solidFill>
                <a:schemeClr val="tx1">
                  <a:lumMod val="65000"/>
                  <a:lumOff val="35000"/>
                </a:schemeClr>
              </a:solidFill>
              <a:latin typeface="Helvetica"/>
              <a:cs typeface="Helvetica"/>
            </a:endParaRPr>
          </a:p>
          <a:p>
            <a:pPr algn="l"/>
            <a:r>
              <a:rPr lang="sv-SE" sz="11200" dirty="0" smtClean="0">
                <a:solidFill>
                  <a:schemeClr val="tx1">
                    <a:lumMod val="65000"/>
                    <a:lumOff val="35000"/>
                  </a:schemeClr>
                </a:solidFill>
                <a:latin typeface="Helvetica"/>
                <a:cs typeface="Helvetica"/>
              </a:rPr>
              <a:t> </a:t>
            </a:r>
          </a:p>
          <a:p>
            <a:pPr algn="l"/>
            <a:endParaRPr lang="sv-SE" dirty="0">
              <a:solidFill>
                <a:schemeClr val="tx1">
                  <a:lumMod val="65000"/>
                  <a:lumOff val="35000"/>
                </a:schemeClr>
              </a:solidFill>
              <a:latin typeface="Helvetica"/>
              <a:cs typeface="Helvetica"/>
            </a:endParaRPr>
          </a:p>
        </p:txBody>
      </p:sp>
      <p:grpSp>
        <p:nvGrpSpPr>
          <p:cNvPr id="43" name="Grupp 42"/>
          <p:cNvGrpSpPr/>
          <p:nvPr/>
        </p:nvGrpSpPr>
        <p:grpSpPr>
          <a:xfrm>
            <a:off x="-608861" y="6298119"/>
            <a:ext cx="9752861" cy="553499"/>
            <a:chOff x="-608861" y="6298119"/>
            <a:chExt cx="9752861" cy="553499"/>
          </a:xfrm>
        </p:grpSpPr>
        <p:sp>
          <p:nvSpPr>
            <p:cNvPr id="32" name="Rektangel 31"/>
            <p:cNvSpPr/>
            <p:nvPr/>
          </p:nvSpPr>
          <p:spPr>
            <a:xfrm>
              <a:off x="0" y="6298119"/>
              <a:ext cx="9144000" cy="553499"/>
            </a:xfrm>
            <a:prstGeom prst="rect">
              <a:avLst/>
            </a:prstGeom>
            <a:solidFill>
              <a:schemeClr val="tx1">
                <a:alpha val="8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4400" b="1" dirty="0">
                <a:solidFill>
                  <a:schemeClr val="tx1"/>
                </a:solidFill>
              </a:endParaRPr>
            </a:p>
          </p:txBody>
        </p:sp>
        <p:sp>
          <p:nvSpPr>
            <p:cNvPr id="33" name="textruta 32"/>
            <p:cNvSpPr txBox="1"/>
            <p:nvPr/>
          </p:nvSpPr>
          <p:spPr>
            <a:xfrm>
              <a:off x="-608861" y="6482295"/>
              <a:ext cx="8384132" cy="246221"/>
            </a:xfrm>
            <a:prstGeom prst="rect">
              <a:avLst/>
            </a:prstGeom>
            <a:noFill/>
          </p:spPr>
          <p:txBody>
            <a:bodyPr wrap="square" rtlCol="0">
              <a:spAutoFit/>
            </a:bodyPr>
            <a:lstStyle/>
            <a:p>
              <a:r>
                <a:rPr lang="sv-SE" sz="1000" dirty="0" smtClean="0">
                  <a:solidFill>
                    <a:srgbClr val="F2F2F2"/>
                  </a:solidFill>
                  <a:latin typeface="Helvetica"/>
                  <a:cs typeface="Helvetica"/>
                </a:rPr>
                <a:t>		                  HLR2014 - Om Drunkning		 </a:t>
              </a:r>
              <a:r>
                <a:rPr lang="sv-SE" sz="1000" dirty="0">
                  <a:solidFill>
                    <a:srgbClr val="F2F2F2"/>
                  </a:solidFill>
                  <a:latin typeface="Helvetica"/>
                  <a:cs typeface="Helvetica"/>
                </a:rPr>
                <a:t> </a:t>
              </a:r>
              <a:r>
                <a:rPr lang="sv-SE" sz="1000" dirty="0" smtClean="0">
                  <a:solidFill>
                    <a:srgbClr val="F2F2F2"/>
                  </a:solidFill>
                  <a:latin typeface="Helvetica"/>
                  <a:cs typeface="Helvetica"/>
                </a:rPr>
                <a:t>                  Tylösand 3-4 juni 2014 </a:t>
              </a:r>
              <a:endParaRPr lang="sv-SE" dirty="0"/>
            </a:p>
          </p:txBody>
        </p:sp>
        <p:cxnSp>
          <p:nvCxnSpPr>
            <p:cNvPr id="35" name="Rak 34"/>
            <p:cNvCxnSpPr/>
            <p:nvPr/>
          </p:nvCxnSpPr>
          <p:spPr>
            <a:xfrm>
              <a:off x="1002599" y="6503252"/>
              <a:ext cx="1966318"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36" name="Rak 35"/>
            <p:cNvCxnSpPr/>
            <p:nvPr/>
          </p:nvCxnSpPr>
          <p:spPr>
            <a:xfrm>
              <a:off x="3811016" y="6505302"/>
              <a:ext cx="2144266"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39" name="Bildobjekt 38" descr="Svenska HLR rådet logo-inverterad-färg 140508.eps"/>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6788517" y="6442851"/>
              <a:ext cx="1526947" cy="285665"/>
            </a:xfrm>
            <a:prstGeom prst="rect">
              <a:avLst/>
            </a:prstGeom>
          </p:spPr>
        </p:pic>
      </p:grpSp>
    </p:spTree>
    <p:extLst>
      <p:ext uri="{BB962C8B-B14F-4D97-AF65-F5344CB8AC3E}">
        <p14:creationId xmlns:p14="http://schemas.microsoft.com/office/powerpoint/2010/main" val="15958867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a:p>
        </p:txBody>
      </p:sp>
    </p:spTree>
    <p:extLst>
      <p:ext uri="{BB962C8B-B14F-4D97-AF65-F5344CB8AC3E}">
        <p14:creationId xmlns:p14="http://schemas.microsoft.com/office/powerpoint/2010/main" val="1444657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12955" y="265472"/>
            <a:ext cx="8288593" cy="2109019"/>
          </a:xfrm>
        </p:spPr>
        <p:txBody>
          <a:bodyPr>
            <a:normAutofit fontScale="90000"/>
          </a:bodyPr>
          <a:lstStyle/>
          <a:p>
            <a:r>
              <a:rPr lang="sv-SE" sz="4800" b="1" dirty="0" smtClean="0">
                <a:latin typeface="Helvetica"/>
                <a:cs typeface="Helvetica"/>
              </a:rPr>
              <a:t> </a:t>
            </a:r>
            <a:r>
              <a:rPr lang="en-US" sz="3600" dirty="0"/>
              <a:t>“Drowning is the process of experiencing respiratory impairment from</a:t>
            </a:r>
            <a:br>
              <a:rPr lang="en-US" sz="3600" dirty="0"/>
            </a:br>
            <a:r>
              <a:rPr lang="sv-SE" sz="3600" dirty="0" err="1"/>
              <a:t>submersion</a:t>
            </a:r>
            <a:r>
              <a:rPr lang="sv-SE" sz="3600" dirty="0"/>
              <a:t>/</a:t>
            </a:r>
            <a:r>
              <a:rPr lang="sv-SE" sz="3600" dirty="0" err="1"/>
              <a:t>immersion</a:t>
            </a:r>
            <a:r>
              <a:rPr lang="sv-SE" sz="3600" dirty="0"/>
              <a:t> in </a:t>
            </a:r>
            <a:r>
              <a:rPr lang="sv-SE" sz="3600" dirty="0" err="1"/>
              <a:t>liquid</a:t>
            </a:r>
            <a:r>
              <a:rPr lang="sv-SE" sz="3600" dirty="0" smtClean="0"/>
              <a:t>.”</a:t>
            </a:r>
            <a:br>
              <a:rPr lang="sv-SE" sz="3600" dirty="0" smtClean="0"/>
            </a:br>
            <a:r>
              <a:rPr lang="sv-SE" sz="1800" dirty="0" smtClean="0"/>
              <a:t>Internationell definition enligt ILCOR (International </a:t>
            </a:r>
            <a:r>
              <a:rPr lang="sv-SE" sz="1800" dirty="0" err="1" smtClean="0"/>
              <a:t>Liasion</a:t>
            </a:r>
            <a:r>
              <a:rPr lang="sv-SE" sz="1800" dirty="0" smtClean="0"/>
              <a:t> </a:t>
            </a:r>
            <a:r>
              <a:rPr lang="sv-SE" sz="1800" dirty="0" err="1"/>
              <a:t>C</a:t>
            </a:r>
            <a:r>
              <a:rPr lang="sv-SE" sz="1800" dirty="0" err="1" smtClean="0"/>
              <a:t>omittee</a:t>
            </a:r>
            <a:r>
              <a:rPr lang="sv-SE" sz="1800" dirty="0" smtClean="0"/>
              <a:t> On </a:t>
            </a:r>
            <a:r>
              <a:rPr lang="sv-SE" sz="1800" dirty="0" err="1"/>
              <a:t>R</a:t>
            </a:r>
            <a:r>
              <a:rPr lang="sv-SE" sz="1800" dirty="0" err="1" smtClean="0"/>
              <a:t>esusciation</a:t>
            </a:r>
            <a:r>
              <a:rPr lang="sv-SE" sz="1800" dirty="0" smtClean="0"/>
              <a:t>) ILS (International </a:t>
            </a:r>
            <a:r>
              <a:rPr lang="sv-SE" sz="1800" dirty="0" err="1" smtClean="0"/>
              <a:t>Lifesaving</a:t>
            </a:r>
            <a:r>
              <a:rPr lang="sv-SE" sz="1800" dirty="0" smtClean="0"/>
              <a:t> federation) antagen 2002</a:t>
            </a:r>
            <a:endParaRPr lang="sv-SE" sz="3600" b="1" dirty="0">
              <a:latin typeface="Helvetica"/>
              <a:cs typeface="Helvetica"/>
            </a:endParaRPr>
          </a:p>
        </p:txBody>
      </p:sp>
      <p:sp>
        <p:nvSpPr>
          <p:cNvPr id="3" name="Underrubrik 2"/>
          <p:cNvSpPr>
            <a:spLocks noGrp="1"/>
          </p:cNvSpPr>
          <p:nvPr>
            <p:ph type="subTitle" idx="1"/>
          </p:nvPr>
        </p:nvSpPr>
        <p:spPr>
          <a:xfrm>
            <a:off x="648929" y="2734276"/>
            <a:ext cx="7548548" cy="3297814"/>
          </a:xfrm>
        </p:spPr>
        <p:txBody>
          <a:bodyPr>
            <a:normAutofit lnSpcReduction="10000"/>
          </a:bodyPr>
          <a:lstStyle/>
          <a:p>
            <a:r>
              <a:rPr lang="en-US" b="1" i="1" dirty="0"/>
              <a:t>Implicit in this definition is that a liquid/air interface is present at the entrance of the victim’s airway, preventing the victim from breathing air. The victim may live or die after this </a:t>
            </a:r>
            <a:r>
              <a:rPr lang="en-US" b="1" i="1" dirty="0" smtClean="0"/>
              <a:t>process</a:t>
            </a:r>
            <a:r>
              <a:rPr lang="en-US" b="1" i="1" dirty="0"/>
              <a:t>, but whatever the outcome, he or she has been involved in a drowning incident”. </a:t>
            </a:r>
            <a:endParaRPr lang="sv-SE" dirty="0"/>
          </a:p>
        </p:txBody>
      </p:sp>
      <p:grpSp>
        <p:nvGrpSpPr>
          <p:cNvPr id="43" name="Grupp 42"/>
          <p:cNvGrpSpPr/>
          <p:nvPr/>
        </p:nvGrpSpPr>
        <p:grpSpPr>
          <a:xfrm>
            <a:off x="-608861" y="6298119"/>
            <a:ext cx="9752861" cy="553499"/>
            <a:chOff x="-608861" y="6298119"/>
            <a:chExt cx="9752861" cy="553499"/>
          </a:xfrm>
        </p:grpSpPr>
        <p:sp>
          <p:nvSpPr>
            <p:cNvPr id="32" name="Rektangel 31"/>
            <p:cNvSpPr/>
            <p:nvPr/>
          </p:nvSpPr>
          <p:spPr>
            <a:xfrm>
              <a:off x="0" y="6298119"/>
              <a:ext cx="9144000" cy="553499"/>
            </a:xfrm>
            <a:prstGeom prst="rect">
              <a:avLst/>
            </a:prstGeom>
            <a:solidFill>
              <a:schemeClr val="tx1">
                <a:alpha val="8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4400" b="1" dirty="0">
                <a:solidFill>
                  <a:schemeClr val="tx1"/>
                </a:solidFill>
              </a:endParaRPr>
            </a:p>
          </p:txBody>
        </p:sp>
        <p:sp>
          <p:nvSpPr>
            <p:cNvPr id="33" name="textruta 32"/>
            <p:cNvSpPr txBox="1"/>
            <p:nvPr/>
          </p:nvSpPr>
          <p:spPr>
            <a:xfrm>
              <a:off x="-608861" y="6482295"/>
              <a:ext cx="8384132" cy="246221"/>
            </a:xfrm>
            <a:prstGeom prst="rect">
              <a:avLst/>
            </a:prstGeom>
            <a:noFill/>
          </p:spPr>
          <p:txBody>
            <a:bodyPr wrap="square" rtlCol="0">
              <a:spAutoFit/>
            </a:bodyPr>
            <a:lstStyle/>
            <a:p>
              <a:r>
                <a:rPr lang="sv-SE" sz="1000" dirty="0" smtClean="0">
                  <a:solidFill>
                    <a:srgbClr val="F2F2F2"/>
                  </a:solidFill>
                  <a:latin typeface="Helvetica"/>
                  <a:cs typeface="Helvetica"/>
                </a:rPr>
                <a:t>		                  HLR2014 - Om Drunkning		 </a:t>
              </a:r>
              <a:r>
                <a:rPr lang="sv-SE" sz="1000" dirty="0">
                  <a:solidFill>
                    <a:srgbClr val="F2F2F2"/>
                  </a:solidFill>
                  <a:latin typeface="Helvetica"/>
                  <a:cs typeface="Helvetica"/>
                </a:rPr>
                <a:t> </a:t>
              </a:r>
              <a:r>
                <a:rPr lang="sv-SE" sz="1000" dirty="0" smtClean="0">
                  <a:solidFill>
                    <a:srgbClr val="F2F2F2"/>
                  </a:solidFill>
                  <a:latin typeface="Helvetica"/>
                  <a:cs typeface="Helvetica"/>
                </a:rPr>
                <a:t>                  Tylösand 3-4 juni 2014 </a:t>
              </a:r>
              <a:endParaRPr lang="sv-SE" dirty="0"/>
            </a:p>
          </p:txBody>
        </p:sp>
        <p:cxnSp>
          <p:nvCxnSpPr>
            <p:cNvPr id="35" name="Rak 34"/>
            <p:cNvCxnSpPr/>
            <p:nvPr/>
          </p:nvCxnSpPr>
          <p:spPr>
            <a:xfrm>
              <a:off x="1002599" y="6503252"/>
              <a:ext cx="1966318"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36" name="Rak 35"/>
            <p:cNvCxnSpPr/>
            <p:nvPr/>
          </p:nvCxnSpPr>
          <p:spPr>
            <a:xfrm>
              <a:off x="3811016" y="6505302"/>
              <a:ext cx="2144266"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39" name="Bildobjekt 38" descr="Svenska HLR rådet logo-inverterad-färg 140508.eps"/>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6788517" y="6442851"/>
              <a:ext cx="1526947" cy="285665"/>
            </a:xfrm>
            <a:prstGeom prst="rect">
              <a:avLst/>
            </a:prstGeom>
          </p:spPr>
        </p:pic>
      </p:grpSp>
    </p:spTree>
    <p:extLst>
      <p:ext uri="{BB962C8B-B14F-4D97-AF65-F5344CB8AC3E}">
        <p14:creationId xmlns:p14="http://schemas.microsoft.com/office/powerpoint/2010/main" val="4068718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002599" y="958646"/>
            <a:ext cx="7494702" cy="2128096"/>
          </a:xfrm>
        </p:spPr>
        <p:txBody>
          <a:bodyPr>
            <a:normAutofit/>
          </a:bodyPr>
          <a:lstStyle/>
          <a:p>
            <a:pPr algn="l"/>
            <a:r>
              <a:rPr lang="sv-SE" sz="4800" b="1" dirty="0" smtClean="0">
                <a:latin typeface="Helvetica"/>
                <a:cs typeface="Helvetica"/>
              </a:rPr>
              <a:t>En svensk </a:t>
            </a:r>
            <a:br>
              <a:rPr lang="sv-SE" sz="4800" b="1" dirty="0" smtClean="0">
                <a:latin typeface="Helvetica"/>
                <a:cs typeface="Helvetica"/>
              </a:rPr>
            </a:br>
            <a:r>
              <a:rPr lang="sv-SE" sz="4800" b="1" dirty="0" smtClean="0">
                <a:latin typeface="Helvetica"/>
                <a:cs typeface="Helvetica"/>
              </a:rPr>
              <a:t>drunkningsdefinition</a:t>
            </a:r>
            <a:endParaRPr lang="sv-SE" sz="4800" b="1" dirty="0">
              <a:latin typeface="Helvetica"/>
              <a:cs typeface="Helvetica"/>
            </a:endParaRPr>
          </a:p>
        </p:txBody>
      </p:sp>
      <p:sp>
        <p:nvSpPr>
          <p:cNvPr id="3" name="Underrubrik 2"/>
          <p:cNvSpPr>
            <a:spLocks noGrp="1"/>
          </p:cNvSpPr>
          <p:nvPr>
            <p:ph type="subTitle" idx="1"/>
          </p:nvPr>
        </p:nvSpPr>
        <p:spPr>
          <a:xfrm>
            <a:off x="1151190" y="3691425"/>
            <a:ext cx="6400800" cy="1752600"/>
          </a:xfrm>
        </p:spPr>
        <p:txBody>
          <a:bodyPr/>
          <a:lstStyle/>
          <a:p>
            <a:pPr algn="l"/>
            <a:r>
              <a:rPr lang="sv-SE" dirty="0" smtClean="0">
                <a:solidFill>
                  <a:schemeClr val="tx1">
                    <a:lumMod val="65000"/>
                    <a:lumOff val="35000"/>
                  </a:schemeClr>
                </a:solidFill>
                <a:latin typeface="Helvetica"/>
                <a:cs typeface="Helvetica"/>
              </a:rPr>
              <a:t>Ska det vara nödvändigt?</a:t>
            </a:r>
            <a:endParaRPr lang="sv-SE" dirty="0">
              <a:solidFill>
                <a:schemeClr val="tx1">
                  <a:lumMod val="65000"/>
                  <a:lumOff val="35000"/>
                </a:schemeClr>
              </a:solidFill>
              <a:latin typeface="Helvetica"/>
              <a:cs typeface="Helvetica"/>
            </a:endParaRPr>
          </a:p>
        </p:txBody>
      </p:sp>
      <p:grpSp>
        <p:nvGrpSpPr>
          <p:cNvPr id="43" name="Grupp 42"/>
          <p:cNvGrpSpPr/>
          <p:nvPr/>
        </p:nvGrpSpPr>
        <p:grpSpPr>
          <a:xfrm>
            <a:off x="-608861" y="6298119"/>
            <a:ext cx="9752861" cy="553499"/>
            <a:chOff x="-608861" y="6298119"/>
            <a:chExt cx="9752861" cy="553499"/>
          </a:xfrm>
        </p:grpSpPr>
        <p:sp>
          <p:nvSpPr>
            <p:cNvPr id="32" name="Rektangel 31"/>
            <p:cNvSpPr/>
            <p:nvPr/>
          </p:nvSpPr>
          <p:spPr>
            <a:xfrm>
              <a:off x="0" y="6298119"/>
              <a:ext cx="9144000" cy="553499"/>
            </a:xfrm>
            <a:prstGeom prst="rect">
              <a:avLst/>
            </a:prstGeom>
            <a:solidFill>
              <a:schemeClr val="tx1">
                <a:alpha val="8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4400" b="1" dirty="0">
                <a:solidFill>
                  <a:schemeClr val="tx1"/>
                </a:solidFill>
              </a:endParaRPr>
            </a:p>
          </p:txBody>
        </p:sp>
        <p:sp>
          <p:nvSpPr>
            <p:cNvPr id="33" name="textruta 32"/>
            <p:cNvSpPr txBox="1"/>
            <p:nvPr/>
          </p:nvSpPr>
          <p:spPr>
            <a:xfrm>
              <a:off x="-608861" y="6482295"/>
              <a:ext cx="8384132" cy="246221"/>
            </a:xfrm>
            <a:prstGeom prst="rect">
              <a:avLst/>
            </a:prstGeom>
            <a:noFill/>
          </p:spPr>
          <p:txBody>
            <a:bodyPr wrap="square" rtlCol="0">
              <a:spAutoFit/>
            </a:bodyPr>
            <a:lstStyle/>
            <a:p>
              <a:r>
                <a:rPr lang="sv-SE" sz="1000" dirty="0" smtClean="0">
                  <a:solidFill>
                    <a:srgbClr val="F2F2F2"/>
                  </a:solidFill>
                  <a:latin typeface="Helvetica"/>
                  <a:cs typeface="Helvetica"/>
                </a:rPr>
                <a:t>		                  HLR2014 - Om Drunkning		 </a:t>
              </a:r>
              <a:r>
                <a:rPr lang="sv-SE" sz="1000" dirty="0">
                  <a:solidFill>
                    <a:srgbClr val="F2F2F2"/>
                  </a:solidFill>
                  <a:latin typeface="Helvetica"/>
                  <a:cs typeface="Helvetica"/>
                </a:rPr>
                <a:t> </a:t>
              </a:r>
              <a:r>
                <a:rPr lang="sv-SE" sz="1000" dirty="0" smtClean="0">
                  <a:solidFill>
                    <a:srgbClr val="F2F2F2"/>
                  </a:solidFill>
                  <a:latin typeface="Helvetica"/>
                  <a:cs typeface="Helvetica"/>
                </a:rPr>
                <a:t>                  Tylösand 3-4 juni 2014 </a:t>
              </a:r>
              <a:endParaRPr lang="sv-SE" dirty="0"/>
            </a:p>
          </p:txBody>
        </p:sp>
        <p:cxnSp>
          <p:nvCxnSpPr>
            <p:cNvPr id="35" name="Rak 34"/>
            <p:cNvCxnSpPr/>
            <p:nvPr/>
          </p:nvCxnSpPr>
          <p:spPr>
            <a:xfrm>
              <a:off x="1002599" y="6503252"/>
              <a:ext cx="1966318"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36" name="Rak 35"/>
            <p:cNvCxnSpPr/>
            <p:nvPr/>
          </p:nvCxnSpPr>
          <p:spPr>
            <a:xfrm>
              <a:off x="3811016" y="6505302"/>
              <a:ext cx="2144266"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39" name="Bildobjekt 38" descr="Svenska HLR rådet logo-inverterad-färg 140508.eps"/>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6788517" y="6442851"/>
              <a:ext cx="1526947" cy="285665"/>
            </a:xfrm>
            <a:prstGeom prst="rect">
              <a:avLst/>
            </a:prstGeom>
          </p:spPr>
        </p:pic>
      </p:grpSp>
      <p:pic>
        <p:nvPicPr>
          <p:cNvPr id="2050" name="Picture 2" descr="C:\Users\kabe.sls\AppData\Local\Microsoft\Windows\Temporary Internet Files\Content.IE5\FL95JUSR\MC900290861[1].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55282" y="3712129"/>
            <a:ext cx="2346356" cy="1659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572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71948" y="371439"/>
            <a:ext cx="8126362" cy="896922"/>
          </a:xfrm>
        </p:spPr>
        <p:txBody>
          <a:bodyPr>
            <a:noAutofit/>
          </a:bodyPr>
          <a:lstStyle/>
          <a:p>
            <a:pPr algn="l"/>
            <a:r>
              <a:rPr lang="sv-SE" sz="3600" b="1" dirty="0" smtClean="0">
                <a:latin typeface="Helvetica"/>
                <a:cs typeface="Helvetica"/>
              </a:rPr>
              <a:t>Varför en svensk drunkningsdefinition?</a:t>
            </a:r>
            <a:endParaRPr lang="sv-SE" sz="3600" b="1" dirty="0">
              <a:latin typeface="Helvetica"/>
              <a:cs typeface="Helvetica"/>
            </a:endParaRPr>
          </a:p>
        </p:txBody>
      </p:sp>
      <p:sp>
        <p:nvSpPr>
          <p:cNvPr id="3" name="Underrubrik 2"/>
          <p:cNvSpPr>
            <a:spLocks noGrp="1"/>
          </p:cNvSpPr>
          <p:nvPr>
            <p:ph type="subTitle" idx="1"/>
          </p:nvPr>
        </p:nvSpPr>
        <p:spPr>
          <a:xfrm>
            <a:off x="471948" y="1637069"/>
            <a:ext cx="8362336" cy="4601497"/>
          </a:xfrm>
        </p:spPr>
        <p:txBody>
          <a:bodyPr>
            <a:normAutofit fontScale="25000" lnSpcReduction="20000"/>
          </a:bodyPr>
          <a:lstStyle/>
          <a:p>
            <a:pPr algn="l"/>
            <a:r>
              <a:rPr lang="sv-SE" sz="12800" dirty="0" smtClean="0">
                <a:solidFill>
                  <a:schemeClr val="tx1">
                    <a:lumMod val="65000"/>
                    <a:lumOff val="35000"/>
                  </a:schemeClr>
                </a:solidFill>
                <a:latin typeface="Helvetica"/>
                <a:cs typeface="Helvetica"/>
              </a:rPr>
              <a:t>Svårt att översätta den engelska definitionen p g a att:</a:t>
            </a:r>
          </a:p>
          <a:p>
            <a:pPr algn="l"/>
            <a:endParaRPr lang="sv-SE" sz="12800" dirty="0" smtClean="0">
              <a:solidFill>
                <a:schemeClr val="tx1">
                  <a:lumMod val="65000"/>
                  <a:lumOff val="35000"/>
                </a:schemeClr>
              </a:solidFill>
              <a:latin typeface="Helvetica"/>
              <a:cs typeface="Helvetica"/>
            </a:endParaRPr>
          </a:p>
          <a:p>
            <a:pPr marL="1143000" indent="-1143000" algn="l">
              <a:buFont typeface="Arial" panose="020B0604020202020204" pitchFamily="34" charset="0"/>
              <a:buChar char="•"/>
            </a:pPr>
            <a:r>
              <a:rPr lang="sv-SE" sz="12800" dirty="0">
                <a:solidFill>
                  <a:schemeClr val="tx1">
                    <a:lumMod val="65000"/>
                    <a:lumOff val="35000"/>
                  </a:schemeClr>
                </a:solidFill>
                <a:latin typeface="Helvetica"/>
                <a:cs typeface="Helvetica"/>
              </a:rPr>
              <a:t>D</a:t>
            </a:r>
            <a:r>
              <a:rPr lang="sv-SE" sz="12800" dirty="0" smtClean="0">
                <a:solidFill>
                  <a:schemeClr val="tx1">
                    <a:lumMod val="65000"/>
                    <a:lumOff val="35000"/>
                  </a:schemeClr>
                </a:solidFill>
                <a:latin typeface="Helvetica"/>
                <a:cs typeface="Helvetica"/>
              </a:rPr>
              <a:t>iskrepans i översättningen mellan Svenska och engelska </a:t>
            </a:r>
          </a:p>
          <a:p>
            <a:pPr marL="1143000" indent="-1143000" algn="l">
              <a:buFont typeface="Arial" panose="020B0604020202020204" pitchFamily="34" charset="0"/>
              <a:buChar char="•"/>
            </a:pPr>
            <a:r>
              <a:rPr lang="sv-SE" sz="12800" dirty="0" smtClean="0">
                <a:solidFill>
                  <a:schemeClr val="tx1">
                    <a:lumMod val="65000"/>
                    <a:lumOff val="35000"/>
                  </a:schemeClr>
                </a:solidFill>
                <a:latin typeface="Helvetica"/>
                <a:cs typeface="Helvetica"/>
              </a:rPr>
              <a:t>Innebörden av orden skiljer sig åt mellan språken</a:t>
            </a:r>
          </a:p>
          <a:p>
            <a:pPr marL="1143000" indent="-1143000" algn="l">
              <a:buFont typeface="Arial" panose="020B0604020202020204" pitchFamily="34" charset="0"/>
              <a:buChar char="•"/>
            </a:pPr>
            <a:r>
              <a:rPr lang="sv-SE" sz="12800" dirty="0" smtClean="0">
                <a:solidFill>
                  <a:schemeClr val="tx1">
                    <a:lumMod val="65000"/>
                    <a:lumOff val="35000"/>
                  </a:schemeClr>
                </a:solidFill>
                <a:latin typeface="Helvetica"/>
                <a:cs typeface="Helvetica"/>
              </a:rPr>
              <a:t>Termerna kan byta innebörd vid översättning  </a:t>
            </a:r>
          </a:p>
          <a:p>
            <a:pPr algn="l"/>
            <a:endParaRPr lang="sv-SE" sz="14400"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endParaRPr lang="sv-SE" sz="11200"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endParaRPr lang="sv-SE" sz="11200" dirty="0" smtClean="0">
              <a:solidFill>
                <a:schemeClr val="tx1">
                  <a:lumMod val="65000"/>
                  <a:lumOff val="35000"/>
                </a:schemeClr>
              </a:solidFill>
              <a:latin typeface="Helvetica"/>
              <a:cs typeface="Helvetica"/>
            </a:endParaRPr>
          </a:p>
          <a:p>
            <a:pPr algn="l"/>
            <a:r>
              <a:rPr lang="sv-SE" sz="11200" dirty="0" smtClean="0">
                <a:solidFill>
                  <a:schemeClr val="tx1">
                    <a:lumMod val="65000"/>
                    <a:lumOff val="35000"/>
                  </a:schemeClr>
                </a:solidFill>
                <a:latin typeface="Helvetica"/>
                <a:cs typeface="Helvetica"/>
              </a:rPr>
              <a:t> </a:t>
            </a:r>
          </a:p>
          <a:p>
            <a:pPr algn="l"/>
            <a:endParaRPr lang="sv-SE" dirty="0">
              <a:solidFill>
                <a:schemeClr val="tx1">
                  <a:lumMod val="65000"/>
                  <a:lumOff val="35000"/>
                </a:schemeClr>
              </a:solidFill>
              <a:latin typeface="Helvetica"/>
              <a:cs typeface="Helvetica"/>
            </a:endParaRPr>
          </a:p>
        </p:txBody>
      </p:sp>
      <p:grpSp>
        <p:nvGrpSpPr>
          <p:cNvPr id="43" name="Grupp 42"/>
          <p:cNvGrpSpPr/>
          <p:nvPr/>
        </p:nvGrpSpPr>
        <p:grpSpPr>
          <a:xfrm>
            <a:off x="-608861" y="6298119"/>
            <a:ext cx="9752861" cy="553499"/>
            <a:chOff x="-608861" y="6298119"/>
            <a:chExt cx="9752861" cy="553499"/>
          </a:xfrm>
        </p:grpSpPr>
        <p:sp>
          <p:nvSpPr>
            <p:cNvPr id="32" name="Rektangel 31"/>
            <p:cNvSpPr/>
            <p:nvPr/>
          </p:nvSpPr>
          <p:spPr>
            <a:xfrm>
              <a:off x="0" y="6298119"/>
              <a:ext cx="9144000" cy="553499"/>
            </a:xfrm>
            <a:prstGeom prst="rect">
              <a:avLst/>
            </a:prstGeom>
            <a:solidFill>
              <a:schemeClr val="tx1">
                <a:alpha val="8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4400" b="1" dirty="0">
                <a:solidFill>
                  <a:schemeClr val="tx1"/>
                </a:solidFill>
              </a:endParaRPr>
            </a:p>
          </p:txBody>
        </p:sp>
        <p:sp>
          <p:nvSpPr>
            <p:cNvPr id="33" name="textruta 32"/>
            <p:cNvSpPr txBox="1"/>
            <p:nvPr/>
          </p:nvSpPr>
          <p:spPr>
            <a:xfrm>
              <a:off x="-608861" y="6482295"/>
              <a:ext cx="8384132" cy="246221"/>
            </a:xfrm>
            <a:prstGeom prst="rect">
              <a:avLst/>
            </a:prstGeom>
            <a:noFill/>
          </p:spPr>
          <p:txBody>
            <a:bodyPr wrap="square" rtlCol="0">
              <a:spAutoFit/>
            </a:bodyPr>
            <a:lstStyle/>
            <a:p>
              <a:r>
                <a:rPr lang="sv-SE" sz="1000" dirty="0" smtClean="0">
                  <a:solidFill>
                    <a:srgbClr val="F2F2F2"/>
                  </a:solidFill>
                  <a:latin typeface="Helvetica"/>
                  <a:cs typeface="Helvetica"/>
                </a:rPr>
                <a:t>		                  HLR2014 - Om Drunkning		 </a:t>
              </a:r>
              <a:r>
                <a:rPr lang="sv-SE" sz="1000" dirty="0">
                  <a:solidFill>
                    <a:srgbClr val="F2F2F2"/>
                  </a:solidFill>
                  <a:latin typeface="Helvetica"/>
                  <a:cs typeface="Helvetica"/>
                </a:rPr>
                <a:t> </a:t>
              </a:r>
              <a:r>
                <a:rPr lang="sv-SE" sz="1000" dirty="0" smtClean="0">
                  <a:solidFill>
                    <a:srgbClr val="F2F2F2"/>
                  </a:solidFill>
                  <a:latin typeface="Helvetica"/>
                  <a:cs typeface="Helvetica"/>
                </a:rPr>
                <a:t>                  Tylösand 3-4 juni 2014 </a:t>
              </a:r>
              <a:endParaRPr lang="sv-SE" dirty="0"/>
            </a:p>
          </p:txBody>
        </p:sp>
        <p:cxnSp>
          <p:nvCxnSpPr>
            <p:cNvPr id="35" name="Rak 34"/>
            <p:cNvCxnSpPr/>
            <p:nvPr/>
          </p:nvCxnSpPr>
          <p:spPr>
            <a:xfrm>
              <a:off x="1002599" y="6503252"/>
              <a:ext cx="1966318"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36" name="Rak 35"/>
            <p:cNvCxnSpPr/>
            <p:nvPr/>
          </p:nvCxnSpPr>
          <p:spPr>
            <a:xfrm>
              <a:off x="3811016" y="6505302"/>
              <a:ext cx="2144266"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39" name="Bildobjekt 38" descr="Svenska HLR rådet logo-inverterad-färg 140508.eps"/>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6788517" y="6442851"/>
              <a:ext cx="1526947" cy="285665"/>
            </a:xfrm>
            <a:prstGeom prst="rect">
              <a:avLst/>
            </a:prstGeom>
          </p:spPr>
        </p:pic>
      </p:grpSp>
    </p:spTree>
    <p:extLst>
      <p:ext uri="{BB962C8B-B14F-4D97-AF65-F5344CB8AC3E}">
        <p14:creationId xmlns:p14="http://schemas.microsoft.com/office/powerpoint/2010/main" val="816575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65471" y="371439"/>
            <a:ext cx="8583561" cy="896922"/>
          </a:xfrm>
        </p:spPr>
        <p:txBody>
          <a:bodyPr>
            <a:noAutofit/>
          </a:bodyPr>
          <a:lstStyle/>
          <a:p>
            <a:pPr algn="l"/>
            <a:r>
              <a:rPr lang="sv-SE" sz="3600" b="1" dirty="0" smtClean="0">
                <a:latin typeface="Helvetica"/>
                <a:cs typeface="Helvetica"/>
              </a:rPr>
              <a:t>Varför en svensk drunkningsdefinition?</a:t>
            </a:r>
            <a:endParaRPr lang="sv-SE" sz="3600" b="1" dirty="0">
              <a:latin typeface="Helvetica"/>
              <a:cs typeface="Helvetica"/>
            </a:endParaRPr>
          </a:p>
        </p:txBody>
      </p:sp>
      <p:sp>
        <p:nvSpPr>
          <p:cNvPr id="3" name="Underrubrik 2"/>
          <p:cNvSpPr>
            <a:spLocks noGrp="1"/>
          </p:cNvSpPr>
          <p:nvPr>
            <p:ph type="subTitle" idx="1"/>
          </p:nvPr>
        </p:nvSpPr>
        <p:spPr>
          <a:xfrm>
            <a:off x="471948" y="1318429"/>
            <a:ext cx="8126362" cy="4875894"/>
          </a:xfrm>
        </p:spPr>
        <p:txBody>
          <a:bodyPr>
            <a:normAutofit fontScale="25000" lnSpcReduction="20000"/>
          </a:bodyPr>
          <a:lstStyle/>
          <a:p>
            <a:pPr algn="l"/>
            <a:r>
              <a:rPr lang="sv-SE" sz="11200" dirty="0" smtClean="0">
                <a:solidFill>
                  <a:schemeClr val="tx1">
                    <a:lumMod val="65000"/>
                    <a:lumOff val="35000"/>
                  </a:schemeClr>
                </a:solidFill>
                <a:latin typeface="Helvetica"/>
                <a:cs typeface="Helvetica"/>
              </a:rPr>
              <a:t>Syfte</a:t>
            </a:r>
          </a:p>
          <a:p>
            <a:pPr marL="457200" indent="-457200" algn="l">
              <a:buFont typeface="Arial" panose="020B0604020202020204" pitchFamily="34" charset="0"/>
              <a:buChar char="•"/>
            </a:pPr>
            <a:r>
              <a:rPr lang="sv-SE" sz="11200" dirty="0" smtClean="0">
                <a:solidFill>
                  <a:schemeClr val="tx1">
                    <a:lumMod val="65000"/>
                    <a:lumOff val="35000"/>
                  </a:schemeClr>
                </a:solidFill>
                <a:latin typeface="Helvetica"/>
                <a:cs typeface="Helvetica"/>
              </a:rPr>
              <a:t>Förenkla, likrikta och förtydliga rapporteringen vid drunkning</a:t>
            </a:r>
          </a:p>
          <a:p>
            <a:pPr algn="l"/>
            <a:endParaRPr lang="sv-SE" sz="11200"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r>
              <a:rPr lang="sv-SE" sz="11200" dirty="0" smtClean="0">
                <a:solidFill>
                  <a:schemeClr val="tx1">
                    <a:lumMod val="65000"/>
                    <a:lumOff val="35000"/>
                  </a:schemeClr>
                </a:solidFill>
                <a:latin typeface="Helvetica"/>
                <a:cs typeface="Helvetica"/>
              </a:rPr>
              <a:t>Öka jämförbarheten och kvalitetssäkra statistiska underlag mellan organisationer och myndigheter</a:t>
            </a:r>
          </a:p>
          <a:p>
            <a:pPr algn="l"/>
            <a:endParaRPr lang="sv-SE" sz="11200"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r>
              <a:rPr lang="sv-SE" sz="11200" dirty="0" smtClean="0">
                <a:solidFill>
                  <a:schemeClr val="tx1">
                    <a:lumMod val="65000"/>
                    <a:lumOff val="35000"/>
                  </a:schemeClr>
                </a:solidFill>
                <a:latin typeface="Helvetica"/>
                <a:cs typeface="Helvetica"/>
              </a:rPr>
              <a:t>Ökad tydlighet kring drunkning i Svenska databaser och journalsystem förbättrar möjligheterna till att jämföra data internationellt och kvalitén i drunkningsforskning i framtiden</a:t>
            </a:r>
          </a:p>
          <a:p>
            <a:pPr marL="457200" indent="-457200" algn="l">
              <a:buFont typeface="Arial" panose="020B0604020202020204" pitchFamily="34" charset="0"/>
              <a:buChar char="•"/>
            </a:pPr>
            <a:endParaRPr lang="sv-SE" sz="11200"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endParaRPr lang="sv-SE" sz="11200"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endParaRPr lang="sv-SE" sz="11200" dirty="0" smtClean="0">
              <a:solidFill>
                <a:schemeClr val="tx1">
                  <a:lumMod val="65000"/>
                  <a:lumOff val="35000"/>
                </a:schemeClr>
              </a:solidFill>
              <a:latin typeface="Helvetica"/>
              <a:cs typeface="Helvetica"/>
            </a:endParaRPr>
          </a:p>
          <a:p>
            <a:pPr algn="l"/>
            <a:r>
              <a:rPr lang="sv-SE" sz="11200" dirty="0" smtClean="0">
                <a:solidFill>
                  <a:schemeClr val="tx1">
                    <a:lumMod val="65000"/>
                    <a:lumOff val="35000"/>
                  </a:schemeClr>
                </a:solidFill>
                <a:latin typeface="Helvetica"/>
                <a:cs typeface="Helvetica"/>
              </a:rPr>
              <a:t> </a:t>
            </a:r>
          </a:p>
          <a:p>
            <a:pPr algn="l"/>
            <a:endParaRPr lang="sv-SE" dirty="0">
              <a:solidFill>
                <a:schemeClr val="tx1">
                  <a:lumMod val="65000"/>
                  <a:lumOff val="35000"/>
                </a:schemeClr>
              </a:solidFill>
              <a:latin typeface="Helvetica"/>
              <a:cs typeface="Helvetica"/>
            </a:endParaRPr>
          </a:p>
        </p:txBody>
      </p:sp>
      <p:grpSp>
        <p:nvGrpSpPr>
          <p:cNvPr id="43" name="Grupp 42"/>
          <p:cNvGrpSpPr/>
          <p:nvPr/>
        </p:nvGrpSpPr>
        <p:grpSpPr>
          <a:xfrm>
            <a:off x="-608861" y="6298119"/>
            <a:ext cx="9752861" cy="553499"/>
            <a:chOff x="-608861" y="6298119"/>
            <a:chExt cx="9752861" cy="553499"/>
          </a:xfrm>
        </p:grpSpPr>
        <p:sp>
          <p:nvSpPr>
            <p:cNvPr id="32" name="Rektangel 31"/>
            <p:cNvSpPr/>
            <p:nvPr/>
          </p:nvSpPr>
          <p:spPr>
            <a:xfrm>
              <a:off x="0" y="6298119"/>
              <a:ext cx="9144000" cy="553499"/>
            </a:xfrm>
            <a:prstGeom prst="rect">
              <a:avLst/>
            </a:prstGeom>
            <a:solidFill>
              <a:schemeClr val="tx1">
                <a:alpha val="8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4400" b="1" dirty="0">
                <a:solidFill>
                  <a:schemeClr val="tx1"/>
                </a:solidFill>
              </a:endParaRPr>
            </a:p>
          </p:txBody>
        </p:sp>
        <p:sp>
          <p:nvSpPr>
            <p:cNvPr id="33" name="textruta 32"/>
            <p:cNvSpPr txBox="1"/>
            <p:nvPr/>
          </p:nvSpPr>
          <p:spPr>
            <a:xfrm>
              <a:off x="-608861" y="6482295"/>
              <a:ext cx="8384132" cy="246221"/>
            </a:xfrm>
            <a:prstGeom prst="rect">
              <a:avLst/>
            </a:prstGeom>
            <a:noFill/>
          </p:spPr>
          <p:txBody>
            <a:bodyPr wrap="square" rtlCol="0">
              <a:spAutoFit/>
            </a:bodyPr>
            <a:lstStyle/>
            <a:p>
              <a:r>
                <a:rPr lang="sv-SE" sz="1000" dirty="0" smtClean="0">
                  <a:solidFill>
                    <a:srgbClr val="F2F2F2"/>
                  </a:solidFill>
                  <a:latin typeface="Helvetica"/>
                  <a:cs typeface="Helvetica"/>
                </a:rPr>
                <a:t>		                  HLR2014 - Om Drunkning		 </a:t>
              </a:r>
              <a:r>
                <a:rPr lang="sv-SE" sz="1000" dirty="0">
                  <a:solidFill>
                    <a:srgbClr val="F2F2F2"/>
                  </a:solidFill>
                  <a:latin typeface="Helvetica"/>
                  <a:cs typeface="Helvetica"/>
                </a:rPr>
                <a:t> </a:t>
              </a:r>
              <a:r>
                <a:rPr lang="sv-SE" sz="1000" dirty="0" smtClean="0">
                  <a:solidFill>
                    <a:srgbClr val="F2F2F2"/>
                  </a:solidFill>
                  <a:latin typeface="Helvetica"/>
                  <a:cs typeface="Helvetica"/>
                </a:rPr>
                <a:t>                  Tylösand 3-4 juni 2014 </a:t>
              </a:r>
              <a:endParaRPr lang="sv-SE" dirty="0"/>
            </a:p>
          </p:txBody>
        </p:sp>
        <p:cxnSp>
          <p:nvCxnSpPr>
            <p:cNvPr id="35" name="Rak 34"/>
            <p:cNvCxnSpPr/>
            <p:nvPr/>
          </p:nvCxnSpPr>
          <p:spPr>
            <a:xfrm>
              <a:off x="1002599" y="6503252"/>
              <a:ext cx="1966318"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36" name="Rak 35"/>
            <p:cNvCxnSpPr/>
            <p:nvPr/>
          </p:nvCxnSpPr>
          <p:spPr>
            <a:xfrm>
              <a:off x="3811016" y="6505302"/>
              <a:ext cx="2144266"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39" name="Bildobjekt 38" descr="Svenska HLR rådet logo-inverterad-färg 140508.eps"/>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6788517" y="6442851"/>
              <a:ext cx="1526947" cy="285665"/>
            </a:xfrm>
            <a:prstGeom prst="rect">
              <a:avLst/>
            </a:prstGeom>
          </p:spPr>
        </p:pic>
      </p:grpSp>
    </p:spTree>
    <p:extLst>
      <p:ext uri="{BB962C8B-B14F-4D97-AF65-F5344CB8AC3E}">
        <p14:creationId xmlns:p14="http://schemas.microsoft.com/office/powerpoint/2010/main" val="3255372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002599" y="725399"/>
            <a:ext cx="7494702" cy="1251501"/>
          </a:xfrm>
        </p:spPr>
        <p:txBody>
          <a:bodyPr>
            <a:normAutofit/>
          </a:bodyPr>
          <a:lstStyle/>
          <a:p>
            <a:pPr algn="l"/>
            <a:r>
              <a:rPr lang="sv-SE" sz="4800" b="1" dirty="0" smtClean="0">
                <a:latin typeface="Helvetica"/>
                <a:cs typeface="Helvetica"/>
              </a:rPr>
              <a:t>Vad är att drunkna?</a:t>
            </a:r>
            <a:endParaRPr lang="sv-SE" sz="4800" b="1" dirty="0">
              <a:latin typeface="Helvetica"/>
              <a:cs typeface="Helvetica"/>
            </a:endParaRPr>
          </a:p>
        </p:txBody>
      </p:sp>
      <p:grpSp>
        <p:nvGrpSpPr>
          <p:cNvPr id="43" name="Grupp 42"/>
          <p:cNvGrpSpPr/>
          <p:nvPr/>
        </p:nvGrpSpPr>
        <p:grpSpPr>
          <a:xfrm>
            <a:off x="-608861" y="6298119"/>
            <a:ext cx="9752861" cy="553499"/>
            <a:chOff x="-608861" y="6298119"/>
            <a:chExt cx="9752861" cy="553499"/>
          </a:xfrm>
        </p:grpSpPr>
        <p:sp>
          <p:nvSpPr>
            <p:cNvPr id="32" name="Rektangel 31"/>
            <p:cNvSpPr/>
            <p:nvPr/>
          </p:nvSpPr>
          <p:spPr>
            <a:xfrm>
              <a:off x="0" y="6298119"/>
              <a:ext cx="9144000" cy="553499"/>
            </a:xfrm>
            <a:prstGeom prst="rect">
              <a:avLst/>
            </a:prstGeom>
            <a:solidFill>
              <a:schemeClr val="tx1">
                <a:alpha val="8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4400" b="1" dirty="0">
                <a:solidFill>
                  <a:schemeClr val="tx1"/>
                </a:solidFill>
              </a:endParaRPr>
            </a:p>
          </p:txBody>
        </p:sp>
        <p:sp>
          <p:nvSpPr>
            <p:cNvPr id="33" name="textruta 32"/>
            <p:cNvSpPr txBox="1"/>
            <p:nvPr/>
          </p:nvSpPr>
          <p:spPr>
            <a:xfrm>
              <a:off x="-608861" y="6482295"/>
              <a:ext cx="8384132" cy="246221"/>
            </a:xfrm>
            <a:prstGeom prst="rect">
              <a:avLst/>
            </a:prstGeom>
            <a:noFill/>
          </p:spPr>
          <p:txBody>
            <a:bodyPr wrap="square" rtlCol="0">
              <a:spAutoFit/>
            </a:bodyPr>
            <a:lstStyle/>
            <a:p>
              <a:r>
                <a:rPr lang="sv-SE" sz="1000" dirty="0" smtClean="0">
                  <a:solidFill>
                    <a:srgbClr val="F2F2F2"/>
                  </a:solidFill>
                  <a:latin typeface="Helvetica"/>
                  <a:cs typeface="Helvetica"/>
                </a:rPr>
                <a:t>		                  HLR2014 - Om Drunkning		 </a:t>
              </a:r>
              <a:r>
                <a:rPr lang="sv-SE" sz="1000" dirty="0">
                  <a:solidFill>
                    <a:srgbClr val="F2F2F2"/>
                  </a:solidFill>
                  <a:latin typeface="Helvetica"/>
                  <a:cs typeface="Helvetica"/>
                </a:rPr>
                <a:t> </a:t>
              </a:r>
              <a:r>
                <a:rPr lang="sv-SE" sz="1000" dirty="0" smtClean="0">
                  <a:solidFill>
                    <a:srgbClr val="F2F2F2"/>
                  </a:solidFill>
                  <a:latin typeface="Helvetica"/>
                  <a:cs typeface="Helvetica"/>
                </a:rPr>
                <a:t>                  Tylösand 3-4 juni 2014 </a:t>
              </a:r>
              <a:endParaRPr lang="sv-SE" dirty="0"/>
            </a:p>
          </p:txBody>
        </p:sp>
        <p:cxnSp>
          <p:nvCxnSpPr>
            <p:cNvPr id="35" name="Rak 34"/>
            <p:cNvCxnSpPr/>
            <p:nvPr/>
          </p:nvCxnSpPr>
          <p:spPr>
            <a:xfrm>
              <a:off x="1002599" y="6503252"/>
              <a:ext cx="1966318"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36" name="Rak 35"/>
            <p:cNvCxnSpPr/>
            <p:nvPr/>
          </p:nvCxnSpPr>
          <p:spPr>
            <a:xfrm>
              <a:off x="3811016" y="6505302"/>
              <a:ext cx="2144266"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39" name="Bildobjekt 38" descr="Svenska HLR rådet logo-inverterad-färg 140508.eps"/>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6788517" y="6442851"/>
              <a:ext cx="1526947" cy="285665"/>
            </a:xfrm>
            <a:prstGeom prst="rect">
              <a:avLst/>
            </a:prstGeom>
          </p:spPr>
        </p:pic>
      </p:grpSp>
      <p:pic>
        <p:nvPicPr>
          <p:cNvPr id="1026" name="Picture 2" descr="C:\Users\kabe.sls\Desktop\Drunkningsdefinition\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0260" y="2881926"/>
            <a:ext cx="2628900"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kabe.sls\Desktop\Drunkningsdefinition\drunknade-tom-2009.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8684" y="2189619"/>
            <a:ext cx="3998934" cy="2450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2318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71947" y="430431"/>
            <a:ext cx="8332839" cy="1251501"/>
          </a:xfrm>
        </p:spPr>
        <p:txBody>
          <a:bodyPr>
            <a:normAutofit/>
          </a:bodyPr>
          <a:lstStyle/>
          <a:p>
            <a:pPr algn="l"/>
            <a:r>
              <a:rPr lang="sv-SE" sz="3600" b="1" dirty="0" smtClean="0">
                <a:latin typeface="Helvetica"/>
                <a:cs typeface="Helvetica"/>
              </a:rPr>
              <a:t>Över 30 olika termer har använts för att beskriva drunkning</a:t>
            </a:r>
            <a:endParaRPr lang="sv-SE" sz="3600" b="1" dirty="0">
              <a:latin typeface="Helvetica"/>
              <a:cs typeface="Helvetica"/>
            </a:endParaRPr>
          </a:p>
        </p:txBody>
      </p:sp>
      <p:sp>
        <p:nvSpPr>
          <p:cNvPr id="3" name="Underrubrik 2"/>
          <p:cNvSpPr>
            <a:spLocks noGrp="1"/>
          </p:cNvSpPr>
          <p:nvPr>
            <p:ph type="subTitle" idx="1"/>
          </p:nvPr>
        </p:nvSpPr>
        <p:spPr>
          <a:xfrm>
            <a:off x="471947" y="1834624"/>
            <a:ext cx="8170607" cy="3873002"/>
          </a:xfrm>
        </p:spPr>
        <p:txBody>
          <a:bodyPr numCol="2">
            <a:normAutofit/>
          </a:bodyPr>
          <a:lstStyle/>
          <a:p>
            <a:pPr marL="457200" indent="-457200" algn="l">
              <a:buFont typeface="Arial" panose="020B0604020202020204" pitchFamily="34" charset="0"/>
              <a:buChar char="•"/>
            </a:pPr>
            <a:r>
              <a:rPr lang="sv-SE" dirty="0" err="1" smtClean="0">
                <a:solidFill>
                  <a:schemeClr val="tx1">
                    <a:lumMod val="65000"/>
                    <a:lumOff val="35000"/>
                  </a:schemeClr>
                </a:solidFill>
                <a:latin typeface="Helvetica"/>
                <a:cs typeface="Helvetica"/>
              </a:rPr>
              <a:t>Våtdrunkning</a:t>
            </a:r>
            <a:endParaRPr lang="sv-SE" dirty="0">
              <a:solidFill>
                <a:schemeClr val="tx1">
                  <a:lumMod val="65000"/>
                  <a:lumOff val="35000"/>
                </a:schemeClr>
              </a:solidFill>
              <a:latin typeface="Helvetica"/>
              <a:cs typeface="Helvetica"/>
            </a:endParaRPr>
          </a:p>
          <a:p>
            <a:pPr marL="457200" indent="-457200" algn="l">
              <a:buFont typeface="Arial" panose="020B0604020202020204" pitchFamily="34" charset="0"/>
              <a:buChar char="•"/>
            </a:pPr>
            <a:r>
              <a:rPr lang="sv-SE" dirty="0" smtClean="0">
                <a:solidFill>
                  <a:schemeClr val="tx1">
                    <a:lumMod val="65000"/>
                    <a:lumOff val="35000"/>
                  </a:schemeClr>
                </a:solidFill>
                <a:latin typeface="Helvetica"/>
                <a:cs typeface="Helvetica"/>
              </a:rPr>
              <a:t> torrdrunkning, </a:t>
            </a:r>
          </a:p>
          <a:p>
            <a:pPr marL="457200" indent="-457200" algn="l">
              <a:buFont typeface="Arial" panose="020B0604020202020204" pitchFamily="34" charset="0"/>
              <a:buChar char="•"/>
            </a:pPr>
            <a:r>
              <a:rPr lang="sv-SE" dirty="0" smtClean="0">
                <a:solidFill>
                  <a:schemeClr val="tx1">
                    <a:lumMod val="65000"/>
                    <a:lumOff val="35000"/>
                  </a:schemeClr>
                </a:solidFill>
                <a:latin typeface="Helvetica"/>
                <a:cs typeface="Helvetica"/>
              </a:rPr>
              <a:t>aktiv drunkning</a:t>
            </a:r>
          </a:p>
          <a:p>
            <a:pPr marL="457200" indent="-457200" algn="l">
              <a:buFont typeface="Arial" panose="020B0604020202020204" pitchFamily="34" charset="0"/>
              <a:buChar char="•"/>
            </a:pPr>
            <a:r>
              <a:rPr lang="sv-SE" dirty="0" smtClean="0">
                <a:solidFill>
                  <a:schemeClr val="tx1">
                    <a:lumMod val="65000"/>
                    <a:lumOff val="35000"/>
                  </a:schemeClr>
                </a:solidFill>
                <a:latin typeface="Helvetica"/>
                <a:cs typeface="Helvetica"/>
              </a:rPr>
              <a:t>passiv drunkning</a:t>
            </a:r>
          </a:p>
          <a:p>
            <a:pPr marL="457200" indent="-457200" algn="l">
              <a:buFont typeface="Arial" panose="020B0604020202020204" pitchFamily="34" charset="0"/>
              <a:buChar char="•"/>
            </a:pPr>
            <a:r>
              <a:rPr lang="sv-SE" dirty="0" smtClean="0">
                <a:solidFill>
                  <a:schemeClr val="tx1">
                    <a:lumMod val="65000"/>
                    <a:lumOff val="35000"/>
                  </a:schemeClr>
                </a:solidFill>
                <a:latin typeface="Helvetica"/>
                <a:cs typeface="Helvetica"/>
              </a:rPr>
              <a:t> tyst drunkning</a:t>
            </a:r>
          </a:p>
          <a:p>
            <a:pPr marL="457200" indent="-457200" algn="l">
              <a:buFont typeface="Arial" panose="020B0604020202020204" pitchFamily="34" charset="0"/>
              <a:buChar char="•"/>
            </a:pPr>
            <a:r>
              <a:rPr lang="sv-SE" dirty="0" smtClean="0">
                <a:solidFill>
                  <a:schemeClr val="tx1">
                    <a:lumMod val="65000"/>
                    <a:lumOff val="35000"/>
                  </a:schemeClr>
                </a:solidFill>
                <a:latin typeface="Helvetica"/>
                <a:cs typeface="Helvetica"/>
              </a:rPr>
              <a:t>sekundärdrunkning </a:t>
            </a:r>
          </a:p>
          <a:p>
            <a:pPr marL="457200" indent="-457200" algn="l">
              <a:buFont typeface="Arial" panose="020B0604020202020204" pitchFamily="34" charset="0"/>
              <a:buChar char="•"/>
            </a:pPr>
            <a:r>
              <a:rPr lang="sv-SE" dirty="0" smtClean="0">
                <a:solidFill>
                  <a:schemeClr val="tx1">
                    <a:lumMod val="65000"/>
                    <a:lumOff val="35000"/>
                  </a:schemeClr>
                </a:solidFill>
                <a:latin typeface="Helvetica"/>
                <a:cs typeface="Helvetica"/>
              </a:rPr>
              <a:t>nära drunkning</a:t>
            </a:r>
          </a:p>
          <a:p>
            <a:pPr marL="457200" indent="-457200" algn="l">
              <a:buFont typeface="Arial" panose="020B0604020202020204" pitchFamily="34" charset="0"/>
              <a:buChar char="•"/>
            </a:pPr>
            <a:r>
              <a:rPr lang="sv-SE" dirty="0">
                <a:solidFill>
                  <a:schemeClr val="tx1">
                    <a:lumMod val="65000"/>
                    <a:lumOff val="35000"/>
                  </a:schemeClr>
                </a:solidFill>
                <a:latin typeface="Helvetica"/>
                <a:cs typeface="Helvetica"/>
              </a:rPr>
              <a:t>d</a:t>
            </a:r>
            <a:r>
              <a:rPr lang="sv-SE" dirty="0" smtClean="0">
                <a:solidFill>
                  <a:schemeClr val="tx1">
                    <a:lumMod val="65000"/>
                    <a:lumOff val="35000"/>
                  </a:schemeClr>
                </a:solidFill>
                <a:latin typeface="Helvetica"/>
                <a:cs typeface="Helvetica"/>
              </a:rPr>
              <a:t>runkningstillbud</a:t>
            </a:r>
          </a:p>
          <a:p>
            <a:pPr marL="457200" indent="-457200" algn="l">
              <a:buFont typeface="Arial" panose="020B0604020202020204" pitchFamily="34" charset="0"/>
              <a:buChar char="•"/>
            </a:pPr>
            <a:r>
              <a:rPr lang="sv-SE" dirty="0" smtClean="0">
                <a:solidFill>
                  <a:schemeClr val="tx1">
                    <a:lumMod val="65000"/>
                    <a:lumOff val="35000"/>
                  </a:schemeClr>
                </a:solidFill>
                <a:latin typeface="Helvetica"/>
                <a:cs typeface="Helvetica"/>
              </a:rPr>
              <a:t>drunkningsolycka</a:t>
            </a:r>
          </a:p>
          <a:p>
            <a:pPr marL="457200" indent="-457200" algn="l">
              <a:buFont typeface="Arial" panose="020B0604020202020204" pitchFamily="34" charset="0"/>
              <a:buChar char="•"/>
            </a:pPr>
            <a:r>
              <a:rPr lang="sv-SE" dirty="0" smtClean="0">
                <a:solidFill>
                  <a:schemeClr val="tx1">
                    <a:lumMod val="65000"/>
                    <a:lumOff val="35000"/>
                  </a:schemeClr>
                </a:solidFill>
                <a:latin typeface="Helvetica"/>
                <a:cs typeface="Helvetica"/>
              </a:rPr>
              <a:t>drunkning</a:t>
            </a:r>
          </a:p>
          <a:p>
            <a:pPr marL="457200" indent="-457200" algn="l">
              <a:buFont typeface="Arial" panose="020B0604020202020204" pitchFamily="34" charset="0"/>
              <a:buChar char="•"/>
            </a:pPr>
            <a:r>
              <a:rPr lang="sv-SE" dirty="0" smtClean="0">
                <a:solidFill>
                  <a:schemeClr val="tx1">
                    <a:lumMod val="65000"/>
                    <a:lumOff val="35000"/>
                  </a:schemeClr>
                </a:solidFill>
                <a:latin typeface="Helvetica"/>
                <a:cs typeface="Helvetica"/>
              </a:rPr>
              <a:t>Drunknad</a:t>
            </a:r>
          </a:p>
          <a:p>
            <a:pPr marL="457200" indent="-457200" algn="l">
              <a:buFont typeface="Arial" panose="020B0604020202020204" pitchFamily="34" charset="0"/>
              <a:buChar char="•"/>
            </a:pPr>
            <a:r>
              <a:rPr lang="sv-SE" dirty="0" smtClean="0">
                <a:solidFill>
                  <a:schemeClr val="tx1">
                    <a:lumMod val="65000"/>
                    <a:lumOff val="35000"/>
                  </a:schemeClr>
                </a:solidFill>
                <a:latin typeface="Helvetica"/>
                <a:cs typeface="Helvetica"/>
              </a:rPr>
              <a:t>O s v</a:t>
            </a:r>
            <a:endParaRPr lang="sv-SE" dirty="0">
              <a:solidFill>
                <a:schemeClr val="tx1">
                  <a:lumMod val="65000"/>
                  <a:lumOff val="35000"/>
                </a:schemeClr>
              </a:solidFill>
              <a:latin typeface="Helvetica"/>
              <a:cs typeface="Helvetica"/>
            </a:endParaRPr>
          </a:p>
        </p:txBody>
      </p:sp>
      <p:grpSp>
        <p:nvGrpSpPr>
          <p:cNvPr id="43" name="Grupp 42"/>
          <p:cNvGrpSpPr/>
          <p:nvPr/>
        </p:nvGrpSpPr>
        <p:grpSpPr>
          <a:xfrm>
            <a:off x="-608861" y="6298119"/>
            <a:ext cx="9752861" cy="553499"/>
            <a:chOff x="-608861" y="6298119"/>
            <a:chExt cx="9752861" cy="553499"/>
          </a:xfrm>
        </p:grpSpPr>
        <p:sp>
          <p:nvSpPr>
            <p:cNvPr id="32" name="Rektangel 31"/>
            <p:cNvSpPr/>
            <p:nvPr/>
          </p:nvSpPr>
          <p:spPr>
            <a:xfrm>
              <a:off x="0" y="6298119"/>
              <a:ext cx="9144000" cy="553499"/>
            </a:xfrm>
            <a:prstGeom prst="rect">
              <a:avLst/>
            </a:prstGeom>
            <a:solidFill>
              <a:schemeClr val="tx1">
                <a:alpha val="8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4400" b="1" dirty="0">
                <a:solidFill>
                  <a:schemeClr val="tx1"/>
                </a:solidFill>
              </a:endParaRPr>
            </a:p>
          </p:txBody>
        </p:sp>
        <p:sp>
          <p:nvSpPr>
            <p:cNvPr id="33" name="textruta 32"/>
            <p:cNvSpPr txBox="1"/>
            <p:nvPr/>
          </p:nvSpPr>
          <p:spPr>
            <a:xfrm>
              <a:off x="-608861" y="6482295"/>
              <a:ext cx="8384132" cy="246221"/>
            </a:xfrm>
            <a:prstGeom prst="rect">
              <a:avLst/>
            </a:prstGeom>
            <a:noFill/>
          </p:spPr>
          <p:txBody>
            <a:bodyPr wrap="square" rtlCol="0">
              <a:spAutoFit/>
            </a:bodyPr>
            <a:lstStyle/>
            <a:p>
              <a:r>
                <a:rPr lang="sv-SE" sz="1000" dirty="0" smtClean="0">
                  <a:solidFill>
                    <a:srgbClr val="F2F2F2"/>
                  </a:solidFill>
                  <a:latin typeface="Helvetica"/>
                  <a:cs typeface="Helvetica"/>
                </a:rPr>
                <a:t>		                  HLR2014 - Om Drunkning		 </a:t>
              </a:r>
              <a:r>
                <a:rPr lang="sv-SE" sz="1000" dirty="0">
                  <a:solidFill>
                    <a:srgbClr val="F2F2F2"/>
                  </a:solidFill>
                  <a:latin typeface="Helvetica"/>
                  <a:cs typeface="Helvetica"/>
                </a:rPr>
                <a:t> </a:t>
              </a:r>
              <a:r>
                <a:rPr lang="sv-SE" sz="1000" dirty="0" smtClean="0">
                  <a:solidFill>
                    <a:srgbClr val="F2F2F2"/>
                  </a:solidFill>
                  <a:latin typeface="Helvetica"/>
                  <a:cs typeface="Helvetica"/>
                </a:rPr>
                <a:t>                  Tylösand 3-4 juni 2014 </a:t>
              </a:r>
              <a:endParaRPr lang="sv-SE" dirty="0"/>
            </a:p>
          </p:txBody>
        </p:sp>
        <p:cxnSp>
          <p:nvCxnSpPr>
            <p:cNvPr id="35" name="Rak 34"/>
            <p:cNvCxnSpPr/>
            <p:nvPr/>
          </p:nvCxnSpPr>
          <p:spPr>
            <a:xfrm>
              <a:off x="1002599" y="6503252"/>
              <a:ext cx="1966318"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36" name="Rak 35"/>
            <p:cNvCxnSpPr/>
            <p:nvPr/>
          </p:nvCxnSpPr>
          <p:spPr>
            <a:xfrm>
              <a:off x="3811016" y="6505302"/>
              <a:ext cx="2144266"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39" name="Bildobjekt 38" descr="Svenska HLR rådet logo-inverterad-färg 140508.eps"/>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6788517" y="6442851"/>
              <a:ext cx="1526947" cy="285665"/>
            </a:xfrm>
            <a:prstGeom prst="rect">
              <a:avLst/>
            </a:prstGeom>
          </p:spPr>
        </p:pic>
      </p:grpSp>
    </p:spTree>
    <p:extLst>
      <p:ext uri="{BB962C8B-B14F-4D97-AF65-F5344CB8AC3E}">
        <p14:creationId xmlns:p14="http://schemas.microsoft.com/office/powerpoint/2010/main" val="128766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71948" y="209207"/>
            <a:ext cx="8126362" cy="793683"/>
          </a:xfrm>
        </p:spPr>
        <p:txBody>
          <a:bodyPr>
            <a:noAutofit/>
          </a:bodyPr>
          <a:lstStyle/>
          <a:p>
            <a:pPr algn="l"/>
            <a:r>
              <a:rPr lang="sv-SE" sz="3600" b="1" dirty="0" smtClean="0">
                <a:latin typeface="Helvetica"/>
                <a:cs typeface="Helvetica"/>
              </a:rPr>
              <a:t>Förvirrande, eller hur ?</a:t>
            </a:r>
            <a:endParaRPr lang="sv-SE" sz="3600" b="1" dirty="0">
              <a:latin typeface="Helvetica"/>
              <a:cs typeface="Helvetica"/>
            </a:endParaRPr>
          </a:p>
        </p:txBody>
      </p:sp>
      <p:sp>
        <p:nvSpPr>
          <p:cNvPr id="3" name="Underrubrik 2"/>
          <p:cNvSpPr>
            <a:spLocks noGrp="1"/>
          </p:cNvSpPr>
          <p:nvPr>
            <p:ph type="subTitle" idx="1"/>
          </p:nvPr>
        </p:nvSpPr>
        <p:spPr>
          <a:xfrm>
            <a:off x="471948" y="1052958"/>
            <a:ext cx="8126362" cy="4875894"/>
          </a:xfrm>
        </p:spPr>
        <p:txBody>
          <a:bodyPr>
            <a:normAutofit fontScale="25000" lnSpcReduction="20000"/>
          </a:bodyPr>
          <a:lstStyle/>
          <a:p>
            <a:pPr algn="l"/>
            <a:r>
              <a:rPr lang="sv-SE" sz="11200" dirty="0" smtClean="0">
                <a:solidFill>
                  <a:schemeClr val="tx1">
                    <a:lumMod val="65000"/>
                    <a:lumOff val="35000"/>
                  </a:schemeClr>
                </a:solidFill>
                <a:latin typeface="Helvetica"/>
                <a:cs typeface="Helvetica"/>
              </a:rPr>
              <a:t> </a:t>
            </a:r>
            <a:r>
              <a:rPr lang="sv-SE" sz="9800" dirty="0">
                <a:solidFill>
                  <a:schemeClr val="tx1">
                    <a:lumMod val="65000"/>
                    <a:lumOff val="35000"/>
                  </a:schemeClr>
                </a:solidFill>
                <a:latin typeface="Helvetica"/>
                <a:cs typeface="Helvetica"/>
              </a:rPr>
              <a:t>A</a:t>
            </a:r>
            <a:r>
              <a:rPr lang="sv-SE" sz="9800" dirty="0" smtClean="0">
                <a:solidFill>
                  <a:schemeClr val="tx1">
                    <a:lumMod val="65000"/>
                    <a:lumOff val="35000"/>
                  </a:schemeClr>
                </a:solidFill>
                <a:latin typeface="Helvetica"/>
                <a:cs typeface="Helvetica"/>
              </a:rPr>
              <a:t>lla dessa terminologier beskriver olika saker</a:t>
            </a:r>
          </a:p>
          <a:p>
            <a:pPr algn="l"/>
            <a:endParaRPr lang="sv-SE" sz="9800"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r>
              <a:rPr lang="sv-SE" sz="9800" dirty="0" smtClean="0">
                <a:solidFill>
                  <a:schemeClr val="tx1">
                    <a:lumMod val="65000"/>
                    <a:lumOff val="35000"/>
                  </a:schemeClr>
                </a:solidFill>
                <a:latin typeface="Helvetica"/>
                <a:cs typeface="Helvetica"/>
              </a:rPr>
              <a:t> alla drunkningar olyckor och avsikten med en drunkning är ofta omöjlig att uttala sig om på olycksplatsen, den primära insatsen är LIVRÄDDNING oberoende av uppsåt.</a:t>
            </a:r>
          </a:p>
          <a:p>
            <a:pPr algn="l"/>
            <a:endParaRPr lang="sv-SE" sz="9800" dirty="0" smtClean="0">
              <a:solidFill>
                <a:schemeClr val="tx1">
                  <a:lumMod val="65000"/>
                  <a:lumOff val="35000"/>
                </a:schemeClr>
              </a:solidFill>
              <a:latin typeface="Helvetica"/>
              <a:cs typeface="Helvetica"/>
            </a:endParaRPr>
          </a:p>
          <a:p>
            <a:pPr algn="l"/>
            <a:r>
              <a:rPr lang="sv-SE" sz="9800" i="1" dirty="0">
                <a:solidFill>
                  <a:schemeClr val="tx1">
                    <a:lumMod val="65000"/>
                    <a:lumOff val="35000"/>
                  </a:schemeClr>
                </a:solidFill>
                <a:latin typeface="Helvetica"/>
                <a:cs typeface="Helvetica"/>
              </a:rPr>
              <a:t>Enligt Ahlm et al. beskrivning av karakteristika från rättsmedicinalverkets databas baserat på n=5,125 fall under 18 år  </a:t>
            </a:r>
          </a:p>
          <a:p>
            <a:pPr marL="457200" indent="-457200" algn="l">
              <a:buFontTx/>
              <a:buChar char="-"/>
            </a:pPr>
            <a:r>
              <a:rPr lang="sv-SE" sz="9800" dirty="0" smtClean="0">
                <a:solidFill>
                  <a:schemeClr val="tx1">
                    <a:lumMod val="65000"/>
                    <a:lumOff val="35000"/>
                  </a:schemeClr>
                </a:solidFill>
                <a:latin typeface="Helvetica"/>
                <a:cs typeface="Helvetica"/>
              </a:rPr>
              <a:t>ca 50 % av alla drunkningar var olycksfall</a:t>
            </a:r>
          </a:p>
          <a:p>
            <a:pPr marL="457200" indent="-457200" algn="l">
              <a:buFontTx/>
              <a:buChar char="-"/>
            </a:pPr>
            <a:r>
              <a:rPr lang="sv-SE" sz="9800" dirty="0" smtClean="0">
                <a:solidFill>
                  <a:schemeClr val="tx1">
                    <a:lumMod val="65000"/>
                    <a:lumOff val="35000"/>
                  </a:schemeClr>
                </a:solidFill>
                <a:latin typeface="Helvetica"/>
                <a:cs typeface="Helvetica"/>
              </a:rPr>
              <a:t>31 % var avsiktliga suicid </a:t>
            </a:r>
          </a:p>
          <a:p>
            <a:pPr marL="457200" indent="-457200" algn="l">
              <a:buFontTx/>
              <a:buChar char="-"/>
            </a:pPr>
            <a:r>
              <a:rPr lang="sv-SE" sz="9800" dirty="0" smtClean="0">
                <a:solidFill>
                  <a:schemeClr val="tx1">
                    <a:lumMod val="65000"/>
                    <a:lumOff val="35000"/>
                  </a:schemeClr>
                </a:solidFill>
                <a:latin typeface="Helvetica"/>
                <a:cs typeface="Helvetica"/>
              </a:rPr>
              <a:t>18 % oklara fall där avsikten inte kunnat härledas</a:t>
            </a:r>
          </a:p>
          <a:p>
            <a:pPr marL="457200" indent="-457200" algn="l">
              <a:buFontTx/>
              <a:buChar char="-"/>
            </a:pPr>
            <a:endParaRPr lang="sv-SE" sz="9800" dirty="0" smtClean="0">
              <a:solidFill>
                <a:schemeClr val="tx1">
                  <a:lumMod val="65000"/>
                  <a:lumOff val="35000"/>
                </a:schemeClr>
              </a:solidFill>
              <a:latin typeface="Helvetica"/>
              <a:cs typeface="Helvetica"/>
            </a:endParaRPr>
          </a:p>
          <a:p>
            <a:pPr algn="l"/>
            <a:endParaRPr lang="sv-SE" sz="9800" dirty="0" smtClean="0">
              <a:solidFill>
                <a:schemeClr val="tx1">
                  <a:lumMod val="65000"/>
                  <a:lumOff val="35000"/>
                </a:schemeClr>
              </a:solidFill>
              <a:latin typeface="Helvetica"/>
              <a:cs typeface="Helvetica"/>
            </a:endParaRPr>
          </a:p>
          <a:p>
            <a:pPr marL="457200" indent="-457200" algn="l">
              <a:buFontTx/>
              <a:buChar char="-"/>
            </a:pPr>
            <a:endParaRPr lang="sv-SE" sz="9800" dirty="0">
              <a:solidFill>
                <a:schemeClr val="tx1">
                  <a:lumMod val="65000"/>
                  <a:lumOff val="35000"/>
                </a:schemeClr>
              </a:solidFill>
              <a:latin typeface="Helvetica"/>
              <a:cs typeface="Helvetica"/>
            </a:endParaRPr>
          </a:p>
          <a:p>
            <a:pPr marL="457200" indent="-457200" algn="l">
              <a:buFontTx/>
              <a:buChar char="-"/>
            </a:pPr>
            <a:endParaRPr lang="sv-SE" dirty="0" smtClean="0">
              <a:solidFill>
                <a:schemeClr val="tx1">
                  <a:lumMod val="65000"/>
                  <a:lumOff val="35000"/>
                </a:schemeClr>
              </a:solidFill>
              <a:latin typeface="Helvetica"/>
              <a:cs typeface="Helvetica"/>
            </a:endParaRPr>
          </a:p>
          <a:p>
            <a:pPr algn="l"/>
            <a:endParaRPr lang="sv-SE" dirty="0" smtClean="0">
              <a:solidFill>
                <a:schemeClr val="tx1">
                  <a:lumMod val="65000"/>
                  <a:lumOff val="35000"/>
                </a:schemeClr>
              </a:solidFill>
              <a:latin typeface="Helvetica"/>
              <a:cs typeface="Helvetica"/>
            </a:endParaRPr>
          </a:p>
          <a:p>
            <a:pPr algn="l"/>
            <a:endParaRPr lang="sv-SE" sz="5100"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endParaRPr lang="sv-SE" sz="4600" dirty="0" smtClean="0">
              <a:solidFill>
                <a:schemeClr val="tx1">
                  <a:lumMod val="65000"/>
                  <a:lumOff val="35000"/>
                </a:schemeClr>
              </a:solidFill>
              <a:latin typeface="Helvetica"/>
              <a:cs typeface="Helvetica"/>
            </a:endParaRPr>
          </a:p>
          <a:p>
            <a:pPr marL="457200" indent="-457200" algn="l">
              <a:buFont typeface="Arial" panose="020B0604020202020204" pitchFamily="34" charset="0"/>
              <a:buChar char="•"/>
            </a:pPr>
            <a:endParaRPr lang="sv-SE" sz="11200" dirty="0" smtClean="0">
              <a:solidFill>
                <a:schemeClr val="tx1">
                  <a:lumMod val="65000"/>
                  <a:lumOff val="35000"/>
                </a:schemeClr>
              </a:solidFill>
              <a:latin typeface="Helvetica"/>
              <a:cs typeface="Helvetica"/>
            </a:endParaRPr>
          </a:p>
          <a:p>
            <a:pPr algn="l"/>
            <a:r>
              <a:rPr lang="sv-SE" sz="11200" dirty="0" smtClean="0">
                <a:solidFill>
                  <a:schemeClr val="tx1">
                    <a:lumMod val="65000"/>
                    <a:lumOff val="35000"/>
                  </a:schemeClr>
                </a:solidFill>
                <a:latin typeface="Helvetica"/>
                <a:cs typeface="Helvetica"/>
              </a:rPr>
              <a:t> </a:t>
            </a:r>
          </a:p>
          <a:p>
            <a:pPr algn="l"/>
            <a:endParaRPr lang="sv-SE" dirty="0">
              <a:solidFill>
                <a:schemeClr val="tx1">
                  <a:lumMod val="65000"/>
                  <a:lumOff val="35000"/>
                </a:schemeClr>
              </a:solidFill>
              <a:latin typeface="Helvetica"/>
              <a:cs typeface="Helvetica"/>
            </a:endParaRPr>
          </a:p>
        </p:txBody>
      </p:sp>
      <p:grpSp>
        <p:nvGrpSpPr>
          <p:cNvPr id="43" name="Grupp 42"/>
          <p:cNvGrpSpPr/>
          <p:nvPr/>
        </p:nvGrpSpPr>
        <p:grpSpPr>
          <a:xfrm>
            <a:off x="-608861" y="6298119"/>
            <a:ext cx="9752861" cy="553499"/>
            <a:chOff x="-608861" y="6298119"/>
            <a:chExt cx="9752861" cy="553499"/>
          </a:xfrm>
        </p:grpSpPr>
        <p:sp>
          <p:nvSpPr>
            <p:cNvPr id="32" name="Rektangel 31"/>
            <p:cNvSpPr/>
            <p:nvPr/>
          </p:nvSpPr>
          <p:spPr>
            <a:xfrm>
              <a:off x="0" y="6298119"/>
              <a:ext cx="9144000" cy="553499"/>
            </a:xfrm>
            <a:prstGeom prst="rect">
              <a:avLst/>
            </a:prstGeom>
            <a:solidFill>
              <a:schemeClr val="tx1">
                <a:alpha val="8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4400" b="1" dirty="0">
                <a:solidFill>
                  <a:schemeClr val="tx1"/>
                </a:solidFill>
              </a:endParaRPr>
            </a:p>
          </p:txBody>
        </p:sp>
        <p:sp>
          <p:nvSpPr>
            <p:cNvPr id="33" name="textruta 32"/>
            <p:cNvSpPr txBox="1"/>
            <p:nvPr/>
          </p:nvSpPr>
          <p:spPr>
            <a:xfrm>
              <a:off x="-608861" y="6482295"/>
              <a:ext cx="8384132" cy="246221"/>
            </a:xfrm>
            <a:prstGeom prst="rect">
              <a:avLst/>
            </a:prstGeom>
            <a:noFill/>
          </p:spPr>
          <p:txBody>
            <a:bodyPr wrap="square" rtlCol="0">
              <a:spAutoFit/>
            </a:bodyPr>
            <a:lstStyle/>
            <a:p>
              <a:r>
                <a:rPr lang="sv-SE" sz="1000" dirty="0" smtClean="0">
                  <a:solidFill>
                    <a:srgbClr val="F2F2F2"/>
                  </a:solidFill>
                  <a:latin typeface="Helvetica"/>
                  <a:cs typeface="Helvetica"/>
                </a:rPr>
                <a:t>		                  HLR2014 - Om Drunkning		 </a:t>
              </a:r>
              <a:r>
                <a:rPr lang="sv-SE" sz="1000" dirty="0">
                  <a:solidFill>
                    <a:srgbClr val="F2F2F2"/>
                  </a:solidFill>
                  <a:latin typeface="Helvetica"/>
                  <a:cs typeface="Helvetica"/>
                </a:rPr>
                <a:t> </a:t>
              </a:r>
              <a:r>
                <a:rPr lang="sv-SE" sz="1000" dirty="0" smtClean="0">
                  <a:solidFill>
                    <a:srgbClr val="F2F2F2"/>
                  </a:solidFill>
                  <a:latin typeface="Helvetica"/>
                  <a:cs typeface="Helvetica"/>
                </a:rPr>
                <a:t>                  Tylösand 3-4 juni 2014 </a:t>
              </a:r>
              <a:endParaRPr lang="sv-SE" dirty="0"/>
            </a:p>
          </p:txBody>
        </p:sp>
        <p:cxnSp>
          <p:nvCxnSpPr>
            <p:cNvPr id="35" name="Rak 34"/>
            <p:cNvCxnSpPr/>
            <p:nvPr/>
          </p:nvCxnSpPr>
          <p:spPr>
            <a:xfrm>
              <a:off x="1002599" y="6503252"/>
              <a:ext cx="1966318"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36" name="Rak 35"/>
            <p:cNvCxnSpPr/>
            <p:nvPr/>
          </p:nvCxnSpPr>
          <p:spPr>
            <a:xfrm>
              <a:off x="3811016" y="6505302"/>
              <a:ext cx="2144266"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39" name="Bildobjekt 38" descr="Svenska HLR rådet logo-inverterad-färg 140508.eps"/>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6788517" y="6442851"/>
              <a:ext cx="1526947" cy="285665"/>
            </a:xfrm>
            <a:prstGeom prst="rect">
              <a:avLst/>
            </a:prstGeom>
          </p:spPr>
        </p:pic>
      </p:grpSp>
    </p:spTree>
    <p:extLst>
      <p:ext uri="{BB962C8B-B14F-4D97-AF65-F5344CB8AC3E}">
        <p14:creationId xmlns:p14="http://schemas.microsoft.com/office/powerpoint/2010/main" val="3910875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309715" y="188449"/>
            <a:ext cx="8332839" cy="1251501"/>
          </a:xfrm>
        </p:spPr>
        <p:txBody>
          <a:bodyPr>
            <a:normAutofit fontScale="90000"/>
          </a:bodyPr>
          <a:lstStyle/>
          <a:p>
            <a:pPr algn="l"/>
            <a:r>
              <a:rPr lang="sv-SE" sz="3600" b="1" dirty="0" smtClean="0">
                <a:latin typeface="Helvetica"/>
                <a:cs typeface="Helvetica"/>
              </a:rPr>
              <a:t>ILCOR</a:t>
            </a:r>
            <a:br>
              <a:rPr lang="sv-SE" sz="3600" b="1" dirty="0" smtClean="0">
                <a:latin typeface="Helvetica"/>
                <a:cs typeface="Helvetica"/>
              </a:rPr>
            </a:br>
            <a:r>
              <a:rPr lang="sv-SE" sz="3600" b="1" dirty="0" smtClean="0">
                <a:latin typeface="Helvetica"/>
                <a:cs typeface="Helvetica"/>
              </a:rPr>
              <a:t> </a:t>
            </a:r>
            <a:r>
              <a:rPr lang="sv-SE" sz="3200" b="1" dirty="0" smtClean="0">
                <a:latin typeface="Helvetica"/>
                <a:cs typeface="Helvetica"/>
              </a:rPr>
              <a:t>rekommenderar att dessa termer inte längre används</a:t>
            </a:r>
            <a:endParaRPr lang="sv-SE" sz="3600" b="1" dirty="0">
              <a:latin typeface="Helvetica"/>
              <a:cs typeface="Helvetica"/>
            </a:endParaRPr>
          </a:p>
        </p:txBody>
      </p:sp>
      <p:sp>
        <p:nvSpPr>
          <p:cNvPr id="3" name="Underrubrik 2"/>
          <p:cNvSpPr>
            <a:spLocks noGrp="1"/>
          </p:cNvSpPr>
          <p:nvPr>
            <p:ph type="subTitle" idx="1"/>
          </p:nvPr>
        </p:nvSpPr>
        <p:spPr>
          <a:xfrm>
            <a:off x="471947" y="1834624"/>
            <a:ext cx="8170607" cy="3873002"/>
          </a:xfrm>
        </p:spPr>
        <p:txBody>
          <a:bodyPr numCol="2">
            <a:normAutofit/>
          </a:bodyPr>
          <a:lstStyle/>
          <a:p>
            <a:pPr marL="457200" indent="-457200" algn="l">
              <a:buFont typeface="Arial" panose="020B0604020202020204" pitchFamily="34" charset="0"/>
              <a:buChar char="•"/>
            </a:pPr>
            <a:r>
              <a:rPr lang="sv-SE" strike="sngStrike" dirty="0" err="1">
                <a:solidFill>
                  <a:schemeClr val="tx1">
                    <a:lumMod val="65000"/>
                    <a:lumOff val="35000"/>
                  </a:schemeClr>
                </a:solidFill>
                <a:latin typeface="Helvetica"/>
                <a:cs typeface="Helvetica"/>
              </a:rPr>
              <a:t>v</a:t>
            </a:r>
            <a:r>
              <a:rPr lang="sv-SE" strike="sngStrike" dirty="0" err="1" smtClean="0">
                <a:solidFill>
                  <a:schemeClr val="tx1">
                    <a:lumMod val="65000"/>
                    <a:lumOff val="35000"/>
                  </a:schemeClr>
                </a:solidFill>
                <a:latin typeface="Helvetica"/>
                <a:cs typeface="Helvetica"/>
              </a:rPr>
              <a:t>åtdrunkning</a:t>
            </a:r>
            <a:endParaRPr lang="sv-SE" strike="sngStrike" dirty="0">
              <a:solidFill>
                <a:schemeClr val="tx1">
                  <a:lumMod val="65000"/>
                  <a:lumOff val="35000"/>
                </a:schemeClr>
              </a:solidFill>
              <a:latin typeface="Helvetica"/>
              <a:cs typeface="Helvetica"/>
            </a:endParaRPr>
          </a:p>
          <a:p>
            <a:pPr marL="457200" indent="-457200" algn="l">
              <a:buFont typeface="Arial" panose="020B0604020202020204" pitchFamily="34" charset="0"/>
              <a:buChar char="•"/>
            </a:pPr>
            <a:r>
              <a:rPr lang="sv-SE" dirty="0" smtClean="0">
                <a:solidFill>
                  <a:schemeClr val="tx1">
                    <a:lumMod val="65000"/>
                    <a:lumOff val="35000"/>
                  </a:schemeClr>
                </a:solidFill>
                <a:latin typeface="Helvetica"/>
                <a:cs typeface="Helvetica"/>
              </a:rPr>
              <a:t> </a:t>
            </a:r>
            <a:r>
              <a:rPr lang="sv-SE" strike="sngStrike" dirty="0" smtClean="0">
                <a:solidFill>
                  <a:schemeClr val="tx1">
                    <a:lumMod val="65000"/>
                    <a:lumOff val="35000"/>
                  </a:schemeClr>
                </a:solidFill>
                <a:latin typeface="Helvetica"/>
                <a:cs typeface="Helvetica"/>
              </a:rPr>
              <a:t>torrdrunkning </a:t>
            </a:r>
          </a:p>
          <a:p>
            <a:pPr marL="457200" indent="-457200" algn="l">
              <a:buFont typeface="Arial" panose="020B0604020202020204" pitchFamily="34" charset="0"/>
              <a:buChar char="•"/>
            </a:pPr>
            <a:r>
              <a:rPr lang="sv-SE" strike="sngStrike" dirty="0" smtClean="0">
                <a:solidFill>
                  <a:schemeClr val="tx1">
                    <a:lumMod val="65000"/>
                    <a:lumOff val="35000"/>
                  </a:schemeClr>
                </a:solidFill>
                <a:latin typeface="Helvetica"/>
                <a:cs typeface="Helvetica"/>
              </a:rPr>
              <a:t>aktiv drunkning</a:t>
            </a:r>
          </a:p>
          <a:p>
            <a:pPr marL="457200" indent="-457200" algn="l">
              <a:buFont typeface="Arial" panose="020B0604020202020204" pitchFamily="34" charset="0"/>
              <a:buChar char="•"/>
            </a:pPr>
            <a:r>
              <a:rPr lang="sv-SE" strike="sngStrike" dirty="0" smtClean="0">
                <a:solidFill>
                  <a:schemeClr val="tx1">
                    <a:lumMod val="65000"/>
                    <a:lumOff val="35000"/>
                  </a:schemeClr>
                </a:solidFill>
                <a:latin typeface="Helvetica"/>
                <a:cs typeface="Helvetica"/>
              </a:rPr>
              <a:t>passiv drunkning</a:t>
            </a:r>
          </a:p>
          <a:p>
            <a:pPr marL="457200" indent="-457200" algn="l">
              <a:buFont typeface="Arial" panose="020B0604020202020204" pitchFamily="34" charset="0"/>
              <a:buChar char="•"/>
            </a:pPr>
            <a:r>
              <a:rPr lang="sv-SE" strike="sngStrike" dirty="0" smtClean="0">
                <a:solidFill>
                  <a:schemeClr val="tx1">
                    <a:lumMod val="65000"/>
                    <a:lumOff val="35000"/>
                  </a:schemeClr>
                </a:solidFill>
                <a:latin typeface="Helvetica"/>
                <a:cs typeface="Helvetica"/>
              </a:rPr>
              <a:t> tyst drunkning</a:t>
            </a:r>
          </a:p>
          <a:p>
            <a:pPr marL="457200" indent="-457200" algn="l">
              <a:buFont typeface="Arial" panose="020B0604020202020204" pitchFamily="34" charset="0"/>
              <a:buChar char="•"/>
            </a:pPr>
            <a:r>
              <a:rPr lang="sv-SE" strike="sngStrike" dirty="0" smtClean="0">
                <a:solidFill>
                  <a:schemeClr val="tx1">
                    <a:lumMod val="65000"/>
                    <a:lumOff val="35000"/>
                  </a:schemeClr>
                </a:solidFill>
                <a:latin typeface="Helvetica"/>
                <a:cs typeface="Helvetica"/>
              </a:rPr>
              <a:t>sekundärdrunkning</a:t>
            </a:r>
            <a:r>
              <a:rPr lang="sv-SE" dirty="0" smtClean="0">
                <a:solidFill>
                  <a:schemeClr val="tx1">
                    <a:lumMod val="65000"/>
                    <a:lumOff val="35000"/>
                  </a:schemeClr>
                </a:solidFill>
                <a:latin typeface="Helvetica"/>
                <a:cs typeface="Helvetica"/>
              </a:rPr>
              <a:t> </a:t>
            </a:r>
          </a:p>
          <a:p>
            <a:pPr marL="457200" indent="-457200" algn="l">
              <a:buFont typeface="Arial" panose="020B0604020202020204" pitchFamily="34" charset="0"/>
              <a:buChar char="•"/>
            </a:pPr>
            <a:r>
              <a:rPr lang="sv-SE" strike="sngStrike" dirty="0" smtClean="0">
                <a:solidFill>
                  <a:schemeClr val="tx1">
                    <a:lumMod val="65000"/>
                    <a:lumOff val="35000"/>
                  </a:schemeClr>
                </a:solidFill>
                <a:latin typeface="Helvetica"/>
                <a:cs typeface="Helvetica"/>
              </a:rPr>
              <a:t>nära drunkning</a:t>
            </a:r>
          </a:p>
          <a:p>
            <a:pPr marL="457200" indent="-457200" algn="l">
              <a:buFont typeface="Arial" panose="020B0604020202020204" pitchFamily="34" charset="0"/>
              <a:buChar char="•"/>
            </a:pPr>
            <a:r>
              <a:rPr lang="sv-SE" b="1" dirty="0">
                <a:solidFill>
                  <a:schemeClr val="tx1">
                    <a:lumMod val="65000"/>
                    <a:lumOff val="35000"/>
                  </a:schemeClr>
                </a:solidFill>
                <a:latin typeface="Helvetica"/>
                <a:cs typeface="Helvetica"/>
              </a:rPr>
              <a:t>d</a:t>
            </a:r>
            <a:r>
              <a:rPr lang="sv-SE" b="1" dirty="0" smtClean="0">
                <a:solidFill>
                  <a:schemeClr val="tx1">
                    <a:lumMod val="65000"/>
                    <a:lumOff val="35000"/>
                  </a:schemeClr>
                </a:solidFill>
                <a:latin typeface="Helvetica"/>
                <a:cs typeface="Helvetica"/>
              </a:rPr>
              <a:t>runkningstillbud</a:t>
            </a:r>
          </a:p>
          <a:p>
            <a:pPr marL="457200" indent="-457200" algn="l">
              <a:buFont typeface="Arial" panose="020B0604020202020204" pitchFamily="34" charset="0"/>
              <a:buChar char="•"/>
            </a:pPr>
            <a:r>
              <a:rPr lang="sv-SE" b="1" dirty="0" smtClean="0">
                <a:solidFill>
                  <a:schemeClr val="tx1">
                    <a:lumMod val="65000"/>
                    <a:lumOff val="35000"/>
                  </a:schemeClr>
                </a:solidFill>
                <a:latin typeface="Helvetica"/>
                <a:cs typeface="Helvetica"/>
              </a:rPr>
              <a:t>drunkningsolycka</a:t>
            </a:r>
          </a:p>
          <a:p>
            <a:pPr marL="457200" indent="-457200" algn="l">
              <a:buFont typeface="Arial" panose="020B0604020202020204" pitchFamily="34" charset="0"/>
              <a:buChar char="•"/>
            </a:pPr>
            <a:r>
              <a:rPr lang="sv-SE" b="1" dirty="0" smtClean="0">
                <a:solidFill>
                  <a:schemeClr val="tx1">
                    <a:lumMod val="65000"/>
                    <a:lumOff val="35000"/>
                  </a:schemeClr>
                </a:solidFill>
                <a:latin typeface="Helvetica"/>
                <a:cs typeface="Helvetica"/>
              </a:rPr>
              <a:t>drunkning</a:t>
            </a:r>
          </a:p>
          <a:p>
            <a:pPr marL="457200" indent="-457200" algn="l">
              <a:buFont typeface="Arial" panose="020B0604020202020204" pitchFamily="34" charset="0"/>
              <a:buChar char="•"/>
            </a:pPr>
            <a:r>
              <a:rPr lang="sv-SE" strike="sngStrike" dirty="0">
                <a:solidFill>
                  <a:schemeClr val="tx1">
                    <a:lumMod val="65000"/>
                    <a:lumOff val="35000"/>
                  </a:schemeClr>
                </a:solidFill>
                <a:latin typeface="Helvetica"/>
                <a:cs typeface="Helvetica"/>
              </a:rPr>
              <a:t>d</a:t>
            </a:r>
            <a:r>
              <a:rPr lang="sv-SE" strike="sngStrike" dirty="0" smtClean="0">
                <a:solidFill>
                  <a:schemeClr val="tx1">
                    <a:lumMod val="65000"/>
                    <a:lumOff val="35000"/>
                  </a:schemeClr>
                </a:solidFill>
                <a:latin typeface="Helvetica"/>
                <a:cs typeface="Helvetica"/>
              </a:rPr>
              <a:t>runknad</a:t>
            </a:r>
          </a:p>
          <a:p>
            <a:pPr marL="457200" indent="-457200" algn="l">
              <a:buFont typeface="Arial" panose="020B0604020202020204" pitchFamily="34" charset="0"/>
              <a:buChar char="•"/>
            </a:pPr>
            <a:r>
              <a:rPr lang="sv-SE" dirty="0" smtClean="0">
                <a:solidFill>
                  <a:schemeClr val="tx1">
                    <a:lumMod val="65000"/>
                    <a:lumOff val="35000"/>
                  </a:schemeClr>
                </a:solidFill>
                <a:latin typeface="Helvetica"/>
                <a:cs typeface="Helvetica"/>
              </a:rPr>
              <a:t>O s v</a:t>
            </a:r>
            <a:endParaRPr lang="sv-SE" dirty="0">
              <a:solidFill>
                <a:schemeClr val="tx1">
                  <a:lumMod val="65000"/>
                  <a:lumOff val="35000"/>
                </a:schemeClr>
              </a:solidFill>
              <a:latin typeface="Helvetica"/>
              <a:cs typeface="Helvetica"/>
            </a:endParaRPr>
          </a:p>
        </p:txBody>
      </p:sp>
      <p:grpSp>
        <p:nvGrpSpPr>
          <p:cNvPr id="43" name="Grupp 42"/>
          <p:cNvGrpSpPr/>
          <p:nvPr/>
        </p:nvGrpSpPr>
        <p:grpSpPr>
          <a:xfrm>
            <a:off x="-608861" y="6298119"/>
            <a:ext cx="9752861" cy="553499"/>
            <a:chOff x="-608861" y="6298119"/>
            <a:chExt cx="9752861" cy="553499"/>
          </a:xfrm>
        </p:grpSpPr>
        <p:sp>
          <p:nvSpPr>
            <p:cNvPr id="32" name="Rektangel 31"/>
            <p:cNvSpPr/>
            <p:nvPr/>
          </p:nvSpPr>
          <p:spPr>
            <a:xfrm>
              <a:off x="0" y="6298119"/>
              <a:ext cx="9144000" cy="553499"/>
            </a:xfrm>
            <a:prstGeom prst="rect">
              <a:avLst/>
            </a:prstGeom>
            <a:solidFill>
              <a:schemeClr val="tx1">
                <a:alpha val="8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4400" b="1" dirty="0">
                <a:solidFill>
                  <a:schemeClr val="tx1"/>
                </a:solidFill>
              </a:endParaRPr>
            </a:p>
          </p:txBody>
        </p:sp>
        <p:sp>
          <p:nvSpPr>
            <p:cNvPr id="33" name="textruta 32"/>
            <p:cNvSpPr txBox="1"/>
            <p:nvPr/>
          </p:nvSpPr>
          <p:spPr>
            <a:xfrm>
              <a:off x="-608861" y="6482295"/>
              <a:ext cx="8384132" cy="246221"/>
            </a:xfrm>
            <a:prstGeom prst="rect">
              <a:avLst/>
            </a:prstGeom>
            <a:noFill/>
          </p:spPr>
          <p:txBody>
            <a:bodyPr wrap="square" rtlCol="0">
              <a:spAutoFit/>
            </a:bodyPr>
            <a:lstStyle/>
            <a:p>
              <a:r>
                <a:rPr lang="sv-SE" sz="1000" dirty="0" smtClean="0">
                  <a:solidFill>
                    <a:srgbClr val="F2F2F2"/>
                  </a:solidFill>
                  <a:latin typeface="Helvetica"/>
                  <a:cs typeface="Helvetica"/>
                </a:rPr>
                <a:t>		                  HLR2014 - Om Drunkning		 </a:t>
              </a:r>
              <a:r>
                <a:rPr lang="sv-SE" sz="1000" dirty="0">
                  <a:solidFill>
                    <a:srgbClr val="F2F2F2"/>
                  </a:solidFill>
                  <a:latin typeface="Helvetica"/>
                  <a:cs typeface="Helvetica"/>
                </a:rPr>
                <a:t> </a:t>
              </a:r>
              <a:r>
                <a:rPr lang="sv-SE" sz="1000" dirty="0" smtClean="0">
                  <a:solidFill>
                    <a:srgbClr val="F2F2F2"/>
                  </a:solidFill>
                  <a:latin typeface="Helvetica"/>
                  <a:cs typeface="Helvetica"/>
                </a:rPr>
                <a:t>                  Tylösand 3-4 juni 2014 </a:t>
              </a:r>
              <a:endParaRPr lang="sv-SE" dirty="0"/>
            </a:p>
          </p:txBody>
        </p:sp>
        <p:cxnSp>
          <p:nvCxnSpPr>
            <p:cNvPr id="35" name="Rak 34"/>
            <p:cNvCxnSpPr/>
            <p:nvPr/>
          </p:nvCxnSpPr>
          <p:spPr>
            <a:xfrm>
              <a:off x="1002599" y="6503252"/>
              <a:ext cx="1966318"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cxnSp>
          <p:nvCxnSpPr>
            <p:cNvPr id="36" name="Rak 35"/>
            <p:cNvCxnSpPr/>
            <p:nvPr/>
          </p:nvCxnSpPr>
          <p:spPr>
            <a:xfrm>
              <a:off x="3811016" y="6505302"/>
              <a:ext cx="2144266" cy="0"/>
            </a:xfrm>
            <a:prstGeom prst="line">
              <a:avLst/>
            </a:prstGeom>
            <a:ln w="3175" cmpd="sng">
              <a:solidFill>
                <a:schemeClr val="bg1">
                  <a:lumMod val="50000"/>
                </a:schemeClr>
              </a:solidFill>
            </a:ln>
          </p:spPr>
          <p:style>
            <a:lnRef idx="2">
              <a:schemeClr val="accent1"/>
            </a:lnRef>
            <a:fillRef idx="0">
              <a:schemeClr val="accent1"/>
            </a:fillRef>
            <a:effectRef idx="1">
              <a:schemeClr val="accent1"/>
            </a:effectRef>
            <a:fontRef idx="minor">
              <a:schemeClr val="tx1"/>
            </a:fontRef>
          </p:style>
        </p:cxnSp>
        <p:pic>
          <p:nvPicPr>
            <p:cNvPr id="39" name="Bildobjekt 38" descr="Svenska HLR rådet logo-inverterad-färg 140508.eps"/>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6788517" y="6442851"/>
              <a:ext cx="1526947" cy="285665"/>
            </a:xfrm>
            <a:prstGeom prst="rect">
              <a:avLst/>
            </a:prstGeom>
          </p:spPr>
        </p:pic>
      </p:grpSp>
      <p:sp>
        <p:nvSpPr>
          <p:cNvPr id="4" name="Rektangel 3"/>
          <p:cNvSpPr/>
          <p:nvPr/>
        </p:nvSpPr>
        <p:spPr>
          <a:xfrm>
            <a:off x="2119876" y="228048"/>
            <a:ext cx="4520789" cy="369332"/>
          </a:xfrm>
          <a:prstGeom prst="rect">
            <a:avLst/>
          </a:prstGeom>
        </p:spPr>
        <p:txBody>
          <a:bodyPr wrap="none">
            <a:spAutoFit/>
          </a:bodyPr>
          <a:lstStyle/>
          <a:p>
            <a:r>
              <a:rPr lang="sv-SE" dirty="0"/>
              <a:t>International </a:t>
            </a:r>
            <a:r>
              <a:rPr lang="sv-SE" dirty="0" err="1" smtClean="0"/>
              <a:t>Liasion</a:t>
            </a:r>
            <a:r>
              <a:rPr lang="sv-SE" dirty="0" smtClean="0"/>
              <a:t> </a:t>
            </a:r>
            <a:r>
              <a:rPr lang="sv-SE" dirty="0" err="1" smtClean="0"/>
              <a:t>Comittee</a:t>
            </a:r>
            <a:r>
              <a:rPr lang="sv-SE" dirty="0" smtClean="0"/>
              <a:t> On </a:t>
            </a:r>
            <a:r>
              <a:rPr lang="sv-SE" dirty="0" err="1" smtClean="0"/>
              <a:t>Resusciation</a:t>
            </a:r>
            <a:endParaRPr lang="sv-SE" dirty="0"/>
          </a:p>
        </p:txBody>
      </p:sp>
    </p:spTree>
    <p:extLst>
      <p:ext uri="{BB962C8B-B14F-4D97-AF65-F5344CB8AC3E}">
        <p14:creationId xmlns:p14="http://schemas.microsoft.com/office/powerpoint/2010/main" val="1907135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1066</Words>
  <Application>Microsoft Office PowerPoint</Application>
  <PresentationFormat>Bildspel på skärmen (4:3)</PresentationFormat>
  <Paragraphs>225</Paragraphs>
  <Slides>16</Slides>
  <Notes>12</Notes>
  <HiddenSlides>0</HiddenSlides>
  <MMClips>0</MMClips>
  <ScaleCrop>false</ScaleCrop>
  <HeadingPairs>
    <vt:vector size="4" baseType="variant">
      <vt:variant>
        <vt:lpstr>Tema</vt:lpstr>
      </vt:variant>
      <vt:variant>
        <vt:i4>1</vt:i4>
      </vt:variant>
      <vt:variant>
        <vt:lpstr>Bildrubriker</vt:lpstr>
      </vt:variant>
      <vt:variant>
        <vt:i4>16</vt:i4>
      </vt:variant>
    </vt:vector>
  </HeadingPairs>
  <TitlesOfParts>
    <vt:vector size="17" baseType="lpstr">
      <vt:lpstr>Office-tema</vt:lpstr>
      <vt:lpstr> </vt:lpstr>
      <vt:lpstr> “Drowning is the process of experiencing respiratory impairment from submersion/immersion in liquid.” Internationell definition enligt ILCOR (International Liasion Comittee On Resusciation) ILS (International Lifesaving federation) antagen 2002</vt:lpstr>
      <vt:lpstr>En svensk  drunkningsdefinition</vt:lpstr>
      <vt:lpstr>Varför en svensk drunkningsdefinition?</vt:lpstr>
      <vt:lpstr>Varför en svensk drunkningsdefinition?</vt:lpstr>
      <vt:lpstr>Vad är att drunkna?</vt:lpstr>
      <vt:lpstr>Över 30 olika termer har använts för att beskriva drunkning</vt:lpstr>
      <vt:lpstr>Förvirrande, eller hur ?</vt:lpstr>
      <vt:lpstr>ILCOR  rekommenderar att dessa termer inte längre används</vt:lpstr>
      <vt:lpstr> </vt:lpstr>
      <vt:lpstr> </vt:lpstr>
      <vt:lpstr> </vt:lpstr>
      <vt:lpstr> </vt:lpstr>
      <vt:lpstr> </vt:lpstr>
      <vt:lpstr> </vt:lpstr>
      <vt:lpstr>PowerPoint-presentation</vt:lpstr>
    </vt:vector>
  </TitlesOfParts>
  <Company>AC Lifesaving 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Rubrik</dc:title>
  <dc:creator>Andreas Claesson</dc:creator>
  <cp:lastModifiedBy>Karin Brand</cp:lastModifiedBy>
  <cp:revision>47</cp:revision>
  <dcterms:created xsi:type="dcterms:W3CDTF">2014-05-20T07:03:49Z</dcterms:created>
  <dcterms:modified xsi:type="dcterms:W3CDTF">2014-06-02T17:50:05Z</dcterms:modified>
</cp:coreProperties>
</file>