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73" r:id="rId4"/>
    <p:sldId id="274" r:id="rId5"/>
    <p:sldId id="268" r:id="rId6"/>
    <p:sldId id="270" r:id="rId7"/>
    <p:sldId id="267" r:id="rId8"/>
    <p:sldId id="269" r:id="rId9"/>
    <p:sldId id="263" r:id="rId10"/>
    <p:sldId id="272" r:id="rId11"/>
    <p:sldId id="266" r:id="rId12"/>
    <p:sldId id="271" r:id="rId1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71" autoAdjust="0"/>
  </p:normalViewPr>
  <p:slideViewPr>
    <p:cSldViewPr snapToGrid="0" snapToObjects="1">
      <p:cViewPr varScale="1">
        <p:scale>
          <a:sx n="94" d="100"/>
          <a:sy n="94" d="100"/>
        </p:scale>
        <p:origin x="-21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1B749-63F1-4E26-845A-4282D0A7C496}" type="datetimeFigureOut">
              <a:rPr lang="sv-SE" smtClean="0"/>
              <a:t>2014-06-03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E7696-4D27-418C-81D1-9027530BF141}" type="slidenum">
              <a:rPr lang="sv-SE" smtClean="0"/>
              <a:t>‹#›</a:t>
            </a:fld>
            <a:endParaRPr lang="sv-SE"/>
          </a:p>
        </p:txBody>
      </p:sp>
    </p:spTree>
    <p:extLst>
      <p:ext uri="{BB962C8B-B14F-4D97-AF65-F5344CB8AC3E}">
        <p14:creationId xmlns:p14="http://schemas.microsoft.com/office/powerpoint/2010/main" val="384196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akut situation som drunkning är en plötslig och oväntad händelse som ställer frågan om liv och död på sin spets – och där den drabbade är helt utlämnad till andra människor. Den akuta situationen innebär extrem </a:t>
            </a:r>
            <a:r>
              <a:rPr lang="sv-SE" dirty="0" smtClean="0"/>
              <a:t>tidspress, informationsbrist </a:t>
            </a:r>
            <a:r>
              <a:rPr lang="sv-SE" dirty="0" smtClean="0"/>
              <a:t>och bristande beslutsunderlag. </a:t>
            </a:r>
            <a:endParaRPr lang="sv-SE" dirty="0" smtClean="0"/>
          </a:p>
          <a:p>
            <a:endParaRPr lang="sv-SE" dirty="0" smtClean="0"/>
          </a:p>
          <a:p>
            <a:r>
              <a:rPr lang="sv-SE" dirty="0" smtClean="0"/>
              <a:t>De </a:t>
            </a:r>
            <a:r>
              <a:rPr lang="sv-SE" dirty="0" smtClean="0"/>
              <a:t>etiska frågeställningarna vid hjärtstopp som orsakats av drunkning är i huvudsak desamma som vid övriga hjärtstopp.? Det handlar om frågor som: Vad är moraliskt rätt i den akuta situationen Hur kan vi skydda människovärdet och livets okränkbarhet? När ska behandling startas och avbrytas?</a:t>
            </a:r>
          </a:p>
          <a:p>
            <a:endParaRPr lang="sv-SE" dirty="0" smtClean="0"/>
          </a:p>
          <a:p>
            <a:r>
              <a:rPr lang="sv-SE" dirty="0" smtClean="0"/>
              <a:t>I ett längre perspektiv och ur ett vårdperspektiv tänker vi oss att livräddning ska följas av en bibehållen hälsorelaterad livskvalitet för patienten och därmed möjlighet till ett gott och värdefullt liv. Detta innebär att riskerna med fortsatta återupplivningsförsök övervägs i ett senare skede (icke skada-principen). Hur främjar vi de drabbades livskvalitet och hälsa? Hur respekterar vi patientens rätt att själv bestämma över sitt liv? Hur kan liv räddas, samtidigt som överlevnad till ett ovärdigt liv minimeras?</a:t>
            </a:r>
          </a:p>
        </p:txBody>
      </p:sp>
      <p:sp>
        <p:nvSpPr>
          <p:cNvPr id="4" name="Platshållare för bildnummer 3"/>
          <p:cNvSpPr>
            <a:spLocks noGrp="1"/>
          </p:cNvSpPr>
          <p:nvPr>
            <p:ph type="sldNum" sz="quarter" idx="10"/>
          </p:nvPr>
        </p:nvSpPr>
        <p:spPr/>
        <p:txBody>
          <a:bodyPr/>
          <a:lstStyle/>
          <a:p>
            <a:fld id="{003E7696-4D27-418C-81D1-9027530BF141}" type="slidenum">
              <a:rPr lang="sv-SE" smtClean="0"/>
              <a:t>1</a:t>
            </a:fld>
            <a:endParaRPr lang="sv-SE"/>
          </a:p>
        </p:txBody>
      </p:sp>
    </p:spTree>
    <p:extLst>
      <p:ext uri="{BB962C8B-B14F-4D97-AF65-F5344CB8AC3E}">
        <p14:creationId xmlns:p14="http://schemas.microsoft.com/office/powerpoint/2010/main" val="273826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Avslutningsvis några ord om ett större ansvar…</a:t>
            </a:r>
          </a:p>
          <a:p>
            <a:endParaRPr lang="sv-SE" dirty="0" smtClean="0"/>
          </a:p>
          <a:p>
            <a:r>
              <a:rPr lang="sv-SE" dirty="0" smtClean="0"/>
              <a:t>Cirka </a:t>
            </a:r>
            <a:r>
              <a:rPr lang="sv-SE" dirty="0" smtClean="0"/>
              <a:t>450 000 människor beräknas årligen avlida i världen till följd av hjärtstopp orsakade av drunkning. Majoriteten av de avlidna är barn. Det är betydligt vanligare med drunkning i låginkomstländer än i västvärlden... </a:t>
            </a:r>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10</a:t>
            </a:fld>
            <a:endParaRPr lang="sv-SE"/>
          </a:p>
        </p:txBody>
      </p:sp>
    </p:spTree>
    <p:extLst>
      <p:ext uri="{BB962C8B-B14F-4D97-AF65-F5344CB8AC3E}">
        <p14:creationId xmlns:p14="http://schemas.microsoft.com/office/powerpoint/2010/main" val="2732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Vilket moraliskt ansvar bör/kan vi i Sverige ta för att minska antalet drunkningar i hårt drabbade låginkomstländer genom ökad kunskap om HLR vid drunkning?</a:t>
            </a:r>
          </a:p>
          <a:p>
            <a:r>
              <a:rPr lang="sv-SE" dirty="0" smtClean="0"/>
              <a:t>•	Hur långt sträcker sig rättviseprincipen och ansvaret att förhindra drunkning och rädda drunkningsoffer i särskilt utsatta låginkomstländer?</a:t>
            </a:r>
          </a:p>
          <a:p>
            <a:r>
              <a:rPr lang="sv-SE" dirty="0" smtClean="0"/>
              <a:t>•	Kan Svenska HLR-rådet eller ERC göra något ytterligare för att rädda liv i hårt drabbade låginkomstländer? </a:t>
            </a:r>
          </a:p>
          <a:p>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11</a:t>
            </a:fld>
            <a:endParaRPr lang="sv-SE"/>
          </a:p>
        </p:txBody>
      </p:sp>
    </p:spTree>
    <p:extLst>
      <p:ext uri="{BB962C8B-B14F-4D97-AF65-F5344CB8AC3E}">
        <p14:creationId xmlns:p14="http://schemas.microsoft.com/office/powerpoint/2010/main" val="241620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tycks som att det är den goda viljan, att göra gott och respekten för människovärdet som vägleder livräddare i en akut situation som drunkning. </a:t>
            </a:r>
            <a:r>
              <a:rPr lang="sv-SE" smtClean="0"/>
              <a:t>När denna vilja och respekt kombineras med kunskap, mod och förmåga att göra en insats kan det resultera i en lyckad räddning av den som drabbats av hjärtstopp vid drunkning.</a:t>
            </a:r>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12</a:t>
            </a:fld>
            <a:endParaRPr lang="sv-SE"/>
          </a:p>
        </p:txBody>
      </p:sp>
    </p:spTree>
    <p:extLst>
      <p:ext uri="{BB962C8B-B14F-4D97-AF65-F5344CB8AC3E}">
        <p14:creationId xmlns:p14="http://schemas.microsoft.com/office/powerpoint/2010/main" val="264137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Etiker använder ofta drunkning som typexempel för att tydliggöra den moraliska plikten att rädda liv. Vid ett drunkningstillbud kräver denna plikt specifika förmågor (kunskap i livräddning och HLR), mod och självuppoffring (”</a:t>
            </a:r>
            <a:r>
              <a:rPr lang="sv-SE" dirty="0" err="1" smtClean="0"/>
              <a:t>rescue</a:t>
            </a:r>
            <a:r>
              <a:rPr lang="sv-SE" dirty="0" smtClean="0"/>
              <a:t> altruism”) av den frivillige räddaren. </a:t>
            </a:r>
          </a:p>
          <a:p>
            <a:endParaRPr lang="sv-SE" dirty="0" smtClean="0"/>
          </a:p>
          <a:p>
            <a:r>
              <a:rPr lang="sv-SE" dirty="0" smtClean="0"/>
              <a:t>”Livräddningsaltruism” kan bestå av </a:t>
            </a:r>
          </a:p>
          <a:p>
            <a:pPr marL="228600" indent="-228600">
              <a:buAutoNum type="alphaLcParenBoth"/>
            </a:pPr>
            <a:r>
              <a:rPr lang="sv-SE" dirty="0" smtClean="0"/>
              <a:t>ett </a:t>
            </a:r>
            <a:r>
              <a:rPr lang="sv-SE" dirty="0" err="1" smtClean="0"/>
              <a:t>ethos</a:t>
            </a:r>
            <a:r>
              <a:rPr lang="sv-SE" dirty="0" smtClean="0"/>
              <a:t> som baseras på principen att göra gott, </a:t>
            </a:r>
          </a:p>
          <a:p>
            <a:pPr marL="0" indent="0">
              <a:buNone/>
            </a:pPr>
            <a:r>
              <a:rPr lang="sv-SE" dirty="0" smtClean="0"/>
              <a:t>(b) en identifiering med den nödställde som förstärks av en medmänsklig pliktkänsla, </a:t>
            </a:r>
          </a:p>
          <a:p>
            <a:pPr marL="0" indent="0">
              <a:buNone/>
            </a:pPr>
            <a:r>
              <a:rPr lang="sv-SE" dirty="0" smtClean="0"/>
              <a:t>(c) en riskbedömning där chansen att rädda den drabbade är större än 0, och </a:t>
            </a:r>
          </a:p>
          <a:p>
            <a:pPr marL="0" indent="0">
              <a:buNone/>
            </a:pPr>
            <a:r>
              <a:rPr lang="sv-SE" dirty="0" smtClean="0"/>
              <a:t>(d) ett mod som undantränger risker i livräddningen. </a:t>
            </a:r>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2</a:t>
            </a:fld>
            <a:endParaRPr lang="sv-SE"/>
          </a:p>
        </p:txBody>
      </p:sp>
    </p:spTree>
    <p:extLst>
      <p:ext uri="{BB962C8B-B14F-4D97-AF65-F5344CB8AC3E}">
        <p14:creationId xmlns:p14="http://schemas.microsoft.com/office/powerpoint/2010/main" val="117490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tittar på några fiktiva men ändå tänkbara patientfall för att se vilka etiska frågor som kan finnas.</a:t>
            </a:r>
          </a:p>
          <a:p>
            <a:endParaRPr lang="sv-SE" dirty="0" smtClean="0"/>
          </a:p>
          <a:p>
            <a:r>
              <a:rPr lang="sv-SE" dirty="0" smtClean="0"/>
              <a:t>En </a:t>
            </a:r>
            <a:r>
              <a:rPr lang="sv-SE" dirty="0" smtClean="0"/>
              <a:t>tidig sommarmorgon är Lisa på väg till badplatsen 300 meter från sitt hem för att ta ett morgondopp. Lisa tror att hon som vanligt kommer att vara själv på badplatsen. När hon kommer fram ser hon ett par badtofflor och en badrock på stranden. Lisa går ut på bryggan och ser en man strax under vattenytan utan några livstecken. Lisa hoppar i vattnet och lyckas till slut att få in den äldre mannen till stranden. Hon gör inblåsningar och påbörjar HLR. Lisa ropar på hjälp när hon får se en hundägare passera på en väg 50 meter från stranden. Hundägaren upptäcker Lisa och skyndar dit… </a:t>
            </a:r>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3</a:t>
            </a:fld>
            <a:endParaRPr lang="sv-SE"/>
          </a:p>
        </p:txBody>
      </p:sp>
    </p:spTree>
    <p:extLst>
      <p:ext uri="{BB962C8B-B14F-4D97-AF65-F5344CB8AC3E}">
        <p14:creationId xmlns:p14="http://schemas.microsoft.com/office/powerpoint/2010/main" val="196090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Frivilliga livräddare tycks </a:t>
            </a:r>
            <a:r>
              <a:rPr lang="sv-SE" dirty="0" smtClean="0"/>
              <a:t>i en mening vara </a:t>
            </a:r>
            <a:r>
              <a:rPr lang="sv-SE" dirty="0" smtClean="0"/>
              <a:t>förberedda </a:t>
            </a:r>
            <a:r>
              <a:rPr lang="sv-SE" dirty="0" smtClean="0"/>
              <a:t>på att </a:t>
            </a:r>
            <a:r>
              <a:rPr lang="sv-SE" dirty="0" smtClean="0"/>
              <a:t>rädda drunkningsoffer, trots betydande risker. Livräddarens fullgörande av en plikten (utifrån den egna förmågan) kan å ena sidan riskera egna förluster och ytterst det egna livet (vilket en del studier visar), och å andra sidan ge belöning i form av självaktning och framför allt fortsatt (värdefullt) liv för den drabbade. Plikten att göra allt för patientens bästa kan grundas i godhetsprincipen som innebär att främja nyttan för den drabbade. </a:t>
            </a:r>
          </a:p>
          <a:p>
            <a:r>
              <a:rPr lang="sv-SE" dirty="0" smtClean="0"/>
              <a:t>•	Är det rätt att riskera sitt liv för någon annans liv?</a:t>
            </a:r>
          </a:p>
          <a:p>
            <a:r>
              <a:rPr lang="sv-SE" dirty="0" smtClean="0"/>
              <a:t>•	Är det någon moralisk skillnad i att rädda en främling jämfört med en nära person?</a:t>
            </a:r>
          </a:p>
          <a:p>
            <a:r>
              <a:rPr lang="sv-SE" dirty="0" smtClean="0"/>
              <a:t>•	Handlar livräddningsförsök om osjälviskhet och uppoffring, eller mer om integritet och upprätthållande av egna värderingar?</a:t>
            </a:r>
          </a:p>
          <a:p>
            <a:r>
              <a:rPr lang="sv-SE" dirty="0" smtClean="0"/>
              <a:t>•	Vad är ett rimligt agerande av en frivillig räddare?</a:t>
            </a:r>
          </a:p>
          <a:p>
            <a:r>
              <a:rPr lang="sv-SE" dirty="0" smtClean="0"/>
              <a:t>Trots att vi normalt betonar patientens rätt till autonomi och självbestämmande finns det välgrundade skäl att i det akuta skedet istället betona vårdpersonalens (och den frivillige hjälparens) bedömning av vad som är patientens bästa eller till gagn för patienten i fall som rör olyckor. » Intuitiv, reflexmässig vilja att hjälpa » Starka skäl för att starta HLR</a:t>
            </a:r>
          </a:p>
          <a:p>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4</a:t>
            </a:fld>
            <a:endParaRPr lang="sv-SE"/>
          </a:p>
        </p:txBody>
      </p:sp>
    </p:spTree>
    <p:extLst>
      <p:ext uri="{BB962C8B-B14F-4D97-AF65-F5344CB8AC3E}">
        <p14:creationId xmlns:p14="http://schemas.microsoft.com/office/powerpoint/2010/main" val="332983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väg över en bro upptäcker en bilist en person som flyter i vattnet, till synes livlös. Ambulans, sjöräddning och räddningstjänst larmas. Efter en stund hittas kroppen som förs iland. Ambulanspersonalen påbörjar A-HLR. Patienten är en kvinna i 40-årsåldern. Polis som anlänt känner igen kvinnan som den person som anmälts försvunnen sedan gårdagen. Patienten transporteras med pågående HLR och dödförklaras på akutmottagningen strax efter ankomst. </a:t>
            </a:r>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5</a:t>
            </a:fld>
            <a:endParaRPr lang="sv-SE"/>
          </a:p>
        </p:txBody>
      </p:sp>
    </p:spTree>
    <p:extLst>
      <p:ext uri="{BB962C8B-B14F-4D97-AF65-F5344CB8AC3E}">
        <p14:creationId xmlns:p14="http://schemas.microsoft.com/office/powerpoint/2010/main" val="390817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Sverige är andelen bevittnade drunkningstillbud låg och ambulans är på plats senare än vid </a:t>
            </a:r>
            <a:r>
              <a:rPr lang="sv-SE" dirty="0" err="1" smtClean="0"/>
              <a:t>kardiella</a:t>
            </a:r>
            <a:r>
              <a:rPr lang="sv-SE" dirty="0" smtClean="0"/>
              <a:t> hjärtstopp. Andelen yngre med hjärtstopp orsakat av drunkning är större än för </a:t>
            </a:r>
            <a:r>
              <a:rPr lang="sv-SE" dirty="0" err="1" smtClean="0"/>
              <a:t>kardiellt</a:t>
            </a:r>
            <a:r>
              <a:rPr lang="sv-SE" dirty="0" smtClean="0"/>
              <a:t> orsakade hjärtstopp. Cirka en tredjedel av drunkningsfallen i Sverige är självmord… </a:t>
            </a:r>
          </a:p>
          <a:p>
            <a:r>
              <a:rPr lang="sv-SE" dirty="0" smtClean="0"/>
              <a:t>•	När är det etiskt försvarbart att avstå från HLR vid drunkning?</a:t>
            </a:r>
          </a:p>
          <a:p>
            <a:r>
              <a:rPr lang="sv-SE" dirty="0" smtClean="0"/>
              <a:t>Ambulanspersonal kan avstå från HLR i fall med patienter som samtidigt ”har skador som inte är förenliga med liv eller uppvisar tydliga tecken på att ha varit döda en längre tid”.</a:t>
            </a:r>
          </a:p>
          <a:p>
            <a:endParaRPr lang="sv-SE" dirty="0" smtClean="0"/>
          </a:p>
          <a:p>
            <a:r>
              <a:rPr lang="sv-SE" dirty="0" smtClean="0"/>
              <a:t>•	När är det etiskt försvarbart att avbryta HLR vid drunkning?</a:t>
            </a:r>
          </a:p>
          <a:p>
            <a:r>
              <a:rPr lang="sv-SE" dirty="0" smtClean="0"/>
              <a:t>Det inte aktuellt att avbryta HLR prehospitalt vid hjärtstopp orsakade av drunkning (tillbud). HLR pågår till dess att patienten återfår cirkulation, eller till dess att ”ansvarig läkare bedömer det som utsiktslöst att HLR skulle kunna återställa spontan cirkulation och andningsfunktion” eller att läkaren ”bedömer att HLR inte är till gagn för patienten, även om det finns en viss möjlighet att patienten skulle kunna återfå spontan cirkulation och andningsfunktion”. </a:t>
            </a:r>
          </a:p>
          <a:p>
            <a:endParaRPr lang="sv-SE" dirty="0" smtClean="0"/>
          </a:p>
          <a:p>
            <a:r>
              <a:rPr lang="sv-SE" dirty="0" smtClean="0"/>
              <a:t>Innebär: Att HLR i praktiken nästan alltid startas vid hjärtstopp orsakade av drunkning (tillbud). Trots att vi normalt betonar patientens rätt till autonomi och självbestämmande finns det goda skäl att i det akuta skedet istället betona vårdpersonalens bedömning av vad som är till gagn för patienten – även i fall som rör självmordsförsök. Hänsyn till patientens vilja att dö genom självmord </a:t>
            </a:r>
            <a:r>
              <a:rPr lang="sv-SE" dirty="0" smtClean="0"/>
              <a:t> kan</a:t>
            </a:r>
            <a:r>
              <a:rPr lang="sv-SE" baseline="0" dirty="0" smtClean="0"/>
              <a:t> och</a:t>
            </a:r>
            <a:r>
              <a:rPr lang="sv-SE" dirty="0" smtClean="0"/>
              <a:t> </a:t>
            </a:r>
            <a:r>
              <a:rPr lang="sv-SE" dirty="0" smtClean="0"/>
              <a:t>bör inte ligga till grund för beslut om HLR eftersom viljans giltighet kan ifrågasättas på goda grunder (saknas välgrundat autonomt beslut).  </a:t>
            </a:r>
          </a:p>
          <a:p>
            <a:r>
              <a:rPr lang="sv-SE" dirty="0" smtClean="0"/>
              <a:t>Slutsats: » Osäkerhet om prognos och bristande beslutsunderlag » Starka skäl för att inte avbryta HLR för tidigt</a:t>
            </a:r>
          </a:p>
        </p:txBody>
      </p:sp>
      <p:sp>
        <p:nvSpPr>
          <p:cNvPr id="4" name="Platshållare för bildnummer 3"/>
          <p:cNvSpPr>
            <a:spLocks noGrp="1"/>
          </p:cNvSpPr>
          <p:nvPr>
            <p:ph type="sldNum" sz="quarter" idx="10"/>
          </p:nvPr>
        </p:nvSpPr>
        <p:spPr/>
        <p:txBody>
          <a:bodyPr/>
          <a:lstStyle/>
          <a:p>
            <a:fld id="{003E7696-4D27-418C-81D1-9027530BF141}" type="slidenum">
              <a:rPr lang="sv-SE" smtClean="0"/>
              <a:t>6</a:t>
            </a:fld>
            <a:endParaRPr lang="sv-SE"/>
          </a:p>
        </p:txBody>
      </p:sp>
    </p:spTree>
    <p:extLst>
      <p:ext uri="{BB962C8B-B14F-4D97-AF65-F5344CB8AC3E}">
        <p14:creationId xmlns:p14="http://schemas.microsoft.com/office/powerpoint/2010/main" val="39251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kall vinterdag larmas ambulans och räddningstjänst till en mindre gård på landet. Vid framkomst finner ambulanspersonalen en blöt, nedkyld och förtvivlad pojke i 10-årsåldern som precis lyckats dra upp sin 6-årige syster ur den iskalla vaken på den damm där de båda åkt skridskor. Räddningstjänsten anländer och på håll hörs förtvivlade skrik. Det är barnens mamma som kommer springande... </a:t>
            </a:r>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7</a:t>
            </a:fld>
            <a:endParaRPr lang="sv-SE"/>
          </a:p>
        </p:txBody>
      </p:sp>
    </p:spTree>
    <p:extLst>
      <p:ext uri="{BB962C8B-B14F-4D97-AF65-F5344CB8AC3E}">
        <p14:creationId xmlns:p14="http://schemas.microsoft.com/office/powerpoint/2010/main" val="374401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Mer än hälften av drunkningsfallen i Sverige är olycksfall. Andelen barn/yngre </a:t>
            </a:r>
            <a:r>
              <a:rPr lang="sv-SE" dirty="0" smtClean="0"/>
              <a:t>med hjärtstopp orsakat av drunkning är </a:t>
            </a:r>
            <a:r>
              <a:rPr lang="sv-SE" dirty="0" smtClean="0"/>
              <a:t>större än i den </a:t>
            </a:r>
            <a:r>
              <a:rPr lang="sv-SE" dirty="0" err="1" smtClean="0"/>
              <a:t>kardiella</a:t>
            </a:r>
            <a:r>
              <a:rPr lang="sv-SE" dirty="0" smtClean="0"/>
              <a:t> gruppen av hjärtstopp. I Sverige är det ovanligt att barn drunknar vid </a:t>
            </a:r>
            <a:r>
              <a:rPr lang="sv-SE" dirty="0" err="1" smtClean="0"/>
              <a:t>båtfärder</a:t>
            </a:r>
            <a:r>
              <a:rPr lang="sv-SE" dirty="0" smtClean="0"/>
              <a:t>. En tredjedel av barnen drunknar vid badplatser. Barn i </a:t>
            </a:r>
            <a:r>
              <a:rPr lang="sv-SE" dirty="0" err="1" smtClean="0"/>
              <a:t>förskoleåldern</a:t>
            </a:r>
            <a:r>
              <a:rPr lang="sv-SE" dirty="0" smtClean="0"/>
              <a:t>, </a:t>
            </a:r>
            <a:r>
              <a:rPr lang="sv-SE" dirty="0" err="1" smtClean="0"/>
              <a:t>särskilt</a:t>
            </a:r>
            <a:r>
              <a:rPr lang="sv-SE" dirty="0" smtClean="0"/>
              <a:t> pojkar, drunknar ofta i grunda dammar. Risken </a:t>
            </a:r>
            <a:r>
              <a:rPr lang="sv-SE" dirty="0" err="1" smtClean="0"/>
              <a:t>för</a:t>
            </a:r>
            <a:r>
              <a:rPr lang="sv-SE" dirty="0" smtClean="0"/>
              <a:t> drunkning ökar </a:t>
            </a:r>
            <a:r>
              <a:rPr lang="sv-SE" dirty="0" err="1" smtClean="0"/>
              <a:t>för</a:t>
            </a:r>
            <a:r>
              <a:rPr lang="sv-SE" dirty="0" smtClean="0"/>
              <a:t> </a:t>
            </a:r>
            <a:r>
              <a:rPr lang="sv-SE" dirty="0" err="1" smtClean="0"/>
              <a:t>förskolebarn</a:t>
            </a:r>
            <a:r>
              <a:rPr lang="sv-SE" dirty="0" smtClean="0"/>
              <a:t> till </a:t>
            </a:r>
            <a:r>
              <a:rPr lang="sv-SE" dirty="0" err="1" smtClean="0"/>
              <a:t>ensamstående</a:t>
            </a:r>
            <a:r>
              <a:rPr lang="sv-SE" dirty="0" smtClean="0"/>
              <a:t> </a:t>
            </a:r>
            <a:r>
              <a:rPr lang="sv-SE" dirty="0" err="1" smtClean="0"/>
              <a:t>föräldrar</a:t>
            </a:r>
            <a:r>
              <a:rPr lang="sv-SE" dirty="0" smtClean="0"/>
              <a:t>, </a:t>
            </a:r>
            <a:r>
              <a:rPr lang="sv-SE" dirty="0" err="1" smtClean="0"/>
              <a:t>för</a:t>
            </a:r>
            <a:r>
              <a:rPr lang="sv-SE" dirty="0" smtClean="0"/>
              <a:t> barn boende i Sverige med ursprung </a:t>
            </a:r>
            <a:r>
              <a:rPr lang="sv-SE" dirty="0" err="1" smtClean="0"/>
              <a:t>från</a:t>
            </a:r>
            <a:r>
              <a:rPr lang="sv-SE" dirty="0" smtClean="0"/>
              <a:t> </a:t>
            </a:r>
            <a:r>
              <a:rPr lang="sv-SE" dirty="0" err="1" smtClean="0"/>
              <a:t>Mellanöstern</a:t>
            </a:r>
            <a:r>
              <a:rPr lang="sv-SE" dirty="0" smtClean="0"/>
              <a:t> och </a:t>
            </a:r>
            <a:r>
              <a:rPr lang="sv-SE" dirty="0" err="1" smtClean="0"/>
              <a:t>för</a:t>
            </a:r>
            <a:r>
              <a:rPr lang="sv-SE" dirty="0" smtClean="0"/>
              <a:t> barn med epilepsi. </a:t>
            </a:r>
          </a:p>
          <a:p>
            <a:endParaRPr lang="sv-SE" dirty="0" smtClean="0"/>
          </a:p>
          <a:p>
            <a:r>
              <a:rPr lang="sv-SE" dirty="0" smtClean="0"/>
              <a:t>Barn och ungas död väcker starka känslor hos oss alla. Om möjligt vill vi göra allt för att förebygga drunkning genom simundervisning, utbilda i livräddning, information etc. Om olyckan trots detta inträffar har vi en extremt stark </a:t>
            </a:r>
            <a:r>
              <a:rPr lang="sv-SE" dirty="0" smtClean="0"/>
              <a:t>ambition </a:t>
            </a:r>
            <a:r>
              <a:rPr lang="sv-SE" dirty="0" smtClean="0"/>
              <a:t>att rädda barnets liv genom optimerade räddningsinsatser, akutvård och eftervård.</a:t>
            </a:r>
          </a:p>
          <a:p>
            <a:r>
              <a:rPr lang="sv-SE" dirty="0" smtClean="0"/>
              <a:t>•	Hur kan vi minska drunkning (och lidande) hos barn?</a:t>
            </a:r>
          </a:p>
          <a:p>
            <a:r>
              <a:rPr lang="sv-SE" dirty="0" smtClean="0"/>
              <a:t>•	Hur kan vi maximera nyttan i det förebyggande arbetet?</a:t>
            </a:r>
          </a:p>
          <a:p>
            <a:r>
              <a:rPr lang="sv-SE" dirty="0" smtClean="0"/>
              <a:t>•	Vilket moraliskt ansvar har vården mot de närstående?</a:t>
            </a:r>
          </a:p>
          <a:p>
            <a:endParaRPr lang="sv-SE" dirty="0"/>
          </a:p>
        </p:txBody>
      </p:sp>
      <p:sp>
        <p:nvSpPr>
          <p:cNvPr id="4" name="Platshållare för bildnummer 3"/>
          <p:cNvSpPr>
            <a:spLocks noGrp="1"/>
          </p:cNvSpPr>
          <p:nvPr>
            <p:ph type="sldNum" sz="quarter" idx="10"/>
          </p:nvPr>
        </p:nvSpPr>
        <p:spPr/>
        <p:txBody>
          <a:bodyPr/>
          <a:lstStyle/>
          <a:p>
            <a:fld id="{003E7696-4D27-418C-81D1-9027530BF141}" type="slidenum">
              <a:rPr lang="sv-SE" smtClean="0"/>
              <a:t>8</a:t>
            </a:fld>
            <a:endParaRPr lang="sv-SE"/>
          </a:p>
        </p:txBody>
      </p:sp>
    </p:spTree>
    <p:extLst>
      <p:ext uri="{BB962C8B-B14F-4D97-AF65-F5344CB8AC3E}">
        <p14:creationId xmlns:p14="http://schemas.microsoft.com/office/powerpoint/2010/main" val="95034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Självklart är det </a:t>
            </a:r>
            <a:r>
              <a:rPr lang="sv-SE" dirty="0" smtClean="0"/>
              <a:t>primära vid drunkning </a:t>
            </a:r>
            <a:r>
              <a:rPr lang="sv-SE" dirty="0" smtClean="0"/>
              <a:t>att </a:t>
            </a:r>
            <a:r>
              <a:rPr lang="sv-SE" dirty="0" smtClean="0"/>
              <a:t>rädda patientens liv. Samtidigt är närstående i kris och ofta i behov av stöd… Även frivilliga hjälpare, räddningspersonal och vårdpersonal kan vara i behov av att samtala efter</a:t>
            </a:r>
            <a:r>
              <a:rPr lang="sv-SE" baseline="0" dirty="0" smtClean="0"/>
              <a:t> en </a:t>
            </a:r>
            <a:r>
              <a:rPr lang="sv-SE" baseline="0" dirty="0" smtClean="0"/>
              <a:t>händelse </a:t>
            </a:r>
            <a:r>
              <a:rPr lang="sv-SE" baseline="0" dirty="0" smtClean="0"/>
              <a:t>som drunkning</a:t>
            </a:r>
            <a:r>
              <a:rPr lang="sv-SE" dirty="0" smtClean="0"/>
              <a:t>.</a:t>
            </a:r>
          </a:p>
          <a:p>
            <a:r>
              <a:rPr lang="sv-SE" dirty="0" smtClean="0"/>
              <a:t>• Vilket ansvar har vård-</a:t>
            </a:r>
            <a:r>
              <a:rPr lang="sv-SE" baseline="0" dirty="0" smtClean="0"/>
              <a:t> och räddningspersonal för närstående i den akuta situationen?</a:t>
            </a:r>
            <a:r>
              <a:rPr lang="sv-SE" dirty="0" smtClean="0"/>
              <a:t>	</a:t>
            </a:r>
          </a:p>
          <a:p>
            <a:pPr marL="171450" indent="-171450">
              <a:buFont typeface="Arial" panose="020B0604020202020204" pitchFamily="34" charset="0"/>
              <a:buChar char="•"/>
            </a:pPr>
            <a:r>
              <a:rPr lang="sv-SE" dirty="0" smtClean="0"/>
              <a:t>Vilka moraliska skyldigheter har vården mot frivilliga hjälpare och närstående som ingriper/är närvarande vid drunkning?</a:t>
            </a:r>
          </a:p>
        </p:txBody>
      </p:sp>
      <p:sp>
        <p:nvSpPr>
          <p:cNvPr id="4" name="Platshållare för bildnummer 3"/>
          <p:cNvSpPr>
            <a:spLocks noGrp="1"/>
          </p:cNvSpPr>
          <p:nvPr>
            <p:ph type="sldNum" sz="quarter" idx="10"/>
          </p:nvPr>
        </p:nvSpPr>
        <p:spPr/>
        <p:txBody>
          <a:bodyPr/>
          <a:lstStyle/>
          <a:p>
            <a:fld id="{003E7696-4D27-418C-81D1-9027530BF141}" type="slidenum">
              <a:rPr lang="sv-SE" smtClean="0"/>
              <a:t>9</a:t>
            </a:fld>
            <a:endParaRPr lang="sv-SE"/>
          </a:p>
        </p:txBody>
      </p:sp>
    </p:spTree>
    <p:extLst>
      <p:ext uri="{BB962C8B-B14F-4D97-AF65-F5344CB8AC3E}">
        <p14:creationId xmlns:p14="http://schemas.microsoft.com/office/powerpoint/2010/main" val="194660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0B048B8-A8A0-9349-9723-892019C03F1B}" type="datetimeFigureOut">
              <a:rPr lang="sv-SE" smtClean="0"/>
              <a:t>2014-06-03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27260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0B048B8-A8A0-9349-9723-892019C03F1B}" type="datetimeFigureOut">
              <a:rPr lang="sv-SE" smtClean="0"/>
              <a:t>2014-06-03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321425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0B048B8-A8A0-9349-9723-892019C03F1B}" type="datetimeFigureOut">
              <a:rPr lang="sv-SE" smtClean="0"/>
              <a:t>2014-06-03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2916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0B048B8-A8A0-9349-9723-892019C03F1B}" type="datetimeFigureOut">
              <a:rPr lang="sv-SE" smtClean="0"/>
              <a:t>2014-06-03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364947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0B048B8-A8A0-9349-9723-892019C03F1B}" type="datetimeFigureOut">
              <a:rPr lang="sv-SE" smtClean="0"/>
              <a:t>2014-06-03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229420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0B048B8-A8A0-9349-9723-892019C03F1B}" type="datetimeFigureOut">
              <a:rPr lang="sv-SE" smtClean="0"/>
              <a:t>2014-06-03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367620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0B048B8-A8A0-9349-9723-892019C03F1B}" type="datetimeFigureOut">
              <a:rPr lang="sv-SE" smtClean="0"/>
              <a:t>2014-06-03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340717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0B048B8-A8A0-9349-9723-892019C03F1B}" type="datetimeFigureOut">
              <a:rPr lang="sv-SE" smtClean="0"/>
              <a:t>2014-06-03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11851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0B048B8-A8A0-9349-9723-892019C03F1B}" type="datetimeFigureOut">
              <a:rPr lang="sv-SE" smtClean="0"/>
              <a:t>2014-06-03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427993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0B048B8-A8A0-9349-9723-892019C03F1B}" type="datetimeFigureOut">
              <a:rPr lang="sv-SE" smtClean="0"/>
              <a:t>2014-06-03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32263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0B048B8-A8A0-9349-9723-892019C03F1B}" type="datetimeFigureOut">
              <a:rPr lang="sv-SE" smtClean="0"/>
              <a:t>2014-06-03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4F858C-5BCB-C14F-B251-9463174A7B83}" type="slidenum">
              <a:rPr lang="sv-SE" smtClean="0"/>
              <a:t>‹#›</a:t>
            </a:fld>
            <a:endParaRPr lang="sv-SE"/>
          </a:p>
        </p:txBody>
      </p:sp>
    </p:spTree>
    <p:extLst>
      <p:ext uri="{BB962C8B-B14F-4D97-AF65-F5344CB8AC3E}">
        <p14:creationId xmlns:p14="http://schemas.microsoft.com/office/powerpoint/2010/main" val="6755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048B8-A8A0-9349-9723-892019C03F1B}" type="datetimeFigureOut">
              <a:rPr lang="sv-SE" smtClean="0"/>
              <a:t>2014-06-03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F858C-5BCB-C14F-B251-9463174A7B83}" type="slidenum">
              <a:rPr lang="sv-SE" smtClean="0"/>
              <a:t>‹#›</a:t>
            </a:fld>
            <a:endParaRPr lang="sv-SE"/>
          </a:p>
        </p:txBody>
      </p:sp>
    </p:spTree>
    <p:extLst>
      <p:ext uri="{BB962C8B-B14F-4D97-AF65-F5344CB8AC3E}">
        <p14:creationId xmlns:p14="http://schemas.microsoft.com/office/powerpoint/2010/main" val="289855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uact=8&amp;docid=NLnnJZkxr27kwM&amp;tbnid=1B_bb6Ss-vNQLM:&amp;ved=0CAUQjRw&amp;url=http://www.archiexpo.com/prod/angeleye/anti-drowning-systems-public-swimming-pools-52586-467672.html&amp;ei=qZWDU_GQJ4mk4gTdkoDoAg&amp;bvm=bv.67720277,d.bGE&amp;psig=AFQjCNFytKzvnG7giJirM0uXBNYKlsIuZQ&amp;ust=140121882827717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er1O68BtRdaw7M&amp;tbnid=01MwGq1crq3huM:&amp;ved=0CAUQjRw&amp;url=http://fijione.tv/fiji-police-ponder-negligence-charges-in-drowning-cases/&amp;ei=U5aDU7SlF_D14QSliIHYAw&amp;bvm=bv.67720277,d.bGE&amp;psig=AFQjCNFytKzvnG7giJirM0uXBNYKlsIuZQ&amp;ust=14012188282771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02599" y="725399"/>
            <a:ext cx="7494702" cy="1251501"/>
          </a:xfrm>
        </p:spPr>
        <p:txBody>
          <a:bodyPr>
            <a:normAutofit fontScale="90000"/>
          </a:bodyPr>
          <a:lstStyle/>
          <a:p>
            <a:pPr algn="l"/>
            <a:r>
              <a:rPr lang="sv-SE" sz="4800" b="1" dirty="0" smtClean="0">
                <a:latin typeface="Helvetica"/>
                <a:cs typeface="Helvetica"/>
              </a:rPr>
              <a:t>Etiska frågeställningar vid drunkning</a:t>
            </a:r>
            <a:endParaRPr lang="sv-SE" sz="4800" b="1" dirty="0">
              <a:latin typeface="Helvetica"/>
              <a:cs typeface="Helvetica"/>
            </a:endParaRPr>
          </a:p>
        </p:txBody>
      </p:sp>
      <p:sp>
        <p:nvSpPr>
          <p:cNvPr id="3" name="Underrubrik 2"/>
          <p:cNvSpPr>
            <a:spLocks noGrp="1"/>
          </p:cNvSpPr>
          <p:nvPr>
            <p:ph type="subTitle" idx="1"/>
          </p:nvPr>
        </p:nvSpPr>
        <p:spPr>
          <a:xfrm>
            <a:off x="1002597" y="2359775"/>
            <a:ext cx="7427625" cy="1752600"/>
          </a:xfrm>
        </p:spPr>
        <p:txBody>
          <a:bodyPr>
            <a:normAutofit lnSpcReduction="10000"/>
          </a:bodyPr>
          <a:lstStyle/>
          <a:p>
            <a:pPr algn="l"/>
            <a:r>
              <a:rPr lang="sv-SE" dirty="0">
                <a:solidFill>
                  <a:schemeClr val="tx1">
                    <a:lumMod val="65000"/>
                    <a:lumOff val="35000"/>
                  </a:schemeClr>
                </a:solidFill>
                <a:latin typeface="Helvetica"/>
                <a:cs typeface="Helvetica"/>
              </a:rPr>
              <a:t>- D</a:t>
            </a:r>
            <a:r>
              <a:rPr lang="sv-SE" dirty="0" smtClean="0">
                <a:solidFill>
                  <a:schemeClr val="tx1">
                    <a:lumMod val="65000"/>
                    <a:lumOff val="35000"/>
                  </a:schemeClr>
                </a:solidFill>
                <a:latin typeface="Helvetica"/>
                <a:cs typeface="Helvetica"/>
              </a:rPr>
              <a:t>en goda viljan och respekten för människovärdet</a:t>
            </a:r>
          </a:p>
          <a:p>
            <a:endParaRPr lang="sv-SE" sz="2000" dirty="0" smtClean="0">
              <a:solidFill>
                <a:schemeClr val="tx1">
                  <a:lumMod val="65000"/>
                  <a:lumOff val="35000"/>
                </a:schemeClr>
              </a:solidFill>
              <a:latin typeface="Helvetica"/>
              <a:cs typeface="Helvetica"/>
            </a:endParaRPr>
          </a:p>
          <a:p>
            <a:r>
              <a:rPr lang="sv-SE" sz="2000" dirty="0" smtClean="0">
                <a:solidFill>
                  <a:schemeClr val="tx1">
                    <a:lumMod val="65000"/>
                    <a:lumOff val="35000"/>
                  </a:schemeClr>
                </a:solidFill>
                <a:latin typeface="Helvetica"/>
                <a:cs typeface="Helvetica"/>
              </a:rPr>
              <a:t>Anders Bremer </a:t>
            </a:r>
            <a:endParaRPr lang="sv-SE" sz="2000" dirty="0">
              <a:solidFill>
                <a:schemeClr val="tx1">
                  <a:lumMod val="65000"/>
                  <a:lumOff val="35000"/>
                </a:schemeClr>
              </a:solidFill>
              <a:latin typeface="Helvetica"/>
              <a:cs typeface="Helvetica"/>
            </a:endParaRPr>
          </a:p>
        </p:txBody>
      </p:sp>
      <p:grpSp>
        <p:nvGrpSpPr>
          <p:cNvPr id="43" name="Grupp 42"/>
          <p:cNvGrpSpPr/>
          <p:nvPr/>
        </p:nvGrpSpPr>
        <p:grpSpPr>
          <a:xfrm>
            <a:off x="-608861" y="6298119"/>
            <a:ext cx="9752861" cy="553499"/>
            <a:chOff x="-608861" y="6298119"/>
            <a:chExt cx="9752861" cy="553499"/>
          </a:xfrm>
        </p:grpSpPr>
        <p:sp>
          <p:nvSpPr>
            <p:cNvPr id="32" name="Rektangel 31"/>
            <p:cNvSpPr/>
            <p:nvPr/>
          </p:nvSpPr>
          <p:spPr>
            <a:xfrm>
              <a:off x="0" y="6298119"/>
              <a:ext cx="9144000" cy="553499"/>
            </a:xfrm>
            <a:prstGeom prst="rect">
              <a:avLst/>
            </a:prstGeom>
            <a:solidFill>
              <a:schemeClr val="tx1">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4400" b="1" dirty="0">
                <a:solidFill>
                  <a:schemeClr val="tx1"/>
                </a:solidFill>
              </a:endParaRPr>
            </a:p>
          </p:txBody>
        </p:sp>
        <p:sp>
          <p:nvSpPr>
            <p:cNvPr id="33" name="textruta 32"/>
            <p:cNvSpPr txBox="1"/>
            <p:nvPr/>
          </p:nvSpPr>
          <p:spPr>
            <a:xfrm>
              <a:off x="-608861" y="6482295"/>
              <a:ext cx="8384132" cy="246221"/>
            </a:xfrm>
            <a:prstGeom prst="rect">
              <a:avLst/>
            </a:prstGeom>
            <a:noFill/>
          </p:spPr>
          <p:txBody>
            <a:bodyPr wrap="square" rtlCol="0">
              <a:spAutoFit/>
            </a:bodyPr>
            <a:lstStyle/>
            <a:p>
              <a:r>
                <a:rPr lang="sv-SE" sz="1000" dirty="0" smtClean="0">
                  <a:solidFill>
                    <a:srgbClr val="F2F2F2"/>
                  </a:solidFill>
                  <a:latin typeface="Helvetica"/>
                  <a:cs typeface="Helvetica"/>
                </a:rPr>
                <a:t>		                  HLR2014 - Om Drunkning		 </a:t>
              </a:r>
              <a:r>
                <a:rPr lang="sv-SE" sz="1000" dirty="0">
                  <a:solidFill>
                    <a:srgbClr val="F2F2F2"/>
                  </a:solidFill>
                  <a:latin typeface="Helvetica"/>
                  <a:cs typeface="Helvetica"/>
                </a:rPr>
                <a:t> </a:t>
              </a:r>
              <a:r>
                <a:rPr lang="sv-SE" sz="1000" dirty="0" smtClean="0">
                  <a:solidFill>
                    <a:srgbClr val="F2F2F2"/>
                  </a:solidFill>
                  <a:latin typeface="Helvetica"/>
                  <a:cs typeface="Helvetica"/>
                </a:rPr>
                <a:t>                  Tylösand 3-4 juni 2014 </a:t>
              </a:r>
              <a:endParaRPr lang="sv-SE" dirty="0"/>
            </a:p>
          </p:txBody>
        </p:sp>
        <p:cxnSp>
          <p:nvCxnSpPr>
            <p:cNvPr id="35" name="Rak 34"/>
            <p:cNvCxnSpPr/>
            <p:nvPr/>
          </p:nvCxnSpPr>
          <p:spPr>
            <a:xfrm>
              <a:off x="1002599" y="6503252"/>
              <a:ext cx="1966318" cy="0"/>
            </a:xfrm>
            <a:prstGeom prst="line">
              <a:avLst/>
            </a:prstGeom>
            <a:ln w="317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Rak 35"/>
            <p:cNvCxnSpPr/>
            <p:nvPr/>
          </p:nvCxnSpPr>
          <p:spPr>
            <a:xfrm>
              <a:off x="3811016" y="6505302"/>
              <a:ext cx="2144266" cy="0"/>
            </a:xfrm>
            <a:prstGeom prst="line">
              <a:avLst/>
            </a:prstGeom>
            <a:ln w="317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39" name="Bildobjekt 38" descr="Svenska HLR rådet logo-inverterad-färg 140508.eps"/>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788517" y="6442851"/>
              <a:ext cx="1526947" cy="285665"/>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522" y="4258403"/>
            <a:ext cx="4033069" cy="188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57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Ett större ansvar?</a:t>
            </a:r>
            <a:endParaRPr lang="sv-SE" dirty="0"/>
          </a:p>
        </p:txBody>
      </p:sp>
      <p:sp>
        <p:nvSpPr>
          <p:cNvPr id="5" name="Platshållare för innehåll 4"/>
          <p:cNvSpPr>
            <a:spLocks noGrp="1"/>
          </p:cNvSpPr>
          <p:nvPr>
            <p:ph idx="1"/>
          </p:nvPr>
        </p:nvSpPr>
        <p:spPr/>
        <p:txBody>
          <a:bodyPr/>
          <a:lstStyle/>
          <a:p>
            <a:endParaRPr lang="sv-SE"/>
          </a:p>
        </p:txBody>
      </p:sp>
      <p:pic>
        <p:nvPicPr>
          <p:cNvPr id="8" name="Bildobjekt 7"/>
          <p:cNvPicPr>
            <a:picLocks noChangeAspect="1"/>
          </p:cNvPicPr>
          <p:nvPr/>
        </p:nvPicPr>
        <p:blipFill>
          <a:blip r:embed="rId3"/>
          <a:stretch>
            <a:fillRect/>
          </a:stretch>
        </p:blipFill>
        <p:spPr>
          <a:xfrm>
            <a:off x="972718" y="2215816"/>
            <a:ext cx="7257482" cy="3247723"/>
          </a:xfrm>
          <a:prstGeom prst="rect">
            <a:avLst/>
          </a:prstGeom>
        </p:spPr>
      </p:pic>
    </p:spTree>
    <p:extLst>
      <p:ext uri="{BB962C8B-B14F-4D97-AF65-F5344CB8AC3E}">
        <p14:creationId xmlns:p14="http://schemas.microsoft.com/office/powerpoint/2010/main" val="43953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Ett större ansvar?</a:t>
            </a:r>
            <a:endParaRPr lang="sv-SE" dirty="0"/>
          </a:p>
        </p:txBody>
      </p:sp>
      <p:sp>
        <p:nvSpPr>
          <p:cNvPr id="3" name="Platshållare för innehåll 2"/>
          <p:cNvSpPr>
            <a:spLocks noGrp="1"/>
          </p:cNvSpPr>
          <p:nvPr>
            <p:ph idx="1"/>
          </p:nvPr>
        </p:nvSpPr>
        <p:spPr/>
        <p:txBody>
          <a:bodyPr>
            <a:normAutofit/>
          </a:bodyPr>
          <a:lstStyle/>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Maximera nytta? </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Ansvarsgränser?</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HLR-rådets roll?</a:t>
            </a:r>
            <a:endParaRPr lang="sv-SE" dirty="0">
              <a:latin typeface="Calibri" pitchFamily="34" charset="0"/>
              <a:cs typeface="Times New Roman" pitchFamily="18" charset="0"/>
            </a:endParaRPr>
          </a:p>
        </p:txBody>
      </p:sp>
      <p:pic>
        <p:nvPicPr>
          <p:cNvPr id="4" name="Bildobjekt 3"/>
          <p:cNvPicPr>
            <a:picLocks noChangeAspect="1"/>
          </p:cNvPicPr>
          <p:nvPr/>
        </p:nvPicPr>
        <p:blipFill>
          <a:blip r:embed="rId3"/>
          <a:stretch>
            <a:fillRect/>
          </a:stretch>
        </p:blipFill>
        <p:spPr>
          <a:xfrm>
            <a:off x="4817327" y="1792470"/>
            <a:ext cx="3367841" cy="1507108"/>
          </a:xfrm>
          <a:prstGeom prst="rect">
            <a:avLst/>
          </a:prstGeom>
        </p:spPr>
      </p:pic>
    </p:spTree>
    <p:extLst>
      <p:ext uri="{BB962C8B-B14F-4D97-AF65-F5344CB8AC3E}">
        <p14:creationId xmlns:p14="http://schemas.microsoft.com/office/powerpoint/2010/main" val="4301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02599" y="725399"/>
            <a:ext cx="7494702" cy="1251501"/>
          </a:xfrm>
        </p:spPr>
        <p:txBody>
          <a:bodyPr>
            <a:normAutofit fontScale="90000"/>
          </a:bodyPr>
          <a:lstStyle/>
          <a:p>
            <a:pPr algn="l"/>
            <a:r>
              <a:rPr lang="sv-SE" sz="4800" b="1" dirty="0" smtClean="0">
                <a:latin typeface="Helvetica"/>
                <a:cs typeface="Helvetica"/>
              </a:rPr>
              <a:t>Etiska frågeställningar vid drunkning</a:t>
            </a:r>
            <a:endParaRPr lang="sv-SE" sz="4800" b="1" dirty="0">
              <a:latin typeface="Helvetica"/>
              <a:cs typeface="Helvetica"/>
            </a:endParaRPr>
          </a:p>
        </p:txBody>
      </p:sp>
      <p:sp>
        <p:nvSpPr>
          <p:cNvPr id="3" name="Underrubrik 2"/>
          <p:cNvSpPr>
            <a:spLocks noGrp="1"/>
          </p:cNvSpPr>
          <p:nvPr>
            <p:ph type="subTitle" idx="1"/>
          </p:nvPr>
        </p:nvSpPr>
        <p:spPr>
          <a:xfrm>
            <a:off x="1002598" y="2359775"/>
            <a:ext cx="7312866" cy="1752600"/>
          </a:xfrm>
        </p:spPr>
        <p:txBody>
          <a:bodyPr>
            <a:normAutofit fontScale="85000" lnSpcReduction="20000"/>
          </a:bodyPr>
          <a:lstStyle/>
          <a:p>
            <a:pPr algn="l"/>
            <a:r>
              <a:rPr lang="sv-SE" dirty="0" smtClean="0">
                <a:solidFill>
                  <a:schemeClr val="tx1">
                    <a:lumMod val="65000"/>
                    <a:lumOff val="35000"/>
                  </a:schemeClr>
                </a:solidFill>
                <a:latin typeface="Helvetica"/>
                <a:cs typeface="Helvetica"/>
              </a:rPr>
              <a:t>- </a:t>
            </a:r>
            <a:r>
              <a:rPr lang="sv-SE" dirty="0">
                <a:solidFill>
                  <a:schemeClr val="tx1">
                    <a:lumMod val="65000"/>
                    <a:lumOff val="35000"/>
                  </a:schemeClr>
                </a:solidFill>
                <a:latin typeface="Helvetica"/>
                <a:cs typeface="Helvetica"/>
              </a:rPr>
              <a:t>Den goda viljan och respekten för människovärdet</a:t>
            </a:r>
          </a:p>
          <a:p>
            <a:pPr algn="l"/>
            <a:endParaRPr lang="sv-SE" dirty="0" smtClean="0">
              <a:solidFill>
                <a:schemeClr val="tx1">
                  <a:lumMod val="65000"/>
                  <a:lumOff val="35000"/>
                </a:schemeClr>
              </a:solidFill>
              <a:latin typeface="Helvetica"/>
              <a:cs typeface="Helvetica"/>
            </a:endParaRPr>
          </a:p>
          <a:p>
            <a:endParaRPr lang="sv-SE" sz="2000" dirty="0" smtClean="0">
              <a:solidFill>
                <a:schemeClr val="tx1">
                  <a:lumMod val="65000"/>
                  <a:lumOff val="35000"/>
                </a:schemeClr>
              </a:solidFill>
              <a:latin typeface="Helvetica"/>
              <a:cs typeface="Helvetica"/>
            </a:endParaRPr>
          </a:p>
          <a:p>
            <a:r>
              <a:rPr lang="sv-SE" sz="2000" dirty="0" smtClean="0">
                <a:solidFill>
                  <a:schemeClr val="tx1">
                    <a:lumMod val="65000"/>
                    <a:lumOff val="35000"/>
                  </a:schemeClr>
                </a:solidFill>
                <a:latin typeface="Helvetica"/>
                <a:cs typeface="Helvetica"/>
              </a:rPr>
              <a:t>Anders Bremer </a:t>
            </a:r>
            <a:endParaRPr lang="sv-SE" sz="2000" dirty="0">
              <a:solidFill>
                <a:schemeClr val="tx1">
                  <a:lumMod val="65000"/>
                  <a:lumOff val="35000"/>
                </a:schemeClr>
              </a:solidFill>
              <a:latin typeface="Helvetica"/>
              <a:cs typeface="Helvetica"/>
            </a:endParaRPr>
          </a:p>
        </p:txBody>
      </p:sp>
      <p:grpSp>
        <p:nvGrpSpPr>
          <p:cNvPr id="43" name="Grupp 42"/>
          <p:cNvGrpSpPr/>
          <p:nvPr/>
        </p:nvGrpSpPr>
        <p:grpSpPr>
          <a:xfrm>
            <a:off x="-608861" y="6298119"/>
            <a:ext cx="9752861" cy="553499"/>
            <a:chOff x="-608861" y="6298119"/>
            <a:chExt cx="9752861" cy="553499"/>
          </a:xfrm>
        </p:grpSpPr>
        <p:sp>
          <p:nvSpPr>
            <p:cNvPr id="32" name="Rektangel 31"/>
            <p:cNvSpPr/>
            <p:nvPr/>
          </p:nvSpPr>
          <p:spPr>
            <a:xfrm>
              <a:off x="0" y="6298119"/>
              <a:ext cx="9144000" cy="553499"/>
            </a:xfrm>
            <a:prstGeom prst="rect">
              <a:avLst/>
            </a:prstGeom>
            <a:solidFill>
              <a:schemeClr val="tx1">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4400" b="1" dirty="0">
                <a:solidFill>
                  <a:schemeClr val="tx1"/>
                </a:solidFill>
              </a:endParaRPr>
            </a:p>
          </p:txBody>
        </p:sp>
        <p:sp>
          <p:nvSpPr>
            <p:cNvPr id="33" name="textruta 32"/>
            <p:cNvSpPr txBox="1"/>
            <p:nvPr/>
          </p:nvSpPr>
          <p:spPr>
            <a:xfrm>
              <a:off x="-608861" y="6482295"/>
              <a:ext cx="8384132" cy="246221"/>
            </a:xfrm>
            <a:prstGeom prst="rect">
              <a:avLst/>
            </a:prstGeom>
            <a:noFill/>
          </p:spPr>
          <p:txBody>
            <a:bodyPr wrap="square" rtlCol="0">
              <a:spAutoFit/>
            </a:bodyPr>
            <a:lstStyle/>
            <a:p>
              <a:r>
                <a:rPr lang="sv-SE" sz="1000" dirty="0" smtClean="0">
                  <a:solidFill>
                    <a:srgbClr val="F2F2F2"/>
                  </a:solidFill>
                  <a:latin typeface="Helvetica"/>
                  <a:cs typeface="Helvetica"/>
                </a:rPr>
                <a:t>		                  HLR2014 - Om Drunkning		 </a:t>
              </a:r>
              <a:r>
                <a:rPr lang="sv-SE" sz="1000" dirty="0">
                  <a:solidFill>
                    <a:srgbClr val="F2F2F2"/>
                  </a:solidFill>
                  <a:latin typeface="Helvetica"/>
                  <a:cs typeface="Helvetica"/>
                </a:rPr>
                <a:t> </a:t>
              </a:r>
              <a:r>
                <a:rPr lang="sv-SE" sz="1000" dirty="0" smtClean="0">
                  <a:solidFill>
                    <a:srgbClr val="F2F2F2"/>
                  </a:solidFill>
                  <a:latin typeface="Helvetica"/>
                  <a:cs typeface="Helvetica"/>
                </a:rPr>
                <a:t>                  Tylösand 3-4 juni 2014 </a:t>
              </a:r>
              <a:endParaRPr lang="sv-SE" dirty="0"/>
            </a:p>
          </p:txBody>
        </p:sp>
        <p:cxnSp>
          <p:nvCxnSpPr>
            <p:cNvPr id="35" name="Rak 34"/>
            <p:cNvCxnSpPr/>
            <p:nvPr/>
          </p:nvCxnSpPr>
          <p:spPr>
            <a:xfrm>
              <a:off x="1002599" y="6503252"/>
              <a:ext cx="1966318" cy="0"/>
            </a:xfrm>
            <a:prstGeom prst="line">
              <a:avLst/>
            </a:prstGeom>
            <a:ln w="317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Rak 35"/>
            <p:cNvCxnSpPr/>
            <p:nvPr/>
          </p:nvCxnSpPr>
          <p:spPr>
            <a:xfrm>
              <a:off x="3811016" y="6505302"/>
              <a:ext cx="2144266" cy="0"/>
            </a:xfrm>
            <a:prstGeom prst="line">
              <a:avLst/>
            </a:prstGeom>
            <a:ln w="317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39" name="Bildobjekt 38" descr="Svenska HLR rådet logo-inverterad-färg 140508.eps"/>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788517" y="6442851"/>
              <a:ext cx="1526947" cy="285665"/>
            </a:xfrm>
            <a:prstGeom prst="rect">
              <a:avLst/>
            </a:prstGeom>
          </p:spPr>
        </p:pic>
      </p:grpSp>
      <p:pic>
        <p:nvPicPr>
          <p:cNvPr id="12" name="Picture 8" descr="http://img.archiexpo.com/images_ae/photo-g/anti-drowning-systems-public-swimming-pools-52586-1550669.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8517" y="3984939"/>
            <a:ext cx="2087141" cy="208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4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Drunkning – </a:t>
            </a:r>
            <a:r>
              <a:rPr lang="sv-SE" dirty="0" smtClean="0"/>
              <a:t>en akut situation</a:t>
            </a:r>
            <a:endParaRPr lang="sv-SE" dirty="0"/>
          </a:p>
        </p:txBody>
      </p:sp>
      <p:sp>
        <p:nvSpPr>
          <p:cNvPr id="3" name="Platshållare för innehåll 2"/>
          <p:cNvSpPr>
            <a:spLocks noGrp="1"/>
          </p:cNvSpPr>
          <p:nvPr>
            <p:ph idx="1"/>
          </p:nvPr>
        </p:nvSpPr>
        <p:spPr/>
        <p:txBody>
          <a:bodyPr>
            <a:normAutofit/>
          </a:bodyPr>
          <a:lstStyle/>
          <a:p>
            <a:pPr marL="26988">
              <a:spcBef>
                <a:spcPts val="600"/>
              </a:spcBef>
              <a:buClr>
                <a:schemeClr val="tx1"/>
              </a:buClr>
              <a:buSzPct val="80000"/>
              <a:buFont typeface="Wingdings" pitchFamily="2" charset="2"/>
              <a:buChar char="q"/>
            </a:pPr>
            <a:r>
              <a:rPr lang="sv-SE" dirty="0">
                <a:latin typeface="Calibri" pitchFamily="34" charset="0"/>
                <a:cs typeface="Times New Roman" pitchFamily="18" charset="0"/>
              </a:rPr>
              <a:t>Göra </a:t>
            </a:r>
            <a:r>
              <a:rPr lang="sv-SE" dirty="0" smtClean="0">
                <a:latin typeface="Calibri" pitchFamily="34" charset="0"/>
                <a:cs typeface="Times New Roman" pitchFamily="18" charset="0"/>
              </a:rPr>
              <a:t>gott</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Plikt</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Mod</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a:latin typeface="Calibri" pitchFamily="34" charset="0"/>
                <a:cs typeface="Times New Roman" pitchFamily="18" charset="0"/>
              </a:rPr>
              <a:t>Risk – </a:t>
            </a:r>
            <a:r>
              <a:rPr lang="sv-SE" dirty="0" smtClean="0">
                <a:latin typeface="Calibri" pitchFamily="34" charset="0"/>
                <a:cs typeface="Times New Roman" pitchFamily="18" charset="0"/>
              </a:rPr>
              <a:t>nytta</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Belöning</a:t>
            </a:r>
          </a:p>
        </p:txBody>
      </p:sp>
      <p:pic>
        <p:nvPicPr>
          <p:cNvPr id="4" name="Platshållare för innehåll 2"/>
          <p:cNvPicPr>
            <a:picLocks noChangeAspect="1"/>
          </p:cNvPicPr>
          <p:nvPr/>
        </p:nvPicPr>
        <p:blipFill rotWithShape="1">
          <a:blip r:embed="rId3"/>
          <a:srcRect l="6374" t="13336" r="6729" b="13336"/>
          <a:stretch/>
        </p:blipFill>
        <p:spPr>
          <a:xfrm>
            <a:off x="3992137" y="1780347"/>
            <a:ext cx="4140868" cy="2620709"/>
          </a:xfrm>
          <a:prstGeom prst="rect">
            <a:avLst/>
          </a:prstGeom>
        </p:spPr>
      </p:pic>
    </p:spTree>
    <p:extLst>
      <p:ext uri="{BB962C8B-B14F-4D97-AF65-F5344CB8AC3E}">
        <p14:creationId xmlns:p14="http://schemas.microsoft.com/office/powerpoint/2010/main" val="58425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1121359" y="1556580"/>
            <a:ext cx="6768465" cy="4475920"/>
          </a:xfrm>
          <a:prstGeom prst="rect">
            <a:avLst/>
          </a:prstGeom>
        </p:spPr>
      </p:pic>
      <p:sp>
        <p:nvSpPr>
          <p:cNvPr id="2" name="Rubrik 1"/>
          <p:cNvSpPr>
            <a:spLocks noGrp="1"/>
          </p:cNvSpPr>
          <p:nvPr>
            <p:ph type="title"/>
          </p:nvPr>
        </p:nvSpPr>
        <p:spPr/>
        <p:txBody>
          <a:bodyPr>
            <a:normAutofit/>
          </a:bodyPr>
          <a:lstStyle/>
          <a:p>
            <a:r>
              <a:rPr lang="sv-SE" dirty="0" smtClean="0"/>
              <a:t>Ett drunkningsfall</a:t>
            </a:r>
            <a:endParaRPr lang="sv-SE" dirty="0"/>
          </a:p>
        </p:txBody>
      </p:sp>
      <p:sp>
        <p:nvSpPr>
          <p:cNvPr id="5" name="Platshållare för innehåll 4"/>
          <p:cNvSpPr>
            <a:spLocks noGrp="1"/>
          </p:cNvSpPr>
          <p:nvPr>
            <p:ph idx="1"/>
          </p:nvPr>
        </p:nvSpPr>
        <p:spPr>
          <a:xfrm>
            <a:off x="1326995" y="4867508"/>
            <a:ext cx="8229600" cy="853068"/>
          </a:xfrm>
        </p:spPr>
        <p:txBody>
          <a:bodyPr/>
          <a:lstStyle/>
          <a:p>
            <a:pPr marL="0" indent="0">
              <a:buNone/>
            </a:pPr>
            <a:r>
              <a:rPr lang="sv-SE" dirty="0" smtClean="0">
                <a:solidFill>
                  <a:schemeClr val="bg1"/>
                </a:solidFill>
              </a:rPr>
              <a:t>En tidig sommarmorgon…</a:t>
            </a:r>
            <a:endParaRPr lang="sv-SE" dirty="0">
              <a:solidFill>
                <a:schemeClr val="bg1"/>
              </a:solidFill>
            </a:endParaRPr>
          </a:p>
        </p:txBody>
      </p:sp>
    </p:spTree>
    <p:extLst>
      <p:ext uri="{BB962C8B-B14F-4D97-AF65-F5344CB8AC3E}">
        <p14:creationId xmlns:p14="http://schemas.microsoft.com/office/powerpoint/2010/main" val="369998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Vilka etiska frågor väcker detta?</a:t>
            </a:r>
            <a:endParaRPr lang="sv-SE" dirty="0"/>
          </a:p>
        </p:txBody>
      </p:sp>
      <p:sp>
        <p:nvSpPr>
          <p:cNvPr id="3" name="Platshållare för innehåll 2"/>
          <p:cNvSpPr>
            <a:spLocks noGrp="1"/>
          </p:cNvSpPr>
          <p:nvPr>
            <p:ph idx="1"/>
          </p:nvPr>
        </p:nvSpPr>
        <p:spPr/>
        <p:txBody>
          <a:bodyPr>
            <a:normAutofit/>
          </a:bodyPr>
          <a:lstStyle/>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Risk för eget liv</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Främling</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Självuppoffring </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Egna värderingar</a:t>
            </a: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Plikt – förmåga </a:t>
            </a:r>
            <a:endParaRPr lang="sv-SE" dirty="0">
              <a:latin typeface="Calibri" pitchFamily="34" charset="0"/>
              <a:cs typeface="Times New Roman" pitchFamily="18" charset="0"/>
            </a:endParaRPr>
          </a:p>
          <a:p>
            <a:pPr marL="0" indent="0">
              <a:buNone/>
            </a:pPr>
            <a:endParaRPr lang="sv-SE" dirty="0"/>
          </a:p>
        </p:txBody>
      </p:sp>
      <p:pic>
        <p:nvPicPr>
          <p:cNvPr id="4" name="Bildobjekt 3"/>
          <p:cNvPicPr>
            <a:picLocks noChangeAspect="1"/>
          </p:cNvPicPr>
          <p:nvPr/>
        </p:nvPicPr>
        <p:blipFill>
          <a:blip r:embed="rId3"/>
          <a:stretch>
            <a:fillRect/>
          </a:stretch>
        </p:blipFill>
        <p:spPr>
          <a:xfrm>
            <a:off x="5288227" y="1792470"/>
            <a:ext cx="2601597" cy="1720411"/>
          </a:xfrm>
          <a:prstGeom prst="rect">
            <a:avLst/>
          </a:prstGeom>
        </p:spPr>
      </p:pic>
    </p:spTree>
    <p:extLst>
      <p:ext uri="{BB962C8B-B14F-4D97-AF65-F5344CB8AC3E}">
        <p14:creationId xmlns:p14="http://schemas.microsoft.com/office/powerpoint/2010/main" val="1386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Ett annat drunkningsfall</a:t>
            </a:r>
            <a:endParaRPr lang="sv-SE" dirty="0"/>
          </a:p>
        </p:txBody>
      </p:sp>
      <p:pic>
        <p:nvPicPr>
          <p:cNvPr id="6" name="Platshållare för innehåll 5"/>
          <p:cNvPicPr>
            <a:picLocks noGrp="1" noChangeAspect="1"/>
          </p:cNvPicPr>
          <p:nvPr>
            <p:ph idx="1"/>
          </p:nvPr>
        </p:nvPicPr>
        <p:blipFill rotWithShape="1">
          <a:blip r:embed="rId3"/>
          <a:srcRect l="3527" r="8262" b="2158"/>
          <a:stretch/>
        </p:blipFill>
        <p:spPr>
          <a:xfrm>
            <a:off x="981724" y="1600200"/>
            <a:ext cx="7259359" cy="4525963"/>
          </a:xfrm>
        </p:spPr>
      </p:pic>
      <p:sp>
        <p:nvSpPr>
          <p:cNvPr id="3" name="textruta 2"/>
          <p:cNvSpPr txBox="1"/>
          <p:nvPr/>
        </p:nvSpPr>
        <p:spPr>
          <a:xfrm>
            <a:off x="2509520" y="5405120"/>
            <a:ext cx="4582160" cy="584775"/>
          </a:xfrm>
          <a:prstGeom prst="rect">
            <a:avLst/>
          </a:prstGeom>
          <a:noFill/>
        </p:spPr>
        <p:txBody>
          <a:bodyPr wrap="square" rtlCol="0">
            <a:spAutoFit/>
          </a:bodyPr>
          <a:lstStyle/>
          <a:p>
            <a:r>
              <a:rPr lang="sv-SE" sz="3200" dirty="0" smtClean="0">
                <a:solidFill>
                  <a:schemeClr val="bg1"/>
                </a:solidFill>
              </a:rPr>
              <a:t>På väg över en bro…</a:t>
            </a:r>
            <a:endParaRPr lang="sv-SE" sz="3200" dirty="0">
              <a:solidFill>
                <a:schemeClr val="bg1"/>
              </a:solidFill>
            </a:endParaRPr>
          </a:p>
        </p:txBody>
      </p:sp>
    </p:spTree>
    <p:extLst>
      <p:ext uri="{BB962C8B-B14F-4D97-AF65-F5344CB8AC3E}">
        <p14:creationId xmlns:p14="http://schemas.microsoft.com/office/powerpoint/2010/main" val="35108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Vilka etiska frågor väcker detta?</a:t>
            </a:r>
            <a:endParaRPr lang="sv-SE" dirty="0"/>
          </a:p>
        </p:txBody>
      </p:sp>
      <p:sp>
        <p:nvSpPr>
          <p:cNvPr id="3" name="Platshållare för innehåll 2"/>
          <p:cNvSpPr>
            <a:spLocks noGrp="1"/>
          </p:cNvSpPr>
          <p:nvPr>
            <p:ph idx="1"/>
          </p:nvPr>
        </p:nvSpPr>
        <p:spPr/>
        <p:txBody>
          <a:bodyPr>
            <a:normAutofit/>
          </a:bodyPr>
          <a:lstStyle/>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Avstå HLR</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Vad är rätt/gott?</a:t>
            </a: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Avbryta HLR</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Patientens bästa</a:t>
            </a:r>
          </a:p>
        </p:txBody>
      </p:sp>
      <p:pic>
        <p:nvPicPr>
          <p:cNvPr id="4" name="Platshållare för innehåll 5"/>
          <p:cNvPicPr>
            <a:picLocks noChangeAspect="1"/>
          </p:cNvPicPr>
          <p:nvPr/>
        </p:nvPicPr>
        <p:blipFill rotWithShape="1">
          <a:blip r:embed="rId3"/>
          <a:srcRect l="3527" r="8262" b="2158"/>
          <a:stretch/>
        </p:blipFill>
        <p:spPr>
          <a:xfrm>
            <a:off x="5004891" y="1765448"/>
            <a:ext cx="3236192" cy="2017655"/>
          </a:xfrm>
          <a:prstGeom prst="rect">
            <a:avLst/>
          </a:prstGeom>
        </p:spPr>
      </p:pic>
    </p:spTree>
    <p:extLst>
      <p:ext uri="{BB962C8B-B14F-4D97-AF65-F5344CB8AC3E}">
        <p14:creationId xmlns:p14="http://schemas.microsoft.com/office/powerpoint/2010/main" val="335136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Ett tredje drunkningsfall</a:t>
            </a:r>
            <a:endParaRPr lang="sv-SE" dirty="0"/>
          </a:p>
        </p:txBody>
      </p:sp>
      <p:pic>
        <p:nvPicPr>
          <p:cNvPr id="7" name="Platshållare för innehåll 6"/>
          <p:cNvPicPr>
            <a:picLocks noGrp="1" noChangeAspect="1"/>
          </p:cNvPicPr>
          <p:nvPr>
            <p:ph idx="1"/>
          </p:nvPr>
        </p:nvPicPr>
        <p:blipFill rotWithShape="1">
          <a:blip r:embed="rId3"/>
          <a:srcRect l="7359" t="8753" r="7386" b="8753"/>
          <a:stretch/>
        </p:blipFill>
        <p:spPr>
          <a:xfrm>
            <a:off x="1062785" y="1600200"/>
            <a:ext cx="7016180" cy="4525963"/>
          </a:xfrm>
        </p:spPr>
      </p:pic>
      <p:sp>
        <p:nvSpPr>
          <p:cNvPr id="3" name="textruta 2"/>
          <p:cNvSpPr txBox="1"/>
          <p:nvPr/>
        </p:nvSpPr>
        <p:spPr>
          <a:xfrm>
            <a:off x="1209040" y="3495040"/>
            <a:ext cx="3342640" cy="584775"/>
          </a:xfrm>
          <a:prstGeom prst="rect">
            <a:avLst/>
          </a:prstGeom>
          <a:noFill/>
        </p:spPr>
        <p:txBody>
          <a:bodyPr wrap="square" rtlCol="0">
            <a:spAutoFit/>
          </a:bodyPr>
          <a:lstStyle/>
          <a:p>
            <a:r>
              <a:rPr lang="sv-SE" sz="3200" dirty="0" smtClean="0">
                <a:solidFill>
                  <a:schemeClr val="bg1"/>
                </a:solidFill>
              </a:rPr>
              <a:t>En kall vinterdag…</a:t>
            </a:r>
            <a:endParaRPr lang="sv-SE" sz="3200" dirty="0">
              <a:solidFill>
                <a:schemeClr val="bg1"/>
              </a:solidFill>
            </a:endParaRPr>
          </a:p>
        </p:txBody>
      </p:sp>
    </p:spTree>
    <p:extLst>
      <p:ext uri="{BB962C8B-B14F-4D97-AF65-F5344CB8AC3E}">
        <p14:creationId xmlns:p14="http://schemas.microsoft.com/office/powerpoint/2010/main" val="2213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Vilka etiska frågor väcker detta?</a:t>
            </a:r>
            <a:endParaRPr lang="sv-SE" dirty="0"/>
          </a:p>
        </p:txBody>
      </p:sp>
      <p:sp>
        <p:nvSpPr>
          <p:cNvPr id="3" name="Platshållare för innehåll 2"/>
          <p:cNvSpPr>
            <a:spLocks noGrp="1"/>
          </p:cNvSpPr>
          <p:nvPr>
            <p:ph idx="1"/>
          </p:nvPr>
        </p:nvSpPr>
        <p:spPr/>
        <p:txBody>
          <a:bodyPr>
            <a:normAutofit/>
          </a:bodyPr>
          <a:lstStyle/>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Barn och plötslig död</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Identifikation</a:t>
            </a:r>
            <a:endParaRPr lang="sv-SE" dirty="0">
              <a:latin typeface="Calibri" pitchFamily="34" charset="0"/>
              <a:cs typeface="Times New Roman" pitchFamily="18" charset="0"/>
            </a:endParaRP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Närstående </a:t>
            </a:r>
            <a:r>
              <a:rPr lang="sv-SE" dirty="0">
                <a:latin typeface="Calibri" pitchFamily="34" charset="0"/>
                <a:cs typeface="Times New Roman" pitchFamily="18" charset="0"/>
              </a:rPr>
              <a:t>på plats  </a:t>
            </a:r>
          </a:p>
          <a:p>
            <a:pPr marL="26988">
              <a:spcBef>
                <a:spcPts val="600"/>
              </a:spcBef>
              <a:buClr>
                <a:schemeClr val="tx1"/>
              </a:buClr>
              <a:buSzPct val="80000"/>
              <a:buFont typeface="Wingdings" pitchFamily="2" charset="2"/>
              <a:buChar char="q"/>
            </a:pPr>
            <a:r>
              <a:rPr lang="sv-SE" dirty="0" smtClean="0">
                <a:latin typeface="Calibri" pitchFamily="34" charset="0"/>
                <a:cs typeface="Times New Roman" pitchFamily="18" charset="0"/>
              </a:rPr>
              <a:t>Ansvar för närstående</a:t>
            </a:r>
            <a:endParaRPr lang="sv-SE" dirty="0">
              <a:latin typeface="Calibri" pitchFamily="34" charset="0"/>
              <a:cs typeface="Times New Roman" pitchFamily="18" charset="0"/>
            </a:endParaRPr>
          </a:p>
          <a:p>
            <a:endParaRPr lang="sv-SE" dirty="0"/>
          </a:p>
        </p:txBody>
      </p:sp>
      <p:pic>
        <p:nvPicPr>
          <p:cNvPr id="4" name="Platshållare för innehåll 6"/>
          <p:cNvPicPr>
            <a:picLocks noChangeAspect="1"/>
          </p:cNvPicPr>
          <p:nvPr/>
        </p:nvPicPr>
        <p:blipFill rotWithShape="1">
          <a:blip r:embed="rId3"/>
          <a:srcRect l="7359" t="8753" r="7386" b="8753"/>
          <a:stretch/>
        </p:blipFill>
        <p:spPr>
          <a:xfrm>
            <a:off x="5020997" y="1711404"/>
            <a:ext cx="3057967" cy="1972618"/>
          </a:xfrm>
          <a:prstGeom prst="rect">
            <a:avLst/>
          </a:prstGeom>
        </p:spPr>
      </p:pic>
    </p:spTree>
    <p:extLst>
      <p:ext uri="{BB962C8B-B14F-4D97-AF65-F5344CB8AC3E}">
        <p14:creationId xmlns:p14="http://schemas.microsoft.com/office/powerpoint/2010/main" val="126259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Calibri" charset="0"/>
              </a:rPr>
              <a:t>Närstående – och livräddare?</a:t>
            </a:r>
            <a:endParaRPr lang="sv-SE" dirty="0"/>
          </a:p>
        </p:txBody>
      </p:sp>
      <p:sp>
        <p:nvSpPr>
          <p:cNvPr id="3" name="Platshållare för innehåll 2"/>
          <p:cNvSpPr>
            <a:spLocks noGrp="1"/>
          </p:cNvSpPr>
          <p:nvPr>
            <p:ph idx="1"/>
          </p:nvPr>
        </p:nvSpPr>
        <p:spPr/>
        <p:txBody>
          <a:bodyPr>
            <a:normAutofit/>
          </a:bodyPr>
          <a:lstStyle/>
          <a:p>
            <a:pPr>
              <a:spcBef>
                <a:spcPts val="600"/>
              </a:spcBef>
              <a:buClr>
                <a:schemeClr val="tx1"/>
              </a:buClr>
              <a:buSzPct val="80000"/>
              <a:buNone/>
            </a:pPr>
            <a:r>
              <a:rPr lang="sv-SE" sz="2800" dirty="0">
                <a:latin typeface="Calibri" charset="0"/>
              </a:rPr>
              <a:t>	</a:t>
            </a:r>
            <a:r>
              <a:rPr lang="sv-SE" sz="2800" dirty="0" smtClean="0">
                <a:latin typeface="Calibri" charset="0"/>
              </a:rPr>
              <a:t>	- ofta oförberedda</a:t>
            </a:r>
          </a:p>
          <a:p>
            <a:pPr marL="0" indent="0">
              <a:spcBef>
                <a:spcPts val="600"/>
              </a:spcBef>
              <a:buClr>
                <a:schemeClr val="tx1"/>
              </a:buClr>
              <a:buSzPct val="80000"/>
              <a:buNone/>
            </a:pPr>
            <a:r>
              <a:rPr lang="sv-SE" sz="2800" dirty="0" smtClean="0">
                <a:latin typeface="Calibri" charset="0"/>
              </a:rPr>
              <a:t>	- </a:t>
            </a:r>
            <a:r>
              <a:rPr lang="sv-SE" sz="2800" dirty="0">
                <a:latin typeface="Calibri" charset="0"/>
              </a:rPr>
              <a:t>bör få närvara under HLR</a:t>
            </a:r>
          </a:p>
          <a:p>
            <a:pPr>
              <a:spcBef>
                <a:spcPts val="600"/>
              </a:spcBef>
              <a:buClr>
                <a:schemeClr val="tx1"/>
              </a:buClr>
              <a:buSzPct val="80000"/>
              <a:buNone/>
            </a:pPr>
            <a:r>
              <a:rPr lang="sv-SE" sz="2800" dirty="0">
                <a:latin typeface="Calibri" charset="0"/>
              </a:rPr>
              <a:t>	</a:t>
            </a:r>
            <a:r>
              <a:rPr lang="sv-SE" sz="2800" dirty="0" smtClean="0">
                <a:latin typeface="Calibri" charset="0"/>
              </a:rPr>
              <a:t>	- </a:t>
            </a:r>
            <a:r>
              <a:rPr lang="sv-SE" sz="2800" dirty="0">
                <a:latin typeface="Calibri" charset="0"/>
              </a:rPr>
              <a:t>värdesätter ofta stöd från vårdpersonal</a:t>
            </a:r>
            <a:endParaRPr lang="sv-SE" altLang="ja-JP" sz="3000" dirty="0">
              <a:latin typeface="Calibri"/>
              <a:cs typeface="Calibri"/>
            </a:endParaRPr>
          </a:p>
        </p:txBody>
      </p:sp>
      <p:pic>
        <p:nvPicPr>
          <p:cNvPr id="4" name="Picture 10" descr="http://fijione.tv/wp-content/uploads/2013/12/drowning-sce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986" y="3788464"/>
            <a:ext cx="2730497" cy="204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70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1160</Words>
  <Application>Microsoft Office PowerPoint</Application>
  <PresentationFormat>Bildspel på skärmen (4:3)</PresentationFormat>
  <Paragraphs>108</Paragraphs>
  <Slides>12</Slides>
  <Notes>12</Notes>
  <HiddenSlides>0</HiddenSlides>
  <MMClips>0</MMClips>
  <ScaleCrop>false</ScaleCrop>
  <HeadingPairs>
    <vt:vector size="4" baseType="variant">
      <vt:variant>
        <vt:lpstr>Tema</vt:lpstr>
      </vt:variant>
      <vt:variant>
        <vt:i4>1</vt:i4>
      </vt:variant>
      <vt:variant>
        <vt:lpstr>Bildrubriker</vt:lpstr>
      </vt:variant>
      <vt:variant>
        <vt:i4>12</vt:i4>
      </vt:variant>
    </vt:vector>
  </HeadingPairs>
  <TitlesOfParts>
    <vt:vector size="13" baseType="lpstr">
      <vt:lpstr>Office-tema</vt:lpstr>
      <vt:lpstr>Etiska frågeställningar vid drunkning</vt:lpstr>
      <vt:lpstr>Drunkning – en akut situation</vt:lpstr>
      <vt:lpstr>Ett drunkningsfall</vt:lpstr>
      <vt:lpstr>Vilka etiska frågor väcker detta?</vt:lpstr>
      <vt:lpstr>Ett annat drunkningsfall</vt:lpstr>
      <vt:lpstr>Vilka etiska frågor väcker detta?</vt:lpstr>
      <vt:lpstr>Ett tredje drunkningsfall</vt:lpstr>
      <vt:lpstr>Vilka etiska frågor väcker detta?</vt:lpstr>
      <vt:lpstr>Närstående – och livräddare?</vt:lpstr>
      <vt:lpstr>Ett större ansvar?</vt:lpstr>
      <vt:lpstr>Ett större ansvar?</vt:lpstr>
      <vt:lpstr>Etiska frågeställningar vid drunkning</vt:lpstr>
    </vt:vector>
  </TitlesOfParts>
  <Company>AC Lifesaving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Andreas Claesson</dc:creator>
  <cp:lastModifiedBy>Anders Bremer</cp:lastModifiedBy>
  <cp:revision>58</cp:revision>
  <dcterms:created xsi:type="dcterms:W3CDTF">2014-05-20T07:03:49Z</dcterms:created>
  <dcterms:modified xsi:type="dcterms:W3CDTF">2014-06-03T04:24:52Z</dcterms:modified>
</cp:coreProperties>
</file>