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9" r:id="rId2"/>
    <p:sldId id="257" r:id="rId3"/>
    <p:sldId id="271" r:id="rId4"/>
    <p:sldId id="270" r:id="rId5"/>
    <p:sldId id="287" r:id="rId6"/>
    <p:sldId id="278" r:id="rId7"/>
    <p:sldId id="281" r:id="rId8"/>
    <p:sldId id="282" r:id="rId9"/>
    <p:sldId id="283" r:id="rId10"/>
    <p:sldId id="286" r:id="rId11"/>
    <p:sldId id="284" r:id="rId12"/>
    <p:sldId id="262" r:id="rId13"/>
    <p:sldId id="290" r:id="rId14"/>
    <p:sldId id="280" r:id="rId15"/>
    <p:sldId id="289" r:id="rId16"/>
    <p:sldId id="263" r:id="rId17"/>
    <p:sldId id="277" r:id="rId18"/>
    <p:sldId id="276" r:id="rId19"/>
    <p:sldId id="275" r:id="rId20"/>
    <p:sldId id="264" r:id="rId21"/>
    <p:sldId id="265" r:id="rId22"/>
    <p:sldId id="266" r:id="rId23"/>
    <p:sldId id="267" r:id="rId24"/>
    <p:sldId id="268" r:id="rId25"/>
    <p:sldId id="269" r:id="rId26"/>
    <p:sldId id="288" r:id="rId27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-19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529A5-D2BE-B84C-932C-A7B5D1AC57D8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F533D-8127-3946-8FCA-8E6DC22E91E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929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E4FA265-6631-A840-86F8-B6EC9D137B50}" type="slidenum">
              <a:rPr lang="sv-SE" sz="1200"/>
              <a:pPr/>
              <a:t>2</a:t>
            </a:fld>
            <a:endParaRPr lang="sv-SE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v-SE"/>
              <a:t>1.Viktigt med egna säkerheten</a:t>
            </a:r>
          </a:p>
          <a:p>
            <a:pPr eaLnBrk="1" hangingPunct="1"/>
            <a:r>
              <a:rPr lang="sv-SE"/>
              <a:t>2. Många hypoterma, LUCAS kan vara en intervention för att kunna transportera med god HLR kvalitet</a:t>
            </a:r>
          </a:p>
          <a:p>
            <a:pPr eaLnBrk="1" hangingPunct="1"/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4FE5D91E-9556-0B48-BEDA-5247BDE6B9D3}" type="slidenum">
              <a:rPr lang="sv-SE" sz="1200"/>
              <a:pPr/>
              <a:t>5</a:t>
            </a:fld>
            <a:endParaRPr lang="sv-SE" sz="1200"/>
          </a:p>
        </p:txBody>
      </p:sp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fld id="{83D8ECCD-9A05-1648-8FDC-9D0A5A32EFCA}" type="slidenum">
              <a:rPr lang="sv-SE" sz="1200"/>
              <a:pPr algn="r"/>
              <a:t>5</a:t>
            </a:fld>
            <a:endParaRPr lang="sv-SE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sv-S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E4FA265-6631-A840-86F8-B6EC9D137B50}" type="slidenum">
              <a:rPr lang="sv-SE" sz="1200"/>
              <a:pPr/>
              <a:t>6</a:t>
            </a:fld>
            <a:endParaRPr lang="sv-SE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v-SE"/>
              <a:t>1.Viktigt med egna säkerheten</a:t>
            </a:r>
          </a:p>
          <a:p>
            <a:pPr eaLnBrk="1" hangingPunct="1"/>
            <a:r>
              <a:rPr lang="sv-SE"/>
              <a:t>2. Många hypoterma, LUCAS kan vara en intervention för att kunna transportera med god HLR kvalitet</a:t>
            </a:r>
          </a:p>
          <a:p>
            <a:pPr eaLnBrk="1" hangingPunct="1"/>
            <a:endParaRPr lang="sv-S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0227D-93E0-E041-81D6-87E3B5BC4B5B}" type="slidenum">
              <a:rPr lang="sv-SE"/>
              <a:pPr/>
              <a:t>7</a:t>
            </a:fld>
            <a:endParaRPr lang="sv-SE"/>
          </a:p>
        </p:txBody>
      </p:sp>
      <p:sp>
        <p:nvSpPr>
          <p:cNvPr id="3737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B18DCFA-00B6-9B46-9725-4FAD93FB1A29}" type="slidenum">
              <a:rPr lang="sv-SE" sz="1200"/>
              <a:pPr algn="r"/>
              <a:t>7</a:t>
            </a:fld>
            <a:endParaRPr lang="sv-SE" sz="1200"/>
          </a:p>
        </p:txBody>
      </p:sp>
      <p:sp>
        <p:nvSpPr>
          <p:cNvPr id="373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0227D-93E0-E041-81D6-87E3B5BC4B5B}" type="slidenum">
              <a:rPr lang="sv-SE"/>
              <a:pPr/>
              <a:t>8</a:t>
            </a:fld>
            <a:endParaRPr lang="sv-SE"/>
          </a:p>
        </p:txBody>
      </p:sp>
      <p:sp>
        <p:nvSpPr>
          <p:cNvPr id="3737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B18DCFA-00B6-9B46-9725-4FAD93FB1A29}" type="slidenum">
              <a:rPr lang="sv-SE" sz="1200"/>
              <a:pPr algn="r"/>
              <a:t>8</a:t>
            </a:fld>
            <a:endParaRPr lang="sv-SE" sz="1200"/>
          </a:p>
        </p:txBody>
      </p:sp>
      <p:sp>
        <p:nvSpPr>
          <p:cNvPr id="373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0227D-93E0-E041-81D6-87E3B5BC4B5B}" type="slidenum">
              <a:rPr lang="sv-SE"/>
              <a:pPr/>
              <a:t>9</a:t>
            </a:fld>
            <a:endParaRPr lang="sv-SE"/>
          </a:p>
        </p:txBody>
      </p:sp>
      <p:sp>
        <p:nvSpPr>
          <p:cNvPr id="3737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B18DCFA-00B6-9B46-9725-4FAD93FB1A29}" type="slidenum">
              <a:rPr lang="sv-SE" sz="1200"/>
              <a:pPr algn="r"/>
              <a:t>9</a:t>
            </a:fld>
            <a:endParaRPr lang="sv-SE" sz="1200"/>
          </a:p>
        </p:txBody>
      </p:sp>
      <p:sp>
        <p:nvSpPr>
          <p:cNvPr id="373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0227D-93E0-E041-81D6-87E3B5BC4B5B}" type="slidenum">
              <a:rPr lang="sv-SE"/>
              <a:pPr/>
              <a:t>11</a:t>
            </a:fld>
            <a:endParaRPr lang="sv-SE"/>
          </a:p>
        </p:txBody>
      </p:sp>
      <p:sp>
        <p:nvSpPr>
          <p:cNvPr id="3737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B18DCFA-00B6-9B46-9725-4FAD93FB1A29}" type="slidenum">
              <a:rPr lang="sv-SE" sz="1200"/>
              <a:pPr algn="r"/>
              <a:t>11</a:t>
            </a:fld>
            <a:endParaRPr lang="sv-SE" sz="1200"/>
          </a:p>
        </p:txBody>
      </p:sp>
      <p:sp>
        <p:nvSpPr>
          <p:cNvPr id="373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sv-S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E4FA265-6631-A840-86F8-B6EC9D137B50}" type="slidenum">
              <a:rPr lang="sv-SE" sz="1200"/>
              <a:pPr/>
              <a:t>14</a:t>
            </a:fld>
            <a:endParaRPr lang="sv-SE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v-SE"/>
              <a:t>1.Viktigt med egna säkerheten</a:t>
            </a:r>
          </a:p>
          <a:p>
            <a:pPr eaLnBrk="1" hangingPunct="1"/>
            <a:r>
              <a:rPr lang="sv-SE"/>
              <a:t>2. Många hypoterma, LUCAS kan vara en intervention för att kunna transportera med god HLR kvalitet</a:t>
            </a:r>
          </a:p>
          <a:p>
            <a:pPr eaLnBrk="1" hangingPunct="1"/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604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4255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65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947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420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620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717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517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993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633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552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048B8-A8A0-9349-9723-892019C03F1B}" type="datetimeFigureOut">
              <a:rPr lang="sv-SE" smtClean="0"/>
              <a:t>2014-06-01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F858C-5BCB-C14F-B251-9463174A7B8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855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.emf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IW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0" y="1524000"/>
            <a:ext cx="9144000" cy="3349625"/>
          </a:xfrm>
          <a:prstGeom prst="rect">
            <a:avLst/>
          </a:prstGeom>
          <a:solidFill>
            <a:srgbClr val="3366FF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sz="4400" b="1" dirty="0">
              <a:solidFill>
                <a:schemeClr val="tx1"/>
              </a:solidFill>
            </a:endParaRPr>
          </a:p>
        </p:txBody>
      </p:sp>
      <p:grpSp>
        <p:nvGrpSpPr>
          <p:cNvPr id="43" name="Grupp 42"/>
          <p:cNvGrpSpPr/>
          <p:nvPr/>
        </p:nvGrpSpPr>
        <p:grpSpPr>
          <a:xfrm>
            <a:off x="-608861" y="6312887"/>
            <a:ext cx="9752861" cy="553499"/>
            <a:chOff x="-608861" y="6312887"/>
            <a:chExt cx="9752861" cy="553499"/>
          </a:xfrm>
        </p:grpSpPr>
        <p:sp>
          <p:nvSpPr>
            <p:cNvPr id="32" name="Rektangel 31"/>
            <p:cNvSpPr/>
            <p:nvPr/>
          </p:nvSpPr>
          <p:spPr>
            <a:xfrm>
              <a:off x="0" y="6312887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textruta 32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35" name="Rak 34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ak 35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Bildobjekt 38" descr="Svenska HLR rådet logo-inverterad-färg 140508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  <p:sp>
        <p:nvSpPr>
          <p:cNvPr id="13" name="textruta 17"/>
          <p:cNvSpPr txBox="1">
            <a:spLocks noChangeArrowheads="1"/>
          </p:cNvSpPr>
          <p:nvPr/>
        </p:nvSpPr>
        <p:spPr bwMode="auto">
          <a:xfrm>
            <a:off x="481630" y="3127685"/>
            <a:ext cx="77041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sv-SE" sz="2800" dirty="0" smtClean="0">
                <a:solidFill>
                  <a:schemeClr val="bg1"/>
                </a:solidFill>
                <a:cs typeface="Arial" charset="0"/>
              </a:rPr>
              <a:t>- Swedish CPR council 2013 </a:t>
            </a:r>
            <a:endParaRPr lang="sv-SE" sz="2800" dirty="0">
              <a:solidFill>
                <a:schemeClr val="bg1"/>
              </a:solidFill>
              <a:cs typeface="Arial" charset="0"/>
            </a:endParaRPr>
          </a:p>
          <a:p>
            <a:endParaRPr lang="sv-SE" dirty="0"/>
          </a:p>
        </p:txBody>
      </p:sp>
      <p:sp>
        <p:nvSpPr>
          <p:cNvPr id="14" name="textruta 10"/>
          <p:cNvSpPr txBox="1">
            <a:spLocks noChangeArrowheads="1"/>
          </p:cNvSpPr>
          <p:nvPr/>
        </p:nvSpPr>
        <p:spPr bwMode="auto">
          <a:xfrm>
            <a:off x="468313" y="3855683"/>
            <a:ext cx="683418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sv-SE" sz="2800" b="1" dirty="0">
                <a:solidFill>
                  <a:schemeClr val="bg1"/>
                </a:solidFill>
                <a:cs typeface="Arial" charset="0"/>
              </a:rPr>
              <a:t>Andreas Claesson</a:t>
            </a:r>
          </a:p>
          <a:p>
            <a:r>
              <a:rPr lang="sv-SE" sz="1600" b="1" dirty="0" err="1" smtClean="0">
                <a:solidFill>
                  <a:schemeClr val="bg1"/>
                </a:solidFill>
                <a:cs typeface="Arial" charset="0"/>
              </a:rPr>
              <a:t>Paramedic</a:t>
            </a:r>
            <a:r>
              <a:rPr lang="sv-SE" sz="1600" b="1" dirty="0" smtClean="0">
                <a:solidFill>
                  <a:schemeClr val="bg1"/>
                </a:solidFill>
                <a:cs typeface="Arial" charset="0"/>
              </a:rPr>
              <a:t>, RN/PhD</a:t>
            </a:r>
            <a:endParaRPr lang="sv-SE" sz="2000" dirty="0">
              <a:solidFill>
                <a:schemeClr val="bg1"/>
              </a:solidFill>
              <a:cs typeface="Arial" charset="0"/>
            </a:endParaRPr>
          </a:p>
          <a:p>
            <a:endParaRPr lang="sv-SE" dirty="0"/>
          </a:p>
        </p:txBody>
      </p:sp>
      <p:sp>
        <p:nvSpPr>
          <p:cNvPr id="20" name="textruta 6"/>
          <p:cNvSpPr txBox="1">
            <a:spLocks noChangeArrowheads="1"/>
          </p:cNvSpPr>
          <p:nvPr/>
        </p:nvSpPr>
        <p:spPr bwMode="auto">
          <a:xfrm>
            <a:off x="481630" y="1627864"/>
            <a:ext cx="63068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sv-SE" sz="4800" b="1" dirty="0" smtClean="0">
                <a:solidFill>
                  <a:srgbClr val="FFFFFF"/>
                </a:solidFill>
                <a:cs typeface="Arial" charset="0"/>
              </a:rPr>
              <a:t>New BLS - </a:t>
            </a:r>
            <a:r>
              <a:rPr lang="sv-SE" sz="4800" b="1" dirty="0" err="1" smtClean="0">
                <a:solidFill>
                  <a:srgbClr val="FFFFFF"/>
                </a:solidFill>
                <a:cs typeface="Arial" charset="0"/>
              </a:rPr>
              <a:t>drowning</a:t>
            </a:r>
            <a:r>
              <a:rPr lang="sv-SE" sz="48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sv-SE" sz="4800" b="1" dirty="0" err="1" smtClean="0">
                <a:solidFill>
                  <a:srgbClr val="FFFFFF"/>
                </a:solidFill>
                <a:cs typeface="Arial" charset="0"/>
              </a:rPr>
              <a:t>algorithm</a:t>
            </a:r>
            <a:endParaRPr lang="sv-SE" sz="4800" b="1" dirty="0">
              <a:solidFill>
                <a:srgbClr val="FFFFFF"/>
              </a:solidFill>
              <a:cs typeface="Arial" charset="0"/>
            </a:endParaRPr>
          </a:p>
          <a:p>
            <a:r>
              <a:rPr lang="sv-SE" dirty="0" smtClean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745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029"/>
          <p:cNvSpPr txBox="1">
            <a:spLocks noChangeArrowheads="1"/>
          </p:cNvSpPr>
          <p:nvPr/>
        </p:nvSpPr>
        <p:spPr bwMode="auto">
          <a:xfrm>
            <a:off x="-7938" y="2205038"/>
            <a:ext cx="6019801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v-SE" sz="2000" b="1" dirty="0"/>
              <a:t>Test 1                                                           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sv-SE" sz="2000" dirty="0" smtClean="0"/>
              <a:t>CPR10 </a:t>
            </a:r>
            <a:r>
              <a:rPr lang="sv-SE" sz="2000" dirty="0" err="1" smtClean="0"/>
              <a:t>minutes</a:t>
            </a:r>
            <a:r>
              <a:rPr lang="sv-SE" sz="2000" dirty="0" smtClean="0"/>
              <a:t> </a:t>
            </a:r>
            <a:r>
              <a:rPr lang="sv-SE" sz="2000" dirty="0"/>
              <a:t>(</a:t>
            </a:r>
            <a:r>
              <a:rPr lang="sv-SE" sz="2000" dirty="0" err="1"/>
              <a:t>single</a:t>
            </a:r>
            <a:r>
              <a:rPr lang="sv-SE" sz="2000" dirty="0"/>
              <a:t> </a:t>
            </a:r>
            <a:r>
              <a:rPr lang="sv-SE" sz="2000" dirty="0" err="1"/>
              <a:t>rescuer</a:t>
            </a:r>
            <a:r>
              <a:rPr lang="sv-SE" sz="2000" dirty="0"/>
              <a:t> - </a:t>
            </a:r>
            <a:r>
              <a:rPr lang="sv-SE" sz="2000" dirty="0" err="1"/>
              <a:t>manikin</a:t>
            </a:r>
            <a:r>
              <a:rPr lang="sv-SE" sz="2000" dirty="0"/>
              <a:t>)</a:t>
            </a:r>
            <a:endParaRPr lang="sv-SE" sz="2000" dirty="0">
              <a:latin typeface="Verdana" charset="0"/>
            </a:endParaRPr>
          </a:p>
        </p:txBody>
      </p:sp>
      <p:sp>
        <p:nvSpPr>
          <p:cNvPr id="52226" name="Text Box 1030"/>
          <p:cNvSpPr txBox="1">
            <a:spLocks noChangeArrowheads="1"/>
          </p:cNvSpPr>
          <p:nvPr/>
        </p:nvSpPr>
        <p:spPr bwMode="auto">
          <a:xfrm>
            <a:off x="-7938" y="3195638"/>
            <a:ext cx="601980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v-SE" sz="2000" b="1" dirty="0"/>
              <a:t>Test 2                                                              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sv-SE" sz="2000" dirty="0" smtClean="0"/>
              <a:t>Surf </a:t>
            </a:r>
            <a:r>
              <a:rPr lang="sv-SE" sz="2000" dirty="0" err="1" smtClean="0"/>
              <a:t>rescue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80 kg </a:t>
            </a:r>
            <a:r>
              <a:rPr lang="sv-SE" sz="2000" dirty="0" err="1" smtClean="0"/>
              <a:t>victim</a:t>
            </a:r>
            <a:r>
              <a:rPr lang="sv-SE" sz="2000" dirty="0" smtClean="0"/>
              <a:t> 100 m from </a:t>
            </a:r>
            <a:r>
              <a:rPr lang="sv-SE" sz="2000" dirty="0" err="1" smtClean="0"/>
              <a:t>shore</a:t>
            </a:r>
            <a:r>
              <a:rPr lang="sv-SE" sz="2000" dirty="0" smtClean="0"/>
              <a:t> </a:t>
            </a:r>
            <a:r>
              <a:rPr lang="sv-SE" sz="2000" dirty="0"/>
              <a:t>+ </a:t>
            </a:r>
            <a:r>
              <a:rPr lang="sv-SE" sz="2000" dirty="0" smtClean="0"/>
              <a:t>CPR10 </a:t>
            </a:r>
            <a:r>
              <a:rPr lang="sv-SE" sz="2000" dirty="0" err="1" smtClean="0"/>
              <a:t>minutes</a:t>
            </a:r>
            <a:r>
              <a:rPr lang="sv-SE" sz="2000" dirty="0" smtClean="0"/>
              <a:t> </a:t>
            </a:r>
            <a:r>
              <a:rPr lang="sv-SE" sz="2000" dirty="0"/>
              <a:t>(</a:t>
            </a:r>
            <a:r>
              <a:rPr lang="sv-SE" sz="2000" dirty="0" err="1"/>
              <a:t>single</a:t>
            </a:r>
            <a:r>
              <a:rPr lang="sv-SE" sz="2000" dirty="0"/>
              <a:t> </a:t>
            </a:r>
            <a:r>
              <a:rPr lang="sv-SE" sz="2000" dirty="0" err="1"/>
              <a:t>rescuer</a:t>
            </a:r>
            <a:r>
              <a:rPr lang="sv-SE" sz="2000" dirty="0"/>
              <a:t> – </a:t>
            </a:r>
            <a:r>
              <a:rPr lang="sv-SE" sz="2000" dirty="0" err="1"/>
              <a:t>manikin</a:t>
            </a:r>
            <a:r>
              <a:rPr lang="sv-SE" sz="2000" dirty="0"/>
              <a:t>)</a:t>
            </a:r>
            <a:endParaRPr lang="sv-SE" sz="2000" dirty="0">
              <a:latin typeface="Verdana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sv-SE" sz="2000" b="1" dirty="0"/>
          </a:p>
          <a:p>
            <a:pPr algn="ctr" eaLnBrk="1" hangingPunct="1">
              <a:spcBef>
                <a:spcPct val="50000"/>
              </a:spcBef>
            </a:pPr>
            <a:endParaRPr lang="sv-SE" sz="2000" b="1" dirty="0">
              <a:latin typeface="Verdana" charset="0"/>
            </a:endParaRPr>
          </a:p>
        </p:txBody>
      </p:sp>
      <p:pic>
        <p:nvPicPr>
          <p:cNvPr id="52227" name="Picture 2" descr="IMG_3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92375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ubrik 1"/>
          <p:cNvSpPr txBox="1">
            <a:spLocks/>
          </p:cNvSpPr>
          <p:nvPr/>
        </p:nvSpPr>
        <p:spPr>
          <a:xfrm>
            <a:off x="1002599" y="725399"/>
            <a:ext cx="7494702" cy="1251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4800" b="1" dirty="0" smtClean="0">
                <a:latin typeface="Helvetica"/>
                <a:cs typeface="Helvetica"/>
              </a:rPr>
              <a:t>Surf </a:t>
            </a:r>
            <a:r>
              <a:rPr lang="sv-SE" sz="4800" b="1" dirty="0" err="1">
                <a:latin typeface="Helvetica"/>
                <a:cs typeface="Helvetica"/>
              </a:rPr>
              <a:t>r</a:t>
            </a:r>
            <a:r>
              <a:rPr lang="sv-SE" sz="4800" b="1" dirty="0" err="1" smtClean="0">
                <a:latin typeface="Helvetica"/>
                <a:cs typeface="Helvetica"/>
              </a:rPr>
              <a:t>escue</a:t>
            </a:r>
            <a:r>
              <a:rPr lang="sv-SE" sz="4800" b="1" dirty="0" smtClean="0">
                <a:latin typeface="Helvetica"/>
                <a:cs typeface="Helvetica"/>
              </a:rPr>
              <a:t> simulation</a:t>
            </a:r>
            <a:endParaRPr lang="sv-SE" sz="4800" b="1" dirty="0">
              <a:latin typeface="Helvetica"/>
              <a:cs typeface="Helvetica"/>
            </a:endParaRPr>
          </a:p>
        </p:txBody>
      </p:sp>
      <p:grpSp>
        <p:nvGrpSpPr>
          <p:cNvPr id="8" name="Grupp 7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9" name="Rektangel 8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textruta 10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12" name="Rak 11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k 12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Bildobjekt 14" descr="Svenska HLR rådet logo-inverterad-färg 140508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60867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 2"/>
          <p:cNvGrpSpPr/>
          <p:nvPr/>
        </p:nvGrpSpPr>
        <p:grpSpPr>
          <a:xfrm>
            <a:off x="-603994" y="6315832"/>
            <a:ext cx="9752861" cy="553499"/>
            <a:chOff x="-608861" y="6298119"/>
            <a:chExt cx="9752861" cy="553499"/>
          </a:xfrm>
        </p:grpSpPr>
        <p:sp>
          <p:nvSpPr>
            <p:cNvPr id="4" name="Rektangel 3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6" name="Rak 5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ak 6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Bildobjekt 7" descr="Svenska HLR rådet logo-inverterad-färg 140508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  <p:pic>
        <p:nvPicPr>
          <p:cNvPr id="9" name="Bildobjekt 8" descr="delay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1" y="2153684"/>
            <a:ext cx="6286476" cy="3370460"/>
          </a:xfrm>
          <a:prstGeom prst="rect">
            <a:avLst/>
          </a:prstGeom>
        </p:spPr>
      </p:pic>
      <p:sp>
        <p:nvSpPr>
          <p:cNvPr id="10" name="Underrubrik 2"/>
          <p:cNvSpPr txBox="1">
            <a:spLocks/>
          </p:cNvSpPr>
          <p:nvPr/>
        </p:nvSpPr>
        <p:spPr>
          <a:xfrm>
            <a:off x="7326985" y="3584047"/>
            <a:ext cx="2575235" cy="1994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1,23 min</a:t>
            </a:r>
          </a:p>
          <a:p>
            <a:pPr marL="0" indent="0">
              <a:buNone/>
            </a:pPr>
            <a:endParaRPr lang="sv-SE" sz="24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sv-SE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2,25 min</a:t>
            </a:r>
          </a:p>
          <a:p>
            <a:pPr marL="0" indent="0">
              <a:buNone/>
            </a:pPr>
            <a:endParaRPr lang="sv-SE" sz="24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sv-SE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4,18 min</a:t>
            </a:r>
            <a:endParaRPr lang="sv-SE" sz="24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3" name="Höger 12"/>
          <p:cNvSpPr/>
          <p:nvPr/>
        </p:nvSpPr>
        <p:spPr>
          <a:xfrm>
            <a:off x="6617331" y="3800901"/>
            <a:ext cx="556665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Höger 13"/>
          <p:cNvSpPr/>
          <p:nvPr/>
        </p:nvSpPr>
        <p:spPr>
          <a:xfrm>
            <a:off x="6617331" y="4433477"/>
            <a:ext cx="556665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Höger 14"/>
          <p:cNvSpPr/>
          <p:nvPr/>
        </p:nvSpPr>
        <p:spPr>
          <a:xfrm>
            <a:off x="6617331" y="5267417"/>
            <a:ext cx="556665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ubrik 1"/>
          <p:cNvSpPr txBox="1">
            <a:spLocks/>
          </p:cNvSpPr>
          <p:nvPr/>
        </p:nvSpPr>
        <p:spPr>
          <a:xfrm>
            <a:off x="398555" y="709909"/>
            <a:ext cx="8141401" cy="1251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4800" b="1" dirty="0" err="1" smtClean="0">
                <a:latin typeface="Helvetica"/>
                <a:cs typeface="Helvetica"/>
              </a:rPr>
              <a:t>Delay</a:t>
            </a:r>
            <a:r>
              <a:rPr lang="sv-SE" sz="4800" b="1" dirty="0" smtClean="0">
                <a:latin typeface="Helvetica"/>
                <a:cs typeface="Helvetica"/>
              </a:rPr>
              <a:t> </a:t>
            </a:r>
            <a:r>
              <a:rPr lang="sv-SE" sz="4800" b="1" dirty="0" err="1" smtClean="0">
                <a:latin typeface="Helvetica"/>
                <a:cs typeface="Helvetica"/>
              </a:rPr>
              <a:t>to</a:t>
            </a:r>
            <a:r>
              <a:rPr lang="sv-SE" sz="4800" b="1" dirty="0" smtClean="0">
                <a:latin typeface="Helvetica"/>
                <a:cs typeface="Helvetica"/>
              </a:rPr>
              <a:t> in-</a:t>
            </a:r>
            <a:r>
              <a:rPr lang="sv-SE" sz="4800" b="1" dirty="0" err="1" smtClean="0">
                <a:latin typeface="Helvetica"/>
                <a:cs typeface="Helvetica"/>
              </a:rPr>
              <a:t>water</a:t>
            </a:r>
            <a:r>
              <a:rPr lang="sv-SE" sz="4800" b="1" dirty="0" smtClean="0">
                <a:latin typeface="Helvetica"/>
                <a:cs typeface="Helvetica"/>
              </a:rPr>
              <a:t> ventilation</a:t>
            </a:r>
            <a:endParaRPr lang="sv-SE" sz="4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47841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ktangel 18"/>
          <p:cNvSpPr>
            <a:spLocks noChangeArrowheads="1"/>
          </p:cNvSpPr>
          <p:nvPr/>
        </p:nvSpPr>
        <p:spPr bwMode="auto">
          <a:xfrm>
            <a:off x="4275138" y="2046288"/>
            <a:ext cx="1497012" cy="1255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v-SE"/>
          </a:p>
        </p:txBody>
      </p:sp>
      <p:grpSp>
        <p:nvGrpSpPr>
          <p:cNvPr id="7" name="Grupp 6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8" name="Rektangel 7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textruta 8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10" name="Rak 9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k 10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Bildobjekt 12" descr="Svenska HLR rådet logo-inverterad-färg 140508.eps"/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  <p:pic>
        <p:nvPicPr>
          <p:cNvPr id="3" name="Bildobjekt 2" descr="winkl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8" y="1546242"/>
            <a:ext cx="7749136" cy="32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6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ktangel 18"/>
          <p:cNvSpPr>
            <a:spLocks noChangeArrowheads="1"/>
          </p:cNvSpPr>
          <p:nvPr/>
        </p:nvSpPr>
        <p:spPr bwMode="auto">
          <a:xfrm>
            <a:off x="4275138" y="2046288"/>
            <a:ext cx="1497012" cy="1255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v-SE"/>
          </a:p>
        </p:txBody>
      </p:sp>
      <p:grpSp>
        <p:nvGrpSpPr>
          <p:cNvPr id="7" name="Grupp 6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8" name="Rektangel 7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textruta 8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10" name="Rak 9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k 10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Bildobjekt 12" descr="Svenska HLR rådet logo-inverterad-färg 140508.eps"/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  <p:pic>
        <p:nvPicPr>
          <p:cNvPr id="2" name="Bildobjekt 1" descr="winkler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797"/>
            <a:ext cx="9144000" cy="55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1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4"/>
          <p:cNvSpPr>
            <a:spLocks noChangeArrowheads="1"/>
          </p:cNvSpPr>
          <p:nvPr/>
        </p:nvSpPr>
        <p:spPr bwMode="auto">
          <a:xfrm>
            <a:off x="1002599" y="3048008"/>
            <a:ext cx="798162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Tx/>
              <a:buChar char="-"/>
            </a:pP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Open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the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airway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and check for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breathing</a:t>
            </a:r>
            <a:endParaRPr lang="sv-SE" sz="2000" dirty="0" smtClean="0">
              <a:solidFill>
                <a:srgbClr val="000000"/>
              </a:solidFill>
              <a:cs typeface="Arial" charset="0"/>
            </a:endParaRPr>
          </a:p>
          <a:p>
            <a:pPr>
              <a:buFontTx/>
              <a:buChar char="-"/>
            </a:pP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Give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5 ventilations in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shallow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water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if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possible</a:t>
            </a:r>
            <a:endParaRPr lang="sv-SE" sz="2000" dirty="0" smtClean="0">
              <a:solidFill>
                <a:srgbClr val="000000"/>
              </a:solidFill>
              <a:cs typeface="Arial" charset="0"/>
            </a:endParaRPr>
          </a:p>
          <a:p>
            <a:pPr>
              <a:buFontTx/>
              <a:buChar char="-"/>
            </a:pP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Give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10-15 ventilations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during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minute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in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deep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water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if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trained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to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do so. </a:t>
            </a:r>
          </a:p>
          <a:p>
            <a:pPr>
              <a:buFontTx/>
              <a:buChar char="-"/>
            </a:pP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Mouth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to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nose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ventilation is an alternative</a:t>
            </a:r>
          </a:p>
          <a:p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Very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>
                <a:solidFill>
                  <a:srgbClr val="000000"/>
                </a:solidFill>
                <a:cs typeface="Arial" charset="0"/>
              </a:rPr>
              <a:t>h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igh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inflation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pressures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may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be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required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ca </a:t>
            </a:r>
            <a:r>
              <a:rPr lang="sv-SE" sz="2000" dirty="0">
                <a:solidFill>
                  <a:srgbClr val="FF0000"/>
                </a:solidFill>
                <a:cs typeface="Arial" charset="0"/>
              </a:rPr>
              <a:t>35-40 cm </a:t>
            </a:r>
            <a:r>
              <a:rPr lang="sv-SE" sz="2000" dirty="0" smtClean="0">
                <a:solidFill>
                  <a:srgbClr val="FF0000"/>
                </a:solidFill>
                <a:cs typeface="Arial" charset="0"/>
              </a:rPr>
              <a:t>H2O</a:t>
            </a:r>
            <a:endParaRPr lang="sv-SE" sz="2000" dirty="0">
              <a:solidFill>
                <a:srgbClr val="000000"/>
              </a:solidFill>
              <a:cs typeface="Arial" charset="0"/>
            </a:endParaRPr>
          </a:p>
          <a:p>
            <a:pPr>
              <a:buFontTx/>
              <a:buChar char="-"/>
            </a:pPr>
            <a:r>
              <a:rPr lang="sv-SE" sz="2000" dirty="0" smtClean="0">
                <a:cs typeface="Arial" charset="0"/>
              </a:rPr>
              <a:t> </a:t>
            </a:r>
            <a:r>
              <a:rPr lang="sv-SE" sz="2000" dirty="0" err="1" smtClean="0">
                <a:cs typeface="Arial" charset="0"/>
              </a:rPr>
              <a:t>Regurgitation</a:t>
            </a:r>
            <a:r>
              <a:rPr lang="sv-SE" sz="2000" dirty="0" smtClean="0"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of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stomach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contents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is common</a:t>
            </a:r>
          </a:p>
          <a:p>
            <a:pPr>
              <a:buFontTx/>
              <a:buChar char="-"/>
            </a:pP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Abdominal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thrusts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can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cause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regurgitation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and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should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not be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used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>
              <a:buFontTx/>
              <a:buChar char="-"/>
            </a:pPr>
            <a:r>
              <a:rPr lang="sv-SE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Continue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with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CPR 30:2 on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firm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ground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until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ALS or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signs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of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life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appears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.    -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Use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an AED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if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available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>
              <a:buFontTx/>
              <a:buChar char="-"/>
            </a:pPr>
            <a:r>
              <a:rPr lang="sv-SE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Dry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the </a:t>
            </a:r>
            <a:r>
              <a:rPr lang="sv-SE" sz="2000" dirty="0" err="1">
                <a:solidFill>
                  <a:srgbClr val="000000"/>
                </a:solidFill>
                <a:cs typeface="Arial" charset="0"/>
              </a:rPr>
              <a:t>v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ictims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chest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before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application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of</a:t>
            </a:r>
            <a:r>
              <a:rPr lang="sv-S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sv-SE" sz="2000" dirty="0" err="1" smtClean="0">
                <a:solidFill>
                  <a:srgbClr val="000000"/>
                </a:solidFill>
                <a:cs typeface="Arial" charset="0"/>
              </a:rPr>
              <a:t>electrodes</a:t>
            </a:r>
            <a:endParaRPr lang="sv-SE" sz="2000" dirty="0">
              <a:solidFill>
                <a:srgbClr val="000000"/>
              </a:solidFill>
              <a:cs typeface="Arial" charset="0"/>
            </a:endParaRPr>
          </a:p>
          <a:p>
            <a:endParaRPr lang="sv-SE" sz="2000" dirty="0">
              <a:latin typeface="Helvetica"/>
              <a:cs typeface="Helvetica"/>
            </a:endParaRPr>
          </a:p>
        </p:txBody>
      </p:sp>
      <p:sp>
        <p:nvSpPr>
          <p:cNvPr id="97285" name="textruta 1"/>
          <p:cNvSpPr txBox="1">
            <a:spLocks noChangeArrowheads="1"/>
          </p:cNvSpPr>
          <p:nvPr/>
        </p:nvSpPr>
        <p:spPr bwMode="auto">
          <a:xfrm>
            <a:off x="3903944" y="5399034"/>
            <a:ext cx="50802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sv-SE" sz="1200" i="1" dirty="0" err="1"/>
              <a:t>Soar</a:t>
            </a:r>
            <a:r>
              <a:rPr lang="sv-SE" sz="1200" i="1" dirty="0"/>
              <a:t> J, Perkins GD, Abbas G, </a:t>
            </a:r>
            <a:r>
              <a:rPr lang="sv-SE" sz="1200" i="1" dirty="0" err="1"/>
              <a:t>Alfonzo</a:t>
            </a:r>
            <a:r>
              <a:rPr lang="sv-SE" sz="1200" i="1" dirty="0"/>
              <a:t> A, </a:t>
            </a:r>
            <a:r>
              <a:rPr lang="sv-SE" sz="1200" i="1" dirty="0" err="1"/>
              <a:t>Barelli</a:t>
            </a:r>
            <a:r>
              <a:rPr lang="sv-SE" sz="1200" i="1" dirty="0"/>
              <a:t> A, Bierens JJ, et al. </a:t>
            </a:r>
            <a:endParaRPr lang="sv-SE" sz="1200" dirty="0"/>
          </a:p>
          <a:p>
            <a:r>
              <a:rPr lang="sv-SE" sz="1200" i="1" dirty="0" err="1"/>
              <a:t>European</a:t>
            </a:r>
            <a:r>
              <a:rPr lang="sv-SE" sz="1200" i="1" dirty="0"/>
              <a:t> </a:t>
            </a:r>
            <a:r>
              <a:rPr lang="sv-SE" sz="1200" i="1" dirty="0" err="1"/>
              <a:t>Resuscitation</a:t>
            </a:r>
            <a:r>
              <a:rPr lang="sv-SE" sz="1200" i="1" dirty="0"/>
              <a:t> Council </a:t>
            </a:r>
            <a:r>
              <a:rPr lang="sv-SE" sz="1200" i="1" dirty="0" err="1"/>
              <a:t>Guidelines</a:t>
            </a:r>
            <a:r>
              <a:rPr lang="sv-SE" sz="1200" i="1" dirty="0"/>
              <a:t> for </a:t>
            </a:r>
            <a:r>
              <a:rPr lang="sv-SE" sz="1200" i="1" dirty="0" err="1"/>
              <a:t>Resuscitation</a:t>
            </a:r>
            <a:r>
              <a:rPr lang="sv-SE" sz="1200" i="1" dirty="0"/>
              <a:t> 2010 </a:t>
            </a:r>
            <a:endParaRPr lang="sv-SE" sz="1200" dirty="0"/>
          </a:p>
          <a:p>
            <a:r>
              <a:rPr lang="sv-SE" sz="1200" i="1" dirty="0" err="1" smtClean="0"/>
              <a:t>electrocution</a:t>
            </a:r>
            <a:r>
              <a:rPr lang="sv-SE" sz="1200" i="1" dirty="0"/>
              <a:t>. </a:t>
            </a:r>
            <a:r>
              <a:rPr lang="sv-SE" sz="1200" i="1" dirty="0" err="1"/>
              <a:t>Resuscitation</a:t>
            </a:r>
            <a:r>
              <a:rPr lang="sv-SE" sz="1200" i="1" dirty="0"/>
              <a:t>. 2010 Oct;81(10):1400-33. </a:t>
            </a:r>
            <a:endParaRPr lang="sv-SE" sz="1200" dirty="0"/>
          </a:p>
          <a:p>
            <a:endParaRPr lang="sv-SE" sz="1200" dirty="0"/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1002599" y="725399"/>
            <a:ext cx="7494702" cy="1251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4800" b="1" dirty="0" smtClean="0">
                <a:latin typeface="Helvetica"/>
                <a:cs typeface="Helvetica"/>
              </a:rPr>
              <a:t>ERC </a:t>
            </a:r>
            <a:r>
              <a:rPr lang="sv-SE" sz="4800" b="1" dirty="0" err="1" smtClean="0">
                <a:latin typeface="Helvetica"/>
                <a:cs typeface="Helvetica"/>
              </a:rPr>
              <a:t>guidelines</a:t>
            </a:r>
            <a:r>
              <a:rPr lang="sv-SE" sz="4800" b="1" dirty="0" smtClean="0">
                <a:latin typeface="Helvetica"/>
                <a:cs typeface="Helvetica"/>
              </a:rPr>
              <a:t> 2010</a:t>
            </a:r>
            <a:endParaRPr lang="sv-SE" sz="4800" b="1" dirty="0">
              <a:latin typeface="Helvetica"/>
              <a:cs typeface="Helvetica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12" name="Rektangel 11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textruta 12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14" name="Rak 13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ak 14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Bildobjekt 15" descr="Svenska HLR rådet logo-inverterad-färg 140508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86028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Bildobjekt 17" descr="Rådet och S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263" y="3446463"/>
            <a:ext cx="6543676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ktangel 18"/>
          <p:cNvSpPr>
            <a:spLocks noChangeArrowheads="1"/>
          </p:cNvSpPr>
          <p:nvPr/>
        </p:nvSpPr>
        <p:spPr bwMode="auto">
          <a:xfrm>
            <a:off x="4275138" y="2046288"/>
            <a:ext cx="1497012" cy="1255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v-SE"/>
          </a:p>
        </p:txBody>
      </p:sp>
      <p:pic>
        <p:nvPicPr>
          <p:cNvPr id="12" name="Bildobjekt 11" descr="HAndlinspl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438" y="984250"/>
            <a:ext cx="3346450" cy="468947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5477" name="Rektangel 19"/>
          <p:cNvSpPr>
            <a:spLocks noChangeArrowheads="1"/>
          </p:cNvSpPr>
          <p:nvPr/>
        </p:nvSpPr>
        <p:spPr bwMode="auto">
          <a:xfrm>
            <a:off x="-369888" y="3384550"/>
            <a:ext cx="1512888" cy="2189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v-SE"/>
          </a:p>
        </p:txBody>
      </p:sp>
      <p:grpSp>
        <p:nvGrpSpPr>
          <p:cNvPr id="7" name="Grupp 6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8" name="Rektangel 7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textruta 8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10" name="Rak 9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k 10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Bildobjekt 12" descr="Svenska HLR rådet logo-inverterad-färg 140508.eps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  <p:pic>
        <p:nvPicPr>
          <p:cNvPr id="2" name="Bildobjekt 1" descr="Svenska HLR rådet logo-original LU 1405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7" y="2094424"/>
            <a:ext cx="4008495" cy="7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51930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02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5193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65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5193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966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Bildobjekt 2" descr="Parke dju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26" y="1410811"/>
            <a:ext cx="5592763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Bildobjekt 3" descr="P51930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6211"/>
            <a:ext cx="4870450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 3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5" name="Rektangel 4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textruta 5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7" name="Rak 6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ak 7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Bildobjekt 8" descr="Svenska HLR rådet logo-inverterad-färg 140508.eps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271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/>
          <p:cNvSpPr txBox="1">
            <a:spLocks/>
          </p:cNvSpPr>
          <p:nvPr/>
        </p:nvSpPr>
        <p:spPr>
          <a:xfrm>
            <a:off x="703544" y="753768"/>
            <a:ext cx="7494702" cy="1251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4800" b="1" dirty="0" smtClean="0">
                <a:latin typeface="Helvetica"/>
                <a:cs typeface="Helvetica"/>
              </a:rPr>
              <a:t>4 </a:t>
            </a:r>
            <a:r>
              <a:rPr lang="sv-SE" sz="4800" b="1" dirty="0" err="1" smtClean="0">
                <a:latin typeface="Helvetica"/>
                <a:cs typeface="Helvetica"/>
              </a:rPr>
              <a:t>interrelated</a:t>
            </a:r>
            <a:r>
              <a:rPr lang="sv-SE" sz="4800" b="1" dirty="0" smtClean="0">
                <a:latin typeface="Helvetica"/>
                <a:cs typeface="Helvetica"/>
              </a:rPr>
              <a:t> </a:t>
            </a:r>
            <a:r>
              <a:rPr lang="sv-SE" sz="4800" b="1" dirty="0" err="1" smtClean="0">
                <a:latin typeface="Helvetica"/>
                <a:cs typeface="Helvetica"/>
              </a:rPr>
              <a:t>phases</a:t>
            </a:r>
            <a:endParaRPr lang="sv-SE" sz="4800" b="1" dirty="0">
              <a:latin typeface="Helvetica"/>
              <a:cs typeface="Helvetica"/>
            </a:endParaRPr>
          </a:p>
        </p:txBody>
      </p:sp>
      <p:sp>
        <p:nvSpPr>
          <p:cNvPr id="11" name="Underrubrik 2"/>
          <p:cNvSpPr txBox="1">
            <a:spLocks/>
          </p:cNvSpPr>
          <p:nvPr/>
        </p:nvSpPr>
        <p:spPr>
          <a:xfrm>
            <a:off x="703544" y="2485913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i)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Aquatic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rescue</a:t>
            </a:r>
            <a:endParaRPr lang="sv-SE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ii) Basic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life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support (BLS)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iii)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Advanced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life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support (ALS)</a:t>
            </a:r>
          </a:p>
          <a:p>
            <a:pPr marL="0" indent="0">
              <a:buNone/>
            </a:pP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iv) Post-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resuscitation</a:t>
            </a:r>
            <a:r>
              <a:rPr lang="sv-S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 </a:t>
            </a:r>
            <a:r>
              <a:rPr lang="sv-SE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care</a:t>
            </a:r>
            <a:endParaRPr lang="sv-SE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grpSp>
        <p:nvGrpSpPr>
          <p:cNvPr id="12" name="Grupp 11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13" name="Rektangel 12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textruta 13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15" name="Rak 14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k 15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Bildobjekt 16" descr="Svenska HLR rådet logo-inverterad-färg 140508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  <p:sp>
        <p:nvSpPr>
          <p:cNvPr id="18" name="textruta 1"/>
          <p:cNvSpPr txBox="1">
            <a:spLocks noChangeArrowheads="1"/>
          </p:cNvSpPr>
          <p:nvPr/>
        </p:nvSpPr>
        <p:spPr bwMode="auto">
          <a:xfrm>
            <a:off x="3903944" y="5399034"/>
            <a:ext cx="50802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sv-SE" sz="1200" i="1" dirty="0" err="1"/>
              <a:t>Soar</a:t>
            </a:r>
            <a:r>
              <a:rPr lang="sv-SE" sz="1200" i="1" dirty="0"/>
              <a:t> J, Perkins GD, Abbas G, </a:t>
            </a:r>
            <a:r>
              <a:rPr lang="sv-SE" sz="1200" i="1" dirty="0" err="1"/>
              <a:t>Alfonzo</a:t>
            </a:r>
            <a:r>
              <a:rPr lang="sv-SE" sz="1200" i="1" dirty="0"/>
              <a:t> A, </a:t>
            </a:r>
            <a:r>
              <a:rPr lang="sv-SE" sz="1200" i="1" dirty="0" err="1"/>
              <a:t>Barelli</a:t>
            </a:r>
            <a:r>
              <a:rPr lang="sv-SE" sz="1200" i="1" dirty="0"/>
              <a:t> A, Bierens JJ, et al. </a:t>
            </a:r>
            <a:endParaRPr lang="sv-SE" sz="1200" dirty="0"/>
          </a:p>
          <a:p>
            <a:r>
              <a:rPr lang="sv-SE" sz="1200" i="1" dirty="0" err="1"/>
              <a:t>European</a:t>
            </a:r>
            <a:r>
              <a:rPr lang="sv-SE" sz="1200" i="1" dirty="0"/>
              <a:t> </a:t>
            </a:r>
            <a:r>
              <a:rPr lang="sv-SE" sz="1200" i="1" dirty="0" err="1"/>
              <a:t>Resuscitation</a:t>
            </a:r>
            <a:r>
              <a:rPr lang="sv-SE" sz="1200" i="1" dirty="0"/>
              <a:t> Council </a:t>
            </a:r>
            <a:r>
              <a:rPr lang="sv-SE" sz="1200" i="1" dirty="0" err="1"/>
              <a:t>Guidelines</a:t>
            </a:r>
            <a:r>
              <a:rPr lang="sv-SE" sz="1200" i="1" dirty="0"/>
              <a:t> for </a:t>
            </a:r>
            <a:r>
              <a:rPr lang="sv-SE" sz="1200" i="1" dirty="0" err="1"/>
              <a:t>Resuscitation</a:t>
            </a:r>
            <a:r>
              <a:rPr lang="sv-SE" sz="1200" i="1" dirty="0"/>
              <a:t> 2010 </a:t>
            </a:r>
            <a:endParaRPr lang="sv-SE" sz="1200" dirty="0"/>
          </a:p>
          <a:p>
            <a:r>
              <a:rPr lang="sv-SE" sz="1200" i="1" dirty="0" err="1" smtClean="0"/>
              <a:t>electrocution</a:t>
            </a:r>
            <a:r>
              <a:rPr lang="sv-SE" sz="1200" i="1" dirty="0"/>
              <a:t>. </a:t>
            </a:r>
            <a:r>
              <a:rPr lang="sv-SE" sz="1200" i="1" dirty="0" err="1"/>
              <a:t>Resuscitation</a:t>
            </a:r>
            <a:r>
              <a:rPr lang="sv-SE" sz="1200" i="1" dirty="0"/>
              <a:t>. 2010 Oct;81(10):1400-33. </a:t>
            </a:r>
            <a:endParaRPr lang="sv-SE" sz="1200" dirty="0"/>
          </a:p>
          <a:p>
            <a:endParaRPr lang="sv-SE" sz="1200" dirty="0"/>
          </a:p>
        </p:txBody>
      </p:sp>
      <p:pic>
        <p:nvPicPr>
          <p:cNvPr id="19" name="Bildobjekt 18" descr="Thesis cover AC 1305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72" y="2153553"/>
            <a:ext cx="3350522" cy="20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204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Bildobjekt 1" descr="Dju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33363"/>
            <a:ext cx="5033963" cy="63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2354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Bildobjekt 1" descr="Parke boj dju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821" y="1444331"/>
            <a:ext cx="5899151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Bildobjekt 2" descr="Inblåsningar djupt näsa boj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212" y="1444331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 4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6" name="Rektangel 5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ruta 6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8" name="Rak 7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ak 8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Bildobjekt 9" descr="Svenska HLR rådet logo-inverterad-färg 140508.eps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7012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Bildobjekt 1" descr="Thesis Cover illustration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82" y="1372132"/>
            <a:ext cx="8421688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Bildobjekt 2" descr="Inblås grunt bä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100" y="1397613"/>
            <a:ext cx="5946775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 3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5" name="Rektangel 4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textruta 5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7" name="Rak 6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ak 7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Bildobjekt 8" descr="Svenska HLR rådet logo-inverterad-färg 140508.eps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77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Bildobjekt 1" descr="Gru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65113"/>
            <a:ext cx="50482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4" name="Bildobjekt 2" descr="fär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6121400"/>
            <a:ext cx="762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728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Bildobjekt 1" descr="Bry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463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Bildobjekt 2" descr="fär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1543050"/>
            <a:ext cx="762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Bildobjekt 3" descr="fär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636713"/>
            <a:ext cx="302736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Bildobjekt 4" descr="fär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627188"/>
            <a:ext cx="292893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582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 bwMode="auto">
          <a:xfrm>
            <a:off x="-612775" y="5013325"/>
            <a:ext cx="10369550" cy="2016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sv-SE">
              <a:solidFill>
                <a:srgbClr val="000000"/>
              </a:solidFill>
            </a:endParaRPr>
          </a:p>
        </p:txBody>
      </p:sp>
      <p:pic>
        <p:nvPicPr>
          <p:cNvPr id="16" name="Bildobjekt 15" descr="HLR vid drunkning final version 12120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488" y="0"/>
            <a:ext cx="4899025" cy="685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3604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IW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0" y="1524000"/>
            <a:ext cx="9144000" cy="3349625"/>
          </a:xfrm>
          <a:prstGeom prst="rect">
            <a:avLst/>
          </a:prstGeom>
          <a:solidFill>
            <a:srgbClr val="3366FF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sz="4400" b="1" dirty="0">
              <a:solidFill>
                <a:schemeClr val="tx1"/>
              </a:solidFill>
            </a:endParaRPr>
          </a:p>
        </p:txBody>
      </p:sp>
      <p:grpSp>
        <p:nvGrpSpPr>
          <p:cNvPr id="43" name="Grupp 42"/>
          <p:cNvGrpSpPr/>
          <p:nvPr/>
        </p:nvGrpSpPr>
        <p:grpSpPr>
          <a:xfrm>
            <a:off x="-608861" y="6312887"/>
            <a:ext cx="9752861" cy="553499"/>
            <a:chOff x="-608861" y="6312887"/>
            <a:chExt cx="9752861" cy="553499"/>
          </a:xfrm>
        </p:grpSpPr>
        <p:sp>
          <p:nvSpPr>
            <p:cNvPr id="32" name="Rektangel 31"/>
            <p:cNvSpPr/>
            <p:nvPr/>
          </p:nvSpPr>
          <p:spPr>
            <a:xfrm>
              <a:off x="0" y="6312887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textruta 32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35" name="Rak 34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ak 35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Bildobjekt 38" descr="Svenska HLR rådet logo-inverterad-färg 140508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  <p:sp>
        <p:nvSpPr>
          <p:cNvPr id="13" name="textruta 17"/>
          <p:cNvSpPr txBox="1">
            <a:spLocks noChangeArrowheads="1"/>
          </p:cNvSpPr>
          <p:nvPr/>
        </p:nvSpPr>
        <p:spPr bwMode="auto">
          <a:xfrm>
            <a:off x="481630" y="3127685"/>
            <a:ext cx="77041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sv-SE" sz="2800" dirty="0" smtClean="0">
                <a:solidFill>
                  <a:schemeClr val="bg1"/>
                </a:solidFill>
                <a:cs typeface="Arial" charset="0"/>
              </a:rPr>
              <a:t>- Swedish CPR council 2013 </a:t>
            </a:r>
            <a:endParaRPr lang="sv-SE" sz="2800" dirty="0">
              <a:solidFill>
                <a:schemeClr val="bg1"/>
              </a:solidFill>
              <a:cs typeface="Arial" charset="0"/>
            </a:endParaRPr>
          </a:p>
          <a:p>
            <a:endParaRPr lang="sv-SE" dirty="0"/>
          </a:p>
        </p:txBody>
      </p:sp>
      <p:sp>
        <p:nvSpPr>
          <p:cNvPr id="14" name="textruta 10"/>
          <p:cNvSpPr txBox="1">
            <a:spLocks noChangeArrowheads="1"/>
          </p:cNvSpPr>
          <p:nvPr/>
        </p:nvSpPr>
        <p:spPr bwMode="auto">
          <a:xfrm>
            <a:off x="468313" y="3855683"/>
            <a:ext cx="683418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sv-SE" sz="2800" b="1" dirty="0">
                <a:solidFill>
                  <a:schemeClr val="bg1"/>
                </a:solidFill>
                <a:cs typeface="Arial" charset="0"/>
              </a:rPr>
              <a:t>Andreas Claesson</a:t>
            </a:r>
          </a:p>
          <a:p>
            <a:r>
              <a:rPr lang="sv-SE" sz="1600" b="1" dirty="0" err="1" smtClean="0">
                <a:solidFill>
                  <a:schemeClr val="bg1"/>
                </a:solidFill>
                <a:cs typeface="Arial" charset="0"/>
              </a:rPr>
              <a:t>Paramedic</a:t>
            </a:r>
            <a:r>
              <a:rPr lang="sv-SE" sz="1600" b="1" dirty="0" smtClean="0">
                <a:solidFill>
                  <a:schemeClr val="bg1"/>
                </a:solidFill>
                <a:cs typeface="Arial" charset="0"/>
              </a:rPr>
              <a:t>, RN/PhD</a:t>
            </a:r>
            <a:endParaRPr lang="sv-SE" sz="2000" dirty="0">
              <a:solidFill>
                <a:schemeClr val="bg1"/>
              </a:solidFill>
              <a:cs typeface="Arial" charset="0"/>
            </a:endParaRPr>
          </a:p>
          <a:p>
            <a:endParaRPr lang="sv-SE" dirty="0"/>
          </a:p>
        </p:txBody>
      </p:sp>
      <p:sp>
        <p:nvSpPr>
          <p:cNvPr id="20" name="textruta 6"/>
          <p:cNvSpPr txBox="1">
            <a:spLocks noChangeArrowheads="1"/>
          </p:cNvSpPr>
          <p:nvPr/>
        </p:nvSpPr>
        <p:spPr bwMode="auto">
          <a:xfrm>
            <a:off x="481630" y="1627864"/>
            <a:ext cx="63068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sv-SE" sz="4800" b="1" dirty="0" smtClean="0">
                <a:solidFill>
                  <a:srgbClr val="FFFFFF"/>
                </a:solidFill>
                <a:cs typeface="Arial" charset="0"/>
              </a:rPr>
              <a:t>New BLS - </a:t>
            </a:r>
            <a:r>
              <a:rPr lang="sv-SE" sz="4800" b="1" dirty="0" err="1" smtClean="0">
                <a:solidFill>
                  <a:srgbClr val="FFFFFF"/>
                </a:solidFill>
                <a:cs typeface="Arial" charset="0"/>
              </a:rPr>
              <a:t>drowning</a:t>
            </a:r>
            <a:r>
              <a:rPr lang="sv-SE" sz="4800" b="1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sv-SE" sz="4800" b="1" dirty="0" err="1" smtClean="0">
                <a:solidFill>
                  <a:srgbClr val="FFFFFF"/>
                </a:solidFill>
                <a:cs typeface="Arial" charset="0"/>
              </a:rPr>
              <a:t>algorithm</a:t>
            </a:r>
            <a:endParaRPr lang="sv-SE" sz="4800" b="1" dirty="0">
              <a:solidFill>
                <a:srgbClr val="FFFFFF"/>
              </a:solidFill>
              <a:cs typeface="Arial" charset="0"/>
            </a:endParaRPr>
          </a:p>
          <a:p>
            <a:r>
              <a:rPr lang="sv-SE" dirty="0" smtClean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268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4"/>
          <p:cNvSpPr>
            <a:spLocks noChangeArrowheads="1"/>
          </p:cNvSpPr>
          <p:nvPr/>
        </p:nvSpPr>
        <p:spPr bwMode="auto">
          <a:xfrm>
            <a:off x="3657600" y="5715000"/>
            <a:ext cx="22098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pic>
        <p:nvPicPr>
          <p:cNvPr id="88066" name="Bildobjekt 5" descr="Bojräddning_60-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0" y="0"/>
            <a:ext cx="10626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5283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4"/>
          <p:cNvSpPr>
            <a:spLocks noChangeArrowheads="1"/>
          </p:cNvSpPr>
          <p:nvPr/>
        </p:nvSpPr>
        <p:spPr bwMode="auto">
          <a:xfrm>
            <a:off x="3657600" y="5715000"/>
            <a:ext cx="22098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pic>
        <p:nvPicPr>
          <p:cNvPr id="87042" name="Bildobjekt 3" descr="mun till mun 1960 redan i vattn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0"/>
            <a:ext cx="895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620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Bildobjekt 9" descr="Dogs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4513"/>
            <a:ext cx="7456488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ruta 1"/>
          <p:cNvSpPr txBox="1">
            <a:spLocks noChangeArrowheads="1"/>
          </p:cNvSpPr>
          <p:nvPr/>
        </p:nvSpPr>
        <p:spPr bwMode="auto">
          <a:xfrm>
            <a:off x="5837419" y="5943987"/>
            <a:ext cx="23747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sv-SE" sz="1200" dirty="0" err="1"/>
              <a:t>Fainer</a:t>
            </a:r>
            <a:r>
              <a:rPr lang="sv-SE" sz="1200" dirty="0"/>
              <a:t>, Journal </a:t>
            </a:r>
            <a:r>
              <a:rPr lang="sv-SE" sz="1200" dirty="0" err="1"/>
              <a:t>appl</a:t>
            </a:r>
            <a:r>
              <a:rPr lang="sv-SE" sz="1200" dirty="0"/>
              <a:t>. </a:t>
            </a:r>
            <a:r>
              <a:rPr lang="sv-SE" sz="1200" dirty="0" err="1"/>
              <a:t>phys</a:t>
            </a:r>
            <a:r>
              <a:rPr lang="sv-SE" sz="1200" dirty="0"/>
              <a:t>. 1951</a:t>
            </a:r>
          </a:p>
        </p:txBody>
      </p:sp>
      <p:grpSp>
        <p:nvGrpSpPr>
          <p:cNvPr id="4" name="Grupp 3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5" name="Rektangel 4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textruta 5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7" name="Rak 6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ak 7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Bildobjekt 8" descr="Svenska HLR rådet logo-inverterad-färg 140508.eps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8481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4"/>
          <p:cNvSpPr>
            <a:spLocks noChangeArrowheads="1"/>
          </p:cNvSpPr>
          <p:nvPr/>
        </p:nvSpPr>
        <p:spPr bwMode="auto">
          <a:xfrm>
            <a:off x="1002599" y="3381941"/>
            <a:ext cx="7705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sv-SE" sz="2000" dirty="0" err="1" smtClean="0">
                <a:latin typeface="Helvetica"/>
                <a:cs typeface="Helvetica"/>
              </a:rPr>
              <a:t>Alleviation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of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hypoxemia</a:t>
            </a:r>
            <a:r>
              <a:rPr lang="sv-SE" sz="2000" dirty="0" smtClean="0">
                <a:latin typeface="Helvetica"/>
                <a:cs typeface="Helvetica"/>
              </a:rPr>
              <a:t> is the </a:t>
            </a:r>
            <a:r>
              <a:rPr lang="sv-SE" sz="2000" dirty="0" err="1" smtClean="0">
                <a:latin typeface="Helvetica"/>
                <a:cs typeface="Helvetica"/>
              </a:rPr>
              <a:t>most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important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priority</a:t>
            </a:r>
            <a:endParaRPr lang="sv-SE" sz="2000" dirty="0">
              <a:latin typeface="Helvetica"/>
              <a:cs typeface="Helvetica"/>
            </a:endParaRPr>
          </a:p>
          <a:p>
            <a:endParaRPr lang="sv-SE" sz="2000" dirty="0">
              <a:latin typeface="Helvetica"/>
              <a:cs typeface="Helvetica"/>
            </a:endParaRPr>
          </a:p>
          <a:p>
            <a:r>
              <a:rPr lang="sv-SE" sz="2000" dirty="0" smtClean="0">
                <a:latin typeface="Helvetica"/>
                <a:cs typeface="Helvetica"/>
              </a:rPr>
              <a:t>Prompt initiation </a:t>
            </a:r>
            <a:r>
              <a:rPr lang="sv-SE" sz="2000" dirty="0" err="1" smtClean="0">
                <a:latin typeface="Helvetica"/>
                <a:cs typeface="Helvetica"/>
              </a:rPr>
              <a:t>of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rescue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breathing</a:t>
            </a:r>
            <a:r>
              <a:rPr lang="sv-SE" sz="2000" dirty="0" smtClean="0">
                <a:latin typeface="Helvetica"/>
                <a:cs typeface="Helvetica"/>
              </a:rPr>
              <a:t> or positive </a:t>
            </a:r>
            <a:r>
              <a:rPr lang="sv-SE" sz="2000" dirty="0" err="1" smtClean="0">
                <a:latin typeface="Helvetica"/>
                <a:cs typeface="Helvetica"/>
              </a:rPr>
              <a:t>pressure</a:t>
            </a:r>
            <a:r>
              <a:rPr lang="sv-SE" sz="2000" dirty="0" smtClean="0">
                <a:latin typeface="Helvetica"/>
                <a:cs typeface="Helvetica"/>
              </a:rPr>
              <a:t> ventilation and </a:t>
            </a:r>
            <a:r>
              <a:rPr lang="sv-SE" sz="2000" dirty="0" err="1" smtClean="0">
                <a:latin typeface="Helvetica"/>
                <a:cs typeface="Helvetica"/>
              </a:rPr>
              <a:t>continous</a:t>
            </a:r>
            <a:r>
              <a:rPr lang="sv-SE" sz="2000" dirty="0" smtClean="0">
                <a:latin typeface="Helvetica"/>
                <a:cs typeface="Helvetica"/>
              </a:rPr>
              <a:t> CPR </a:t>
            </a:r>
            <a:r>
              <a:rPr lang="sv-SE" sz="2000" dirty="0" err="1" smtClean="0">
                <a:latin typeface="Helvetica"/>
                <a:cs typeface="Helvetica"/>
              </a:rPr>
              <a:t>increases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survival</a:t>
            </a:r>
            <a:endParaRPr lang="sv-SE" sz="2000" dirty="0" smtClean="0">
              <a:latin typeface="Helvetica"/>
              <a:cs typeface="Helvetica"/>
            </a:endParaRPr>
          </a:p>
          <a:p>
            <a:endParaRPr lang="sv-SE" sz="2000" dirty="0">
              <a:latin typeface="Helvetica"/>
              <a:cs typeface="Helvetica"/>
            </a:endParaRPr>
          </a:p>
          <a:p>
            <a:r>
              <a:rPr lang="sv-SE" sz="2000" dirty="0" err="1" smtClean="0">
                <a:latin typeface="Helvetica"/>
                <a:cs typeface="Helvetica"/>
              </a:rPr>
              <a:t>Five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rescue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breaths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can</a:t>
            </a:r>
            <a:r>
              <a:rPr lang="sv-SE" sz="2000" dirty="0" smtClean="0">
                <a:latin typeface="Helvetica"/>
                <a:cs typeface="Helvetica"/>
              </a:rPr>
              <a:t> be </a:t>
            </a:r>
            <a:r>
              <a:rPr lang="sv-SE" sz="2000" dirty="0" err="1" smtClean="0">
                <a:latin typeface="Helvetica"/>
                <a:cs typeface="Helvetica"/>
              </a:rPr>
              <a:t>initiated</a:t>
            </a:r>
            <a:r>
              <a:rPr lang="sv-SE" sz="2000" dirty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already</a:t>
            </a:r>
            <a:r>
              <a:rPr lang="sv-SE" sz="2000" dirty="0" smtClean="0">
                <a:latin typeface="Helvetica"/>
                <a:cs typeface="Helvetica"/>
              </a:rPr>
              <a:t> in </a:t>
            </a:r>
            <a:r>
              <a:rPr lang="sv-SE" sz="2000" dirty="0" err="1" smtClean="0">
                <a:latin typeface="Helvetica"/>
                <a:cs typeface="Helvetica"/>
              </a:rPr>
              <a:t>shallow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water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provided</a:t>
            </a:r>
            <a:r>
              <a:rPr lang="sv-SE" sz="2000" dirty="0" smtClean="0">
                <a:latin typeface="Helvetica"/>
                <a:cs typeface="Helvetica"/>
              </a:rPr>
              <a:t> the </a:t>
            </a:r>
            <a:r>
              <a:rPr lang="sv-SE" sz="2000" dirty="0" err="1" smtClean="0">
                <a:latin typeface="Helvetica"/>
                <a:cs typeface="Helvetica"/>
              </a:rPr>
              <a:t>rescuers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 err="1" smtClean="0">
                <a:latin typeface="Helvetica"/>
                <a:cs typeface="Helvetica"/>
              </a:rPr>
              <a:t>safety</a:t>
            </a:r>
            <a:r>
              <a:rPr lang="sv-SE" sz="2000" dirty="0" smtClean="0">
                <a:latin typeface="Helvetica"/>
                <a:cs typeface="Helvetica"/>
              </a:rPr>
              <a:t> is not </a:t>
            </a:r>
            <a:r>
              <a:rPr lang="sv-SE" sz="2000" dirty="0" err="1" smtClean="0">
                <a:latin typeface="Helvetica"/>
                <a:cs typeface="Helvetica"/>
              </a:rPr>
              <a:t>compromised</a:t>
            </a:r>
            <a:endParaRPr lang="sv-SE" sz="2000" dirty="0" smtClean="0">
              <a:latin typeface="Helvetica"/>
              <a:cs typeface="Helvetica"/>
            </a:endParaRPr>
          </a:p>
          <a:p>
            <a:endParaRPr lang="sv-SE" sz="2000" dirty="0">
              <a:latin typeface="Helvetica"/>
              <a:cs typeface="Helvetica"/>
            </a:endParaRPr>
          </a:p>
          <a:p>
            <a:r>
              <a:rPr lang="sv-SE" sz="2000" dirty="0">
                <a:latin typeface="Helvetica"/>
                <a:cs typeface="Helvetica"/>
              </a:rPr>
              <a:t>If the </a:t>
            </a:r>
            <a:r>
              <a:rPr lang="sv-SE" sz="2000" dirty="0" err="1">
                <a:latin typeface="Helvetica"/>
                <a:cs typeface="Helvetica"/>
              </a:rPr>
              <a:t>victim</a:t>
            </a:r>
            <a:r>
              <a:rPr lang="sv-SE" sz="2000" dirty="0">
                <a:latin typeface="Helvetica"/>
                <a:cs typeface="Helvetica"/>
              </a:rPr>
              <a:t> is in </a:t>
            </a:r>
            <a:r>
              <a:rPr lang="sv-SE" sz="2000" dirty="0" err="1">
                <a:latin typeface="Helvetica"/>
                <a:cs typeface="Helvetica"/>
              </a:rPr>
              <a:t>deep</a:t>
            </a:r>
            <a:r>
              <a:rPr lang="sv-SE" sz="2000" dirty="0">
                <a:latin typeface="Helvetica"/>
                <a:cs typeface="Helvetica"/>
              </a:rPr>
              <a:t> </a:t>
            </a:r>
            <a:r>
              <a:rPr lang="sv-SE" sz="2000" dirty="0" err="1">
                <a:latin typeface="Helvetica"/>
                <a:cs typeface="Helvetica"/>
              </a:rPr>
              <a:t>water</a:t>
            </a:r>
            <a:r>
              <a:rPr lang="sv-SE" sz="2000" dirty="0">
                <a:latin typeface="Helvetica"/>
                <a:cs typeface="Helvetica"/>
              </a:rPr>
              <a:t>, </a:t>
            </a:r>
            <a:r>
              <a:rPr lang="sv-SE" sz="2000" dirty="0" err="1">
                <a:latin typeface="Helvetica"/>
                <a:cs typeface="Helvetica"/>
              </a:rPr>
              <a:t>g</a:t>
            </a:r>
            <a:r>
              <a:rPr lang="sv-SE" sz="2000" dirty="0" err="1" smtClean="0">
                <a:latin typeface="Helvetica"/>
                <a:cs typeface="Helvetica"/>
              </a:rPr>
              <a:t>ive</a:t>
            </a:r>
            <a:r>
              <a:rPr lang="sv-SE" sz="2000" dirty="0" smtClean="0">
                <a:latin typeface="Helvetica"/>
                <a:cs typeface="Helvetica"/>
              </a:rPr>
              <a:t> </a:t>
            </a:r>
            <a:r>
              <a:rPr lang="sv-SE" sz="2000" dirty="0">
                <a:latin typeface="Helvetica"/>
                <a:cs typeface="Helvetica"/>
              </a:rPr>
              <a:t>10–15 </a:t>
            </a:r>
            <a:r>
              <a:rPr lang="sv-SE" sz="2000" dirty="0" err="1">
                <a:latin typeface="Helvetica"/>
                <a:cs typeface="Helvetica"/>
              </a:rPr>
              <a:t>rescue</a:t>
            </a:r>
            <a:r>
              <a:rPr lang="sv-SE" sz="2000" dirty="0">
                <a:latin typeface="Helvetica"/>
                <a:cs typeface="Helvetica"/>
              </a:rPr>
              <a:t> </a:t>
            </a:r>
            <a:r>
              <a:rPr lang="sv-SE" sz="2000" dirty="0" err="1">
                <a:latin typeface="Helvetica"/>
                <a:cs typeface="Helvetica"/>
              </a:rPr>
              <a:t>breaths</a:t>
            </a:r>
            <a:r>
              <a:rPr lang="sv-SE" sz="2000" dirty="0">
                <a:latin typeface="Helvetica"/>
                <a:cs typeface="Helvetica"/>
              </a:rPr>
              <a:t> over </a:t>
            </a:r>
            <a:r>
              <a:rPr lang="sv-SE" sz="2000" dirty="0" err="1">
                <a:latin typeface="Helvetica"/>
                <a:cs typeface="Helvetica"/>
              </a:rPr>
              <a:t>approximately</a:t>
            </a:r>
            <a:r>
              <a:rPr lang="sv-SE" sz="2000" dirty="0">
                <a:latin typeface="Helvetica"/>
                <a:cs typeface="Helvetica"/>
              </a:rPr>
              <a:t> 1 </a:t>
            </a:r>
            <a:r>
              <a:rPr lang="sv-SE" sz="2000" dirty="0" smtClean="0">
                <a:latin typeface="Helvetica"/>
                <a:cs typeface="Helvetica"/>
              </a:rPr>
              <a:t>min. </a:t>
            </a:r>
            <a:r>
              <a:rPr lang="sv-SE" sz="20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Requires</a:t>
            </a:r>
            <a:r>
              <a:rPr lang="sv-SE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sv-SE" sz="20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training</a:t>
            </a:r>
            <a:r>
              <a:rPr lang="sv-SE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and </a:t>
            </a:r>
            <a:r>
              <a:rPr lang="sv-SE" sz="20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buoyancy</a:t>
            </a:r>
            <a:r>
              <a:rPr lang="sv-SE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sv-SE" sz="20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aid</a:t>
            </a:r>
            <a:r>
              <a:rPr lang="sv-SE" sz="2000" b="1" dirty="0">
                <a:solidFill>
                  <a:srgbClr val="FF0000"/>
                </a:solidFill>
                <a:latin typeface="Helvetica"/>
                <a:cs typeface="Helvetica"/>
              </a:rPr>
              <a:t>!</a:t>
            </a:r>
          </a:p>
          <a:p>
            <a:endParaRPr lang="sv-SE" sz="2000" dirty="0">
              <a:latin typeface="Helvetica"/>
              <a:cs typeface="Helvetica"/>
            </a:endParaRPr>
          </a:p>
          <a:p>
            <a:endParaRPr lang="sv-SE" sz="2000" dirty="0">
              <a:latin typeface="Helvetica"/>
              <a:cs typeface="Helvetica"/>
            </a:endParaRPr>
          </a:p>
        </p:txBody>
      </p:sp>
      <p:sp>
        <p:nvSpPr>
          <p:cNvPr id="97285" name="textruta 1"/>
          <p:cNvSpPr txBox="1">
            <a:spLocks noChangeArrowheads="1"/>
          </p:cNvSpPr>
          <p:nvPr/>
        </p:nvSpPr>
        <p:spPr bwMode="auto">
          <a:xfrm>
            <a:off x="3903944" y="5399034"/>
            <a:ext cx="50802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sv-SE" sz="1200" i="1" dirty="0" err="1"/>
              <a:t>Soar</a:t>
            </a:r>
            <a:r>
              <a:rPr lang="sv-SE" sz="1200" i="1" dirty="0"/>
              <a:t> J, Perkins GD, Abbas G, </a:t>
            </a:r>
            <a:r>
              <a:rPr lang="sv-SE" sz="1200" i="1" dirty="0" err="1"/>
              <a:t>Alfonzo</a:t>
            </a:r>
            <a:r>
              <a:rPr lang="sv-SE" sz="1200" i="1" dirty="0"/>
              <a:t> A, </a:t>
            </a:r>
            <a:r>
              <a:rPr lang="sv-SE" sz="1200" i="1" dirty="0" err="1"/>
              <a:t>Barelli</a:t>
            </a:r>
            <a:r>
              <a:rPr lang="sv-SE" sz="1200" i="1" dirty="0"/>
              <a:t> A, Bierens JJ, et al. </a:t>
            </a:r>
            <a:endParaRPr lang="sv-SE" sz="1200" dirty="0"/>
          </a:p>
          <a:p>
            <a:r>
              <a:rPr lang="sv-SE" sz="1200" i="1" dirty="0" err="1"/>
              <a:t>European</a:t>
            </a:r>
            <a:r>
              <a:rPr lang="sv-SE" sz="1200" i="1" dirty="0"/>
              <a:t> </a:t>
            </a:r>
            <a:r>
              <a:rPr lang="sv-SE" sz="1200" i="1" dirty="0" err="1"/>
              <a:t>Resuscitation</a:t>
            </a:r>
            <a:r>
              <a:rPr lang="sv-SE" sz="1200" i="1" dirty="0"/>
              <a:t> Council </a:t>
            </a:r>
            <a:r>
              <a:rPr lang="sv-SE" sz="1200" i="1" dirty="0" err="1"/>
              <a:t>Guidelines</a:t>
            </a:r>
            <a:r>
              <a:rPr lang="sv-SE" sz="1200" i="1" dirty="0"/>
              <a:t> for </a:t>
            </a:r>
            <a:r>
              <a:rPr lang="sv-SE" sz="1200" i="1" dirty="0" err="1"/>
              <a:t>Resuscitation</a:t>
            </a:r>
            <a:r>
              <a:rPr lang="sv-SE" sz="1200" i="1" dirty="0"/>
              <a:t> 2010 </a:t>
            </a:r>
            <a:endParaRPr lang="sv-SE" sz="1200" dirty="0"/>
          </a:p>
          <a:p>
            <a:r>
              <a:rPr lang="sv-SE" sz="1200" i="1" dirty="0" err="1" smtClean="0"/>
              <a:t>electrocution</a:t>
            </a:r>
            <a:r>
              <a:rPr lang="sv-SE" sz="1200" i="1" dirty="0"/>
              <a:t>. </a:t>
            </a:r>
            <a:r>
              <a:rPr lang="sv-SE" sz="1200" i="1" dirty="0" err="1"/>
              <a:t>Resuscitation</a:t>
            </a:r>
            <a:r>
              <a:rPr lang="sv-SE" sz="1200" i="1" dirty="0"/>
              <a:t>. 2010 Oct;81(10):1400-33. </a:t>
            </a:r>
            <a:endParaRPr lang="sv-SE" sz="1200" dirty="0"/>
          </a:p>
          <a:p>
            <a:endParaRPr lang="sv-SE" sz="1200" dirty="0"/>
          </a:p>
        </p:txBody>
      </p:sp>
      <p:sp>
        <p:nvSpPr>
          <p:cNvPr id="7" name="Rubrik 1"/>
          <p:cNvSpPr txBox="1">
            <a:spLocks/>
          </p:cNvSpPr>
          <p:nvPr/>
        </p:nvSpPr>
        <p:spPr>
          <a:xfrm>
            <a:off x="1002599" y="725399"/>
            <a:ext cx="7494702" cy="1251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4800" b="1" dirty="0" smtClean="0">
                <a:latin typeface="Helvetica"/>
                <a:cs typeface="Helvetica"/>
              </a:rPr>
              <a:t>ERC </a:t>
            </a:r>
            <a:r>
              <a:rPr lang="sv-SE" sz="4800" b="1" dirty="0" err="1" smtClean="0">
                <a:latin typeface="Helvetica"/>
                <a:cs typeface="Helvetica"/>
              </a:rPr>
              <a:t>guidelines</a:t>
            </a:r>
            <a:r>
              <a:rPr lang="sv-SE" sz="4800" b="1" dirty="0" smtClean="0">
                <a:latin typeface="Helvetica"/>
                <a:cs typeface="Helvetica"/>
              </a:rPr>
              <a:t> 2010</a:t>
            </a:r>
            <a:endParaRPr lang="sv-SE" sz="4800" b="1" dirty="0">
              <a:latin typeface="Helvetica"/>
              <a:cs typeface="Helvetica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12" name="Rektangel 11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textruta 12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14" name="Rak 13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ak 14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Bildobjekt 15" descr="Svenska HLR rådet logo-inverterad-färg 140508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72677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Szpilm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18304"/>
            <a:ext cx="8915400" cy="3672696"/>
          </a:xfrm>
          <a:prstGeom prst="rect">
            <a:avLst/>
          </a:prstGeom>
        </p:spPr>
      </p:pic>
      <p:grpSp>
        <p:nvGrpSpPr>
          <p:cNvPr id="3" name="Grupp 2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4" name="Rektangel 3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6" name="Rak 5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ak 6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Bildobjekt 7" descr="Svenska HLR rådet logo-inverterad-färg 140508.eps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37433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62000" y="1219200"/>
            <a:ext cx="8534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sv-SE" sz="4800" b="1" dirty="0" err="1" smtClean="0">
                <a:latin typeface="Helvetica"/>
                <a:ea typeface="Arial" charset="0"/>
                <a:cs typeface="Helvetica"/>
              </a:rPr>
              <a:t>Survival</a:t>
            </a:r>
            <a:r>
              <a:rPr lang="sv-SE" sz="4800" b="1" dirty="0" smtClean="0">
                <a:latin typeface="Helvetica"/>
                <a:ea typeface="Arial" charset="0"/>
                <a:cs typeface="Helvetica"/>
              </a:rPr>
              <a:t> </a:t>
            </a:r>
            <a:r>
              <a:rPr lang="sv-SE" sz="4800" b="1" dirty="0" err="1" smtClean="0">
                <a:latin typeface="Helvetica"/>
                <a:ea typeface="Arial" charset="0"/>
                <a:cs typeface="Helvetica"/>
              </a:rPr>
              <a:t>without</a:t>
            </a:r>
            <a:r>
              <a:rPr lang="sv-SE" sz="4800" b="1" dirty="0" smtClean="0">
                <a:latin typeface="Helvetica"/>
                <a:ea typeface="Arial" charset="0"/>
                <a:cs typeface="Helvetica"/>
              </a:rPr>
              <a:t> </a:t>
            </a:r>
            <a:r>
              <a:rPr lang="sv-SE" sz="4800" b="1" dirty="0" err="1" smtClean="0">
                <a:latin typeface="Helvetica"/>
                <a:ea typeface="Arial" charset="0"/>
                <a:cs typeface="Helvetica"/>
              </a:rPr>
              <a:t>sequele</a:t>
            </a:r>
            <a:endParaRPr lang="sv-SE" sz="4800" b="1" dirty="0" smtClean="0">
              <a:latin typeface="Helvetica"/>
              <a:ea typeface="Arial" charset="0"/>
              <a:cs typeface="Helvetica"/>
            </a:endParaRPr>
          </a:p>
          <a:p>
            <a:pPr>
              <a:spcBef>
                <a:spcPct val="50000"/>
              </a:spcBef>
            </a:pPr>
            <a:endParaRPr lang="sv-SE" sz="1200" dirty="0">
              <a:latin typeface="Helvetica"/>
              <a:cs typeface="Helvetica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219200" y="3807923"/>
            <a:ext cx="7543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sv-SE" sz="3000" i="1" dirty="0" smtClean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52.6 %               7.4 %</a:t>
            </a:r>
            <a:r>
              <a:rPr lang="sv-SE" sz="3000" i="1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, </a:t>
            </a:r>
            <a:r>
              <a:rPr lang="sv-SE" i="1" dirty="0" smtClean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           </a:t>
            </a:r>
            <a:r>
              <a:rPr lang="sv-SE" sz="1800" i="1" dirty="0" smtClean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P </a:t>
            </a:r>
            <a:r>
              <a:rPr lang="sv-SE" sz="1800" i="1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&lt; 0.001 </a:t>
            </a:r>
          </a:p>
          <a:p>
            <a:pPr>
              <a:spcBef>
                <a:spcPct val="50000"/>
              </a:spcBef>
            </a:pPr>
            <a:endParaRPr lang="sv-SE" sz="1800" dirty="0">
              <a:solidFill>
                <a:srgbClr val="000000"/>
              </a:solidFill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762000" y="2268141"/>
            <a:ext cx="8001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000" b="1" dirty="0" smtClean="0">
                <a:latin typeface="Helvetica"/>
                <a:ea typeface="Arial" charset="0"/>
                <a:cs typeface="Helvetica"/>
              </a:rPr>
              <a:t>In-</a:t>
            </a:r>
            <a:r>
              <a:rPr lang="sv-SE" sz="2000" b="1" dirty="0" err="1" smtClean="0">
                <a:latin typeface="Helvetica"/>
                <a:ea typeface="Arial" charset="0"/>
                <a:cs typeface="Helvetica"/>
              </a:rPr>
              <a:t>water</a:t>
            </a:r>
            <a:r>
              <a:rPr lang="sv-SE" sz="2000" b="1" dirty="0" smtClean="0">
                <a:latin typeface="Helvetica"/>
                <a:ea typeface="Arial" charset="0"/>
                <a:cs typeface="Helvetica"/>
              </a:rPr>
              <a:t> ventilation, </a:t>
            </a:r>
            <a:r>
              <a:rPr lang="sv-SE" sz="2000" i="1" dirty="0" smtClean="0">
                <a:solidFill>
                  <a:srgbClr val="000000"/>
                </a:solidFill>
                <a:latin typeface="Helvetica"/>
                <a:ea typeface="Arial" charset="0"/>
                <a:cs typeface="Helvetica"/>
              </a:rPr>
              <a:t> 		  </a:t>
            </a:r>
            <a:r>
              <a:rPr lang="sv-SE" sz="2000" b="1" dirty="0" smtClean="0">
                <a:latin typeface="Helvetica"/>
                <a:ea typeface="Arial" charset="0"/>
                <a:cs typeface="Helvetica"/>
              </a:rPr>
              <a:t>NON-in </a:t>
            </a:r>
            <a:r>
              <a:rPr lang="sv-SE" sz="2000" b="1" dirty="0" err="1" smtClean="0">
                <a:latin typeface="Helvetica"/>
                <a:ea typeface="Arial" charset="0"/>
                <a:cs typeface="Helvetica"/>
              </a:rPr>
              <a:t>water</a:t>
            </a:r>
            <a:r>
              <a:rPr lang="sv-SE" sz="2000" b="1" dirty="0" smtClean="0">
                <a:latin typeface="Helvetica"/>
                <a:ea typeface="Arial" charset="0"/>
                <a:cs typeface="Helvetica"/>
              </a:rPr>
              <a:t> ventilation</a:t>
            </a:r>
          </a:p>
          <a:p>
            <a:pPr>
              <a:spcBef>
                <a:spcPct val="50000"/>
              </a:spcBef>
            </a:pPr>
            <a:r>
              <a:rPr lang="sv-SE" sz="1600" i="1" dirty="0" smtClean="0">
                <a:solidFill>
                  <a:srgbClr val="000000"/>
                </a:solidFill>
                <a:latin typeface="Helvetica"/>
                <a:cs typeface="Helvetica"/>
              </a:rPr>
              <a:t>	</a:t>
            </a:r>
            <a:r>
              <a:rPr lang="sv-SE" sz="2400" i="1" dirty="0" smtClean="0">
                <a:solidFill>
                  <a:srgbClr val="000000"/>
                </a:solidFill>
                <a:latin typeface="Helvetica"/>
                <a:cs typeface="Helvetica"/>
              </a:rPr>
              <a:t>n=19			</a:t>
            </a:r>
            <a:r>
              <a:rPr lang="sv-SE" sz="2400" i="1" dirty="0" smtClean="0">
                <a:solidFill>
                  <a:srgbClr val="000000"/>
                </a:solidFill>
                <a:latin typeface="Helvetica"/>
                <a:ea typeface="Arial" charset="0"/>
                <a:cs typeface="Helvetica"/>
              </a:rPr>
              <a:t>				</a:t>
            </a:r>
            <a:r>
              <a:rPr lang="sv-SE" sz="2400" i="1" dirty="0" smtClean="0">
                <a:solidFill>
                  <a:srgbClr val="000000"/>
                </a:solidFill>
                <a:latin typeface="Helvetica"/>
                <a:cs typeface="Helvetica"/>
              </a:rPr>
              <a:t>n=27</a:t>
            </a:r>
            <a:endParaRPr lang="sv-SE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>
              <a:spcBef>
                <a:spcPct val="50000"/>
              </a:spcBef>
            </a:pPr>
            <a:endParaRPr lang="sv-SE" sz="3200" dirty="0">
              <a:latin typeface="Helvetica"/>
              <a:cs typeface="Helvetica"/>
            </a:endParaRPr>
          </a:p>
        </p:txBody>
      </p:sp>
      <p:sp>
        <p:nvSpPr>
          <p:cNvPr id="6" name="Rubrik 1"/>
          <p:cNvSpPr txBox="1">
            <a:spLocks/>
          </p:cNvSpPr>
          <p:nvPr/>
        </p:nvSpPr>
        <p:spPr bwMode="auto">
          <a:xfrm>
            <a:off x="5029200" y="5589320"/>
            <a:ext cx="411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Szpilman</a:t>
            </a:r>
            <a:r>
              <a:rPr kumimoji="0" lang="sv-SE" sz="12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</a:t>
            </a:r>
            <a:r>
              <a:rPr kumimoji="0" lang="sv-SE" sz="120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sv-SE" sz="1200" i="1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Resuscitation</a:t>
            </a:r>
            <a:r>
              <a:rPr kumimoji="0" lang="sv-SE" sz="120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63 (2004) 25-31</a:t>
            </a:r>
            <a:endParaRPr kumimoji="0" lang="sv-SE" sz="12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7" name="Grupp 6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8" name="Rektangel 7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textruta 8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10" name="Rak 9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k 11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Bildobjekt 12" descr="Svenska HLR rådet logo-inverterad-färg 140508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2376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 2"/>
          <p:cNvGrpSpPr/>
          <p:nvPr/>
        </p:nvGrpSpPr>
        <p:grpSpPr>
          <a:xfrm>
            <a:off x="-608861" y="6298119"/>
            <a:ext cx="9752861" cy="553499"/>
            <a:chOff x="-608861" y="6298119"/>
            <a:chExt cx="9752861" cy="553499"/>
          </a:xfrm>
        </p:grpSpPr>
        <p:sp>
          <p:nvSpPr>
            <p:cNvPr id="4" name="Rektangel 3"/>
            <p:cNvSpPr/>
            <p:nvPr/>
          </p:nvSpPr>
          <p:spPr>
            <a:xfrm>
              <a:off x="0" y="6298119"/>
              <a:ext cx="9144000" cy="553499"/>
            </a:xfrm>
            <a:prstGeom prst="rect">
              <a:avLst/>
            </a:prstGeom>
            <a:solidFill>
              <a:schemeClr val="tx1">
                <a:alpha val="8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4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-608861" y="6482295"/>
              <a:ext cx="8384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		                  HLR2014 - Om Drunkning		 </a:t>
              </a:r>
              <a:r>
                <a:rPr lang="sv-SE" sz="1000" dirty="0">
                  <a:solidFill>
                    <a:srgbClr val="F2F2F2"/>
                  </a:solidFill>
                  <a:latin typeface="Helvetica"/>
                  <a:cs typeface="Helvetica"/>
                </a:rPr>
                <a:t> </a:t>
              </a:r>
              <a:r>
                <a:rPr lang="sv-SE" sz="1000" dirty="0" smtClean="0">
                  <a:solidFill>
                    <a:srgbClr val="F2F2F2"/>
                  </a:solidFill>
                  <a:latin typeface="Helvetica"/>
                  <a:cs typeface="Helvetica"/>
                </a:rPr>
                <a:t>                  Tylösand 3-4 juni 2014 </a:t>
              </a:r>
              <a:endParaRPr lang="sv-SE" dirty="0"/>
            </a:p>
          </p:txBody>
        </p:sp>
        <p:cxnSp>
          <p:nvCxnSpPr>
            <p:cNvPr id="6" name="Rak 5"/>
            <p:cNvCxnSpPr/>
            <p:nvPr/>
          </p:nvCxnSpPr>
          <p:spPr>
            <a:xfrm>
              <a:off x="1002599" y="6503252"/>
              <a:ext cx="1966318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ak 6"/>
            <p:cNvCxnSpPr/>
            <p:nvPr/>
          </p:nvCxnSpPr>
          <p:spPr>
            <a:xfrm>
              <a:off x="3811016" y="6505302"/>
              <a:ext cx="2144266" cy="0"/>
            </a:xfrm>
            <a:prstGeom prst="line">
              <a:avLst/>
            </a:prstGeom>
            <a:ln w="3175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Bildobjekt 7" descr="Svenska HLR rådet logo-inverterad-färg 140508.eps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8517" y="6442851"/>
              <a:ext cx="1526947" cy="285665"/>
            </a:xfrm>
            <a:prstGeom prst="rect">
              <a:avLst/>
            </a:prstGeom>
          </p:spPr>
        </p:pic>
      </p:grpSp>
      <p:pic>
        <p:nvPicPr>
          <p:cNvPr id="2" name="Bildobjekt 1" descr="del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9" y="986490"/>
            <a:ext cx="7936850" cy="347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74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542</Words>
  <Application>Microsoft Macintosh PowerPoint</Application>
  <PresentationFormat>Bildspel på skärmen (4:3)</PresentationFormat>
  <Paragraphs>95</Paragraphs>
  <Slides>26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26</vt:i4>
      </vt:variant>
    </vt:vector>
  </HeadingPairs>
  <TitlesOfParts>
    <vt:vector size="27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AC Lifesaving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</dc:title>
  <dc:creator>Andreas Claesson</dc:creator>
  <cp:lastModifiedBy>Andreas Claesson</cp:lastModifiedBy>
  <cp:revision>47</cp:revision>
  <dcterms:created xsi:type="dcterms:W3CDTF">2014-05-20T07:03:49Z</dcterms:created>
  <dcterms:modified xsi:type="dcterms:W3CDTF">2014-06-01T09:31:07Z</dcterms:modified>
</cp:coreProperties>
</file>