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0" r:id="rId2"/>
    <p:sldId id="320" r:id="rId3"/>
    <p:sldId id="302" r:id="rId4"/>
    <p:sldId id="322" r:id="rId5"/>
    <p:sldId id="323" r:id="rId6"/>
    <p:sldId id="311" r:id="rId7"/>
    <p:sldId id="325" r:id="rId8"/>
    <p:sldId id="292" r:id="rId9"/>
    <p:sldId id="312" r:id="rId10"/>
    <p:sldId id="296" r:id="rId11"/>
    <p:sldId id="285" r:id="rId12"/>
    <p:sldId id="298" r:id="rId13"/>
    <p:sldId id="300" r:id="rId14"/>
    <p:sldId id="314" r:id="rId15"/>
    <p:sldId id="315" r:id="rId16"/>
    <p:sldId id="316" r:id="rId17"/>
    <p:sldId id="317" r:id="rId18"/>
    <p:sldId id="318" r:id="rId19"/>
    <p:sldId id="319" r:id="rId20"/>
    <p:sldId id="305" r:id="rId21"/>
    <p:sldId id="308" r:id="rId22"/>
    <p:sldId id="306" r:id="rId23"/>
    <p:sldId id="321" r:id="rId24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E303B-5B6B-4EC8-9301-2BD368656DA8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F5F52-978B-4A59-9BBB-EAACAD435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17DDD-6B4D-4E4C-B727-D49E9AC535F3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6444C-165D-44DF-9683-3ECB5BD1EBC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upp 4"/>
          <p:cNvGrpSpPr/>
          <p:nvPr userDrawn="1"/>
        </p:nvGrpSpPr>
        <p:grpSpPr>
          <a:xfrm>
            <a:off x="-608861" y="6310819"/>
            <a:ext cx="9752861" cy="553499"/>
            <a:chOff x="-608861" y="6298119"/>
            <a:chExt cx="9752861" cy="553499"/>
          </a:xfrm>
        </p:grpSpPr>
        <p:sp>
          <p:nvSpPr>
            <p:cNvPr id="6" name="Rektangel 5"/>
            <p:cNvSpPr/>
            <p:nvPr/>
          </p:nvSpPr>
          <p:spPr>
            <a:xfrm>
              <a:off x="0" y="6298119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</a:t>
              </a:r>
              <a:r>
                <a:rPr lang="sv-SE" sz="1000" baseline="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HLR2014 - Om Drunkning</a:t>
              </a:r>
              <a:r>
                <a:rPr lang="sv-SE" sz="1000" baseline="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	                   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Tylösand 3-4 juni 2014 </a:t>
              </a:r>
              <a:endParaRPr lang="sv-SE" dirty="0"/>
            </a:p>
          </p:txBody>
        </p:sp>
        <p:cxnSp>
          <p:nvCxnSpPr>
            <p:cNvPr id="8" name="Rak 7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Bildobjekt 9" descr="Svenska HLR rådet logo-inverterad-färg 140508.eps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C47F-8C84-4844-A343-E3F2E1C324E1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39A0-BEF4-4815-BE22-79C39B737C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source=images&amp;cd=&amp;cad=rja&amp;uact=8&amp;docid=1A_zLgK0sH-U6M&amp;tbnid=SktcA0BSNQViHM:&amp;ved=0CAUQjRw&amp;url=http://meritus.kopernika.pl/not-so-therapeutic-hypothermia/&amp;ei=Hr2MU_ThBoX04QT82IGgDA&amp;psig=AFQjCNEgCZgugh353qDYPajKgh58LixDaw&amp;ust=1401818004485090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source=images&amp;cd=&amp;cad=rja&amp;uact=8&amp;docid=iql_1xMHQVqmIM&amp;tbnid=LGw0K282YhwUbM:&amp;ved=0CAUQjRw&amp;url=http://swiftwaterrescue.com/wilderness-first-aid/nurses-heart-attack-experience/&amp;ei=K_iNU7L8HePe4QS974DQBw&amp;bvm=bv.68191837,d.bGE&amp;psig=AFQjCNGTjFJ3W4gxSkEMzzxbfpRjsqzVkA&amp;ust=1401899385883869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source=images&amp;cd=&amp;cad=rja&amp;uact=8&amp;docid=DWs9S9dVTfurjM&amp;tbnid=lx_rjS6f_NWv2M:&amp;ved=0CAUQjRw&amp;url=http://no.wikipedia.org/wiki/Westland_Sea_King&amp;ei=V_mNU9mnKsiD4gT9nYHIBA&amp;bvm=bv.68191837,d.bGE&amp;psig=AFQjCNGJCXJztx_muSddOfokiFqsXuUl5g&amp;ust=1401899671388028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google.se/url?sa=i&amp;rct=j&amp;q=&amp;esrc=s&amp;source=images&amp;cd=&amp;cad=rja&amp;uact=8&amp;docid=DWs9S9dVTfurjM&amp;tbnid=lx_rjS6f_NWv2M:&amp;ved=0CAUQjRw&amp;url=http://no.wikipedia.org/wiki/Westland_Sea_King&amp;ei=V_mNU9mnKsiD4gT9nYHIBA&amp;bvm=bv.68191837,d.bGE&amp;psig=AFQjCNGJCXJztx_muSddOfokiFqsXuUl5g&amp;ust=1401899671388028" TargetMode="External"/><Relationship Id="rId7" Type="http://schemas.openxmlformats.org/officeDocument/2006/relationships/hyperlink" Target="http://www.google.se/url?sa=i&amp;rct=j&amp;q=&amp;esrc=s&amp;source=images&amp;cd=&amp;cad=rja&amp;uact=8&amp;docid=kCkKlZxFI0gksM&amp;tbnid=LYeKwlJ8jrx6hM:&amp;ved=0CAUQjRw&amp;url=http://nyheter24.se/blogg/tokmoderaten/2011/11/30/ratt-eller-oratt-i-nagot-sa-orattvist/&amp;ei=0fuNU8jmJ4Ll4QS73YHQAQ&amp;bvm=bv.68191837,d.bGE&amp;psig=AFQjCNHIRXEYr-n0CessDpwinbSQhN89Ag&amp;ust=1401900325057185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www.google.se/url?sa=i&amp;rct=j&amp;q=&amp;esrc=s&amp;source=images&amp;cd=&amp;cad=rja&amp;uact=8&amp;docid=mXAb5cJMFBVVzM&amp;tbnid=chUD4kGSQVtwPM:&amp;ved=0CAUQjRw&amp;url=http://emcrit.org/podcasts/ecmo/&amp;ei=TPuNU-WWLIXP4QTXtYDoBA&amp;bvm=bv.68191837,d.bGE&amp;psig=AFQjCNEu3qj18giHvj0CMy11ABkyD2Hv-Q&amp;ust=1401900070511535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www.jll.se/2.6ba9fa711d2575a2a7800022796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2.gif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hyperlink" Target="http://www.vll.se/default.aspx?id=1456&amp;refid=1405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.emf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source=images&amp;cd=&amp;cad=rja&amp;uact=8&amp;docid=g4IQYvCgqu_IrM&amp;tbnid=kl6wkWXoxJyCuM:&amp;ved=0CAUQjRw&amp;url=http://lakelouiselowdown.wordpress.com/2010/12/02/world-cup-helicopter-rescue/&amp;ei=cZ2MU7GeDaOo4gShhoCQDA&amp;bvm=bv.67720277,d.bGQ&amp;psig=AFQjCNHvgP6U3FhnegtTewl7xH9PG9wrrQ&amp;ust=1401810448212065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51520" y="260648"/>
            <a:ext cx="7344816" cy="12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800" b="1" dirty="0" smtClean="0">
                <a:solidFill>
                  <a:schemeClr val="bg1"/>
                </a:solidFill>
              </a:rPr>
              <a:t>Accidentell hypotermi</a:t>
            </a:r>
          </a:p>
          <a:p>
            <a:pPr>
              <a:lnSpc>
                <a:spcPct val="150000"/>
              </a:lnSpc>
            </a:pPr>
            <a:r>
              <a:rPr lang="sv-SE" sz="2400" b="1" i="1" dirty="0" smtClean="0">
                <a:solidFill>
                  <a:schemeClr val="bg1"/>
                </a:solidFill>
              </a:rPr>
              <a:t>prehospitalt omhändertagande och resuscitering</a:t>
            </a:r>
            <a:endParaRPr lang="sv-SE" sz="2800" b="1" i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C:\Users\Otto\Documents\OTTO\FORSKNING\PICTURES\330 skavdron\Bild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3608" y="1700808"/>
            <a:ext cx="6480720" cy="35773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6"/>
          <p:cNvSpPr txBox="1"/>
          <p:nvPr/>
        </p:nvSpPr>
        <p:spPr>
          <a:xfrm>
            <a:off x="539552" y="5373216"/>
            <a:ext cx="586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Otto Henriksson, MD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PhD</a:t>
            </a:r>
            <a:endParaRPr lang="de-DE" b="1" dirty="0" smtClean="0">
              <a:solidFill>
                <a:schemeClr val="bg1"/>
              </a:solidFill>
              <a:latin typeface="+mj-lt"/>
              <a:ea typeface="MS PGothic" pitchFamily="34" charset="-128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Peter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Lundgren</a:t>
            </a:r>
            <a:r>
              <a:rPr lang="de-DE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, MD </a:t>
            </a:r>
            <a:r>
              <a:rPr lang="de-DE" b="1" dirty="0" err="1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PhD</a:t>
            </a:r>
            <a:endParaRPr lang="de-DE" b="1" dirty="0" smtClean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283968" y="836712"/>
            <a:ext cx="43924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>
              <a:spcBef>
                <a:spcPts val="12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Isolering</a:t>
            </a:r>
          </a:p>
          <a:p>
            <a:pPr marL="355600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vindtät helkroppsisolering</a:t>
            </a:r>
          </a:p>
          <a:p>
            <a:pPr marL="355600"/>
            <a:r>
              <a:rPr lang="sv-SE" b="1" dirty="0" smtClean="0">
                <a:solidFill>
                  <a:srgbClr val="002060"/>
                </a:solidFill>
              </a:rPr>
              <a:t>ta av blöta kläder eller tillför fuktspärr</a:t>
            </a:r>
          </a:p>
          <a:p>
            <a:pPr marL="355600"/>
            <a:r>
              <a:rPr lang="sv-SE" b="1" dirty="0" smtClean="0">
                <a:solidFill>
                  <a:srgbClr val="002060"/>
                </a:solidFill>
              </a:rPr>
              <a:t>skydda mot lokala kylskador</a:t>
            </a:r>
          </a:p>
          <a:p>
            <a:pPr>
              <a:spcBef>
                <a:spcPts val="12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sv-SE" b="1" dirty="0" smtClean="0">
                <a:solidFill>
                  <a:srgbClr val="002060"/>
                </a:solidFill>
              </a:rPr>
              <a:t>Aktiv värmetillförsel</a:t>
            </a:r>
          </a:p>
          <a:p>
            <a:pPr marL="355600"/>
            <a:r>
              <a:rPr lang="sv-SE" b="1" dirty="0" smtClean="0">
                <a:solidFill>
                  <a:srgbClr val="002060"/>
                </a:solidFill>
              </a:rPr>
              <a:t>minskar huttring och obehag</a:t>
            </a:r>
          </a:p>
          <a:p>
            <a:pPr marL="355600"/>
            <a:r>
              <a:rPr lang="sv-SE" b="1" dirty="0" smtClean="0">
                <a:solidFill>
                  <a:srgbClr val="002060"/>
                </a:solidFill>
              </a:rPr>
              <a:t>motverkar ytterligare nedkylning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Skydda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mot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ytterligare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nedkylning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 descr="Källgatan 028"/>
          <p:cNvPicPr>
            <a:picLocks noChangeAspect="1" noChangeArrowheads="1"/>
          </p:cNvPicPr>
          <p:nvPr/>
        </p:nvPicPr>
        <p:blipFill>
          <a:blip r:embed="rId2" cstate="print"/>
          <a:srcRect l="6764" t="50676" r="12186" b="9824"/>
          <a:stretch>
            <a:fillRect/>
          </a:stretch>
        </p:blipFill>
        <p:spPr bwMode="auto">
          <a:xfrm>
            <a:off x="827584" y="3284984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SC03837"/>
          <p:cNvPicPr>
            <a:picLocks noChangeArrowheads="1"/>
          </p:cNvPicPr>
          <p:nvPr/>
        </p:nvPicPr>
        <p:blipFill>
          <a:blip r:embed="rId3" cstate="print">
            <a:lum/>
          </a:blip>
          <a:srcRect l="7693" t="14717" r="26657" b="32294"/>
          <a:stretch>
            <a:fillRect/>
          </a:stretch>
        </p:blipFill>
        <p:spPr bwMode="auto">
          <a:xfrm>
            <a:off x="827584" y="1124744"/>
            <a:ext cx="2880000" cy="1868440"/>
          </a:xfrm>
          <a:prstGeom prst="rect">
            <a:avLst/>
          </a:prstGeom>
          <a:noFill/>
        </p:spPr>
      </p:pic>
      <p:sp>
        <p:nvSpPr>
          <p:cNvPr id="6" name="Rektangel 5"/>
          <p:cNvSpPr/>
          <p:nvPr/>
        </p:nvSpPr>
        <p:spPr>
          <a:xfrm>
            <a:off x="251520" y="580526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Brown et al. Accidental hypothermia. NEJM. 2012.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Transport till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vårdenhet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2" descr="C:\Users\Otto\Documents\OTTO\FÖRSVARSMAKTEN\Bilder\DSC02482.JPG"/>
          <p:cNvPicPr>
            <a:picLocks noChangeArrowheads="1"/>
          </p:cNvPicPr>
          <p:nvPr/>
        </p:nvPicPr>
        <p:blipFill>
          <a:blip r:embed="rId2" cstate="print">
            <a:lum/>
          </a:blip>
          <a:srcRect l="48659" t="33505" r="5018" b="33006"/>
          <a:stretch>
            <a:fillRect/>
          </a:stretch>
        </p:blipFill>
        <p:spPr bwMode="auto">
          <a:xfrm>
            <a:off x="944304" y="980728"/>
            <a:ext cx="2880000" cy="1440000"/>
          </a:xfrm>
          <a:prstGeom prst="rect">
            <a:avLst/>
          </a:prstGeom>
          <a:noFill/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067944" y="980728"/>
            <a:ext cx="468052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>
              <a:spcBef>
                <a:spcPts val="12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Spontan uppvärmning på plats med varm energirik dryck och fysisk aktivitet</a:t>
            </a:r>
          </a:p>
          <a:p>
            <a:pPr marL="355600">
              <a:spcBef>
                <a:spcPts val="12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Till sjukhus för aktiv extern uppvärmning vid temp &lt;35 C, skador eller sjukdom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99592" y="2051556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v-SE" b="1" dirty="0" smtClean="0">
                <a:solidFill>
                  <a:schemeClr val="bg1"/>
                </a:solidFill>
              </a:rPr>
              <a:t>Vaken och huttrar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51520" y="580526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Brown et al. Accidental hypothermia. NEJM. 2012.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Transport till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vårdenhet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4" descr="DSC03837"/>
          <p:cNvPicPr>
            <a:picLocks noChangeArrowheads="1"/>
          </p:cNvPicPr>
          <p:nvPr/>
        </p:nvPicPr>
        <p:blipFill>
          <a:blip r:embed="rId2" cstate="print">
            <a:lum/>
          </a:blip>
          <a:srcRect l="7693" t="14717" r="26657" b="32294"/>
          <a:stretch>
            <a:fillRect/>
          </a:stretch>
        </p:blipFill>
        <p:spPr bwMode="auto">
          <a:xfrm>
            <a:off x="940536" y="2496664"/>
            <a:ext cx="2880000" cy="1868440"/>
          </a:xfrm>
          <a:prstGeom prst="rect">
            <a:avLst/>
          </a:prstGeom>
          <a:noFill/>
        </p:spPr>
      </p:pic>
      <p:pic>
        <p:nvPicPr>
          <p:cNvPr id="17" name="Picture 2" descr="C:\Users\Otto\Documents\OTTO\FÖRSVARSMAKTEN\Bilder\DSC02482.JPG"/>
          <p:cNvPicPr>
            <a:picLocks noChangeArrowheads="1"/>
          </p:cNvPicPr>
          <p:nvPr/>
        </p:nvPicPr>
        <p:blipFill>
          <a:blip r:embed="rId3" cstate="print">
            <a:lum bright="70000"/>
          </a:blip>
          <a:srcRect l="48659" t="33505" r="5018" b="33006"/>
          <a:stretch>
            <a:fillRect/>
          </a:stretch>
        </p:blipFill>
        <p:spPr bwMode="auto">
          <a:xfrm>
            <a:off x="944304" y="980728"/>
            <a:ext cx="2880000" cy="1440000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67944" y="2780928"/>
            <a:ext cx="43924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>
              <a:spcBef>
                <a:spcPts val="12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Till sjukhus för aktiv extern och/ eller intern uppvärmning</a:t>
            </a:r>
          </a:p>
          <a:p>
            <a:pPr marL="355600">
              <a:spcBef>
                <a:spcPts val="12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Överväg transport till enhet med ECMO/  hjärtlungmaskin vid cirkulatorisk instabilitet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99592" y="2051556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v-SE" b="1" dirty="0" smtClean="0">
                <a:solidFill>
                  <a:schemeClr val="bg1"/>
                </a:solidFill>
              </a:rPr>
              <a:t>Vaken och huttrar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99592" y="3995772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v-SE" b="1" dirty="0" smtClean="0">
                <a:solidFill>
                  <a:schemeClr val="bg1"/>
                </a:solidFill>
              </a:rPr>
              <a:t>Medvetandepåverkad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067944" y="980728"/>
            <a:ext cx="468052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>
              <a:spcBef>
                <a:spcPts val="1200"/>
              </a:spcBef>
            </a:pPr>
            <a:r>
              <a:rPr lang="sv-SE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Spontan uppvärmning på plats med varm energirik dryck och fysisk aktivitet</a:t>
            </a:r>
          </a:p>
          <a:p>
            <a:pPr marL="355600">
              <a:spcBef>
                <a:spcPts val="1200"/>
              </a:spcBef>
            </a:pPr>
            <a:r>
              <a:rPr lang="sv-SE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Till sjukhus för aktiv extern uppvärmning vid temp &lt;35 C, skador eller sjukdom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51520" y="580526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Brown et al. Accidental hypothermia. NEJM. 2012.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Resuscitering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vid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hypotermi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2" descr="C:\Users\Otto\Documents\OTTO\FORSKNING\PICTURES\Cold water\SSRS.jpg"/>
          <p:cNvPicPr>
            <a:picLocks noChangeArrowheads="1"/>
          </p:cNvPicPr>
          <p:nvPr/>
        </p:nvPicPr>
        <p:blipFill>
          <a:blip r:embed="rId2" cstate="print">
            <a:lum/>
          </a:blip>
          <a:srcRect l="10015" t="19178" r="14809" b="31924"/>
          <a:stretch>
            <a:fillRect/>
          </a:stretch>
        </p:blipFill>
        <p:spPr bwMode="auto">
          <a:xfrm>
            <a:off x="944304" y="1196752"/>
            <a:ext cx="2880000" cy="1440160"/>
          </a:xfrm>
          <a:prstGeom prst="rect">
            <a:avLst/>
          </a:prstGeom>
          <a:noFill/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99592" y="2267580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v-SE" b="1" dirty="0" smtClean="0">
                <a:solidFill>
                  <a:schemeClr val="bg1"/>
                </a:solidFill>
              </a:rPr>
              <a:t>Livlös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516688" y="98107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000750" y="5965825"/>
            <a:ext cx="2928938" cy="360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66"/>
              </a:solidFill>
            </a:endParaRPr>
          </a:p>
        </p:txBody>
      </p:sp>
      <p:grpSp>
        <p:nvGrpSpPr>
          <p:cNvPr id="4" name="Grupp 28"/>
          <p:cNvGrpSpPr/>
          <p:nvPr/>
        </p:nvGrpSpPr>
        <p:grpSpPr>
          <a:xfrm>
            <a:off x="-608861" y="6298119"/>
            <a:ext cx="9752861" cy="553499"/>
            <a:chOff x="-608861" y="6298119"/>
            <a:chExt cx="9752861" cy="553499"/>
          </a:xfrm>
        </p:grpSpPr>
        <p:sp>
          <p:nvSpPr>
            <p:cNvPr id="30" name="Rektangel 29"/>
            <p:cNvSpPr/>
            <p:nvPr/>
          </p:nvSpPr>
          <p:spPr>
            <a:xfrm>
              <a:off x="0" y="6298119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2" name="Rak 31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Bildobjekt 33" descr="Svenska HLR rådet logo-inverterad-färg 140508.eps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6148" name="Picture 4" descr="http://meritus.kopernika.pl/wp-content/uploads/2013/11/Brain-freeze-300x28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857500" cy="275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67544" y="55892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+mj-lt"/>
                <a:cs typeface="Times New Roman" panose="02020603050405020304" pitchFamily="18" charset="0"/>
              </a:rPr>
              <a:t>Mccullough</a:t>
            </a:r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e</a:t>
            </a:r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t al. Cerebral metabolism during hypothermia. </a:t>
            </a:r>
            <a:r>
              <a:rPr lang="en-US" sz="1200" dirty="0" err="1" smtClean="0">
                <a:latin typeface="+mj-lt"/>
                <a:cs typeface="Times New Roman" panose="02020603050405020304" pitchFamily="18" charset="0"/>
              </a:rPr>
              <a:t>Thorac</a:t>
            </a:r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+mj-lt"/>
                <a:cs typeface="Times New Roman" panose="02020603050405020304" pitchFamily="18" charset="0"/>
              </a:rPr>
              <a:t>Surg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.1999.</a:t>
            </a:r>
          </a:p>
          <a:p>
            <a:r>
              <a:rPr lang="en-US" sz="1200" dirty="0" err="1" smtClean="0">
                <a:latin typeface="+mj-lt"/>
                <a:cs typeface="Times New Roman" panose="02020603050405020304" pitchFamily="18" charset="0"/>
              </a:rPr>
              <a:t>Walpoth</a:t>
            </a:r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 et el. Accidental hypothermia and circulatory arrest treated with extracorporeal blood warming. N </a:t>
            </a:r>
            <a:r>
              <a:rPr lang="en-US" sz="1200" dirty="0" err="1" smtClean="0">
                <a:latin typeface="+mj-lt"/>
                <a:cs typeface="Times New Roman" panose="02020603050405020304" pitchFamily="18" charset="0"/>
              </a:rPr>
              <a:t>Engl</a:t>
            </a:r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 J Med. 1997.</a:t>
            </a:r>
            <a:endParaRPr lang="sv-SE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047989" y="1653436"/>
            <a:ext cx="309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2060"/>
                </a:solidFill>
              </a:rPr>
              <a:t>Minskad </a:t>
            </a:r>
            <a:r>
              <a:rPr lang="sv-SE" b="1" dirty="0" smtClean="0">
                <a:solidFill>
                  <a:srgbClr val="002060"/>
                </a:solidFill>
              </a:rPr>
              <a:t>metabolism</a:t>
            </a:r>
          </a:p>
          <a:p>
            <a:r>
              <a:rPr lang="sv-SE" b="1" dirty="0" smtClean="0">
                <a:solidFill>
                  <a:srgbClr val="002060"/>
                </a:solidFill>
              </a:rPr>
              <a:t>         ≈ 5 - 7 % per ° C</a:t>
            </a:r>
            <a:endParaRPr lang="sv-SE" b="1" dirty="0">
              <a:solidFill>
                <a:srgbClr val="002060"/>
              </a:solidFill>
            </a:endParaRPr>
          </a:p>
        </p:txBody>
      </p:sp>
      <p:cxnSp>
        <p:nvCxnSpPr>
          <p:cNvPr id="6" name="Rak pil 5"/>
          <p:cNvCxnSpPr/>
          <p:nvPr/>
        </p:nvCxnSpPr>
        <p:spPr>
          <a:xfrm>
            <a:off x="5361140" y="2021063"/>
            <a:ext cx="0" cy="281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5047989" y="303129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2060"/>
                </a:solidFill>
              </a:rPr>
              <a:t>Hypotermi före </a:t>
            </a:r>
            <a:r>
              <a:rPr lang="sv-SE" b="1" dirty="0" smtClean="0">
                <a:solidFill>
                  <a:srgbClr val="002060"/>
                </a:solidFill>
              </a:rPr>
              <a:t>arrest p</a:t>
            </a:r>
            <a:r>
              <a:rPr lang="sv-SE" b="1" dirty="0" smtClean="0">
                <a:solidFill>
                  <a:srgbClr val="002060"/>
                </a:solidFill>
              </a:rPr>
              <a:t>rognostiskt gynnsamt</a:t>
            </a:r>
            <a:endParaRPr lang="sv-SE" b="1" dirty="0">
              <a:solidFill>
                <a:srgbClr val="00206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Resuscitering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vid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hypotermi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förutsättningar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468313" y="303153"/>
            <a:ext cx="8280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66"/>
                </a:solidFill>
              </a:rPr>
              <a:t>Rescusitering</a:t>
            </a:r>
            <a:r>
              <a:rPr lang="en-US" sz="2000" b="1" dirty="0" smtClean="0">
                <a:solidFill>
                  <a:srgbClr val="000066"/>
                </a:solidFill>
              </a:rPr>
              <a:t> vid </a:t>
            </a:r>
            <a:r>
              <a:rPr lang="en-US" sz="2000" b="1" dirty="0" err="1" smtClean="0">
                <a:solidFill>
                  <a:srgbClr val="000066"/>
                </a:solidFill>
              </a:rPr>
              <a:t>hypotermi</a:t>
            </a:r>
            <a:r>
              <a:rPr lang="en-US" sz="2000" b="1" dirty="0" smtClean="0">
                <a:solidFill>
                  <a:srgbClr val="000066"/>
                </a:solidFill>
              </a:rPr>
              <a:t> – </a:t>
            </a:r>
            <a:r>
              <a:rPr lang="en-US" sz="2000" b="1" dirty="0" err="1" smtClean="0">
                <a:solidFill>
                  <a:srgbClr val="000066"/>
                </a:solidFill>
              </a:rPr>
              <a:t>kort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</a:rPr>
              <a:t>historik</a:t>
            </a:r>
            <a:endParaRPr lang="en-US" sz="2000" b="1" dirty="0">
              <a:solidFill>
                <a:srgbClr val="000066"/>
              </a:solidFill>
            </a:endParaRPr>
          </a:p>
        </p:txBody>
      </p:sp>
      <p:grpSp>
        <p:nvGrpSpPr>
          <p:cNvPr id="3" name="Grupp 28"/>
          <p:cNvGrpSpPr/>
          <p:nvPr/>
        </p:nvGrpSpPr>
        <p:grpSpPr>
          <a:xfrm>
            <a:off x="-608861" y="6298119"/>
            <a:ext cx="9752861" cy="553499"/>
            <a:chOff x="-608861" y="6298119"/>
            <a:chExt cx="9752861" cy="553499"/>
          </a:xfrm>
        </p:grpSpPr>
        <p:sp>
          <p:nvSpPr>
            <p:cNvPr id="30" name="Rektangel 29"/>
            <p:cNvSpPr/>
            <p:nvPr/>
          </p:nvSpPr>
          <p:spPr>
            <a:xfrm>
              <a:off x="0" y="6298119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2" name="Rak 31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Bildobjekt 33" descr="Svenska HLR rådet logo-inverterad-färg 140508.eps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sp>
        <p:nvSpPr>
          <p:cNvPr id="2" name="textruta 1"/>
          <p:cNvSpPr txBox="1"/>
          <p:nvPr/>
        </p:nvSpPr>
        <p:spPr>
          <a:xfrm>
            <a:off x="1985759" y="1578279"/>
            <a:ext cx="632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7" y="3183736"/>
            <a:ext cx="72675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3226019" y="4067506"/>
            <a:ext cx="4911443" cy="326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865330" y="4481093"/>
            <a:ext cx="474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Underlag från experter, Socialstyrelsen 2003</a:t>
            </a:r>
            <a:endParaRPr lang="sv-S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2" y="1426742"/>
            <a:ext cx="8144596" cy="74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ktangel 17"/>
          <p:cNvSpPr/>
          <p:nvPr/>
        </p:nvSpPr>
        <p:spPr>
          <a:xfrm>
            <a:off x="3741673" y="1952700"/>
            <a:ext cx="4911443" cy="326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537280" y="2341463"/>
            <a:ext cx="7491903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Commission for </a:t>
            </a:r>
            <a:r>
              <a:rPr lang="sv-SE" dirty="0" err="1" smtClean="0"/>
              <a:t>Mountain</a:t>
            </a:r>
            <a:r>
              <a:rPr lang="sv-SE" dirty="0" smtClean="0"/>
              <a:t> </a:t>
            </a:r>
            <a:r>
              <a:rPr lang="sv-SE" dirty="0" err="1" smtClean="0"/>
              <a:t>Emergency</a:t>
            </a:r>
            <a:r>
              <a:rPr lang="sv-SE" dirty="0" smtClean="0"/>
              <a:t> Medicine, ICAR 1998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6000750" y="1717968"/>
            <a:ext cx="2819400" cy="229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/>
        </p:nvCxnSpPr>
        <p:spPr>
          <a:xfrm>
            <a:off x="6134764" y="1927877"/>
            <a:ext cx="245572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625412" y="2167959"/>
            <a:ext cx="2957793" cy="64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42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516688" y="98107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468313" y="303153"/>
            <a:ext cx="8280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66"/>
                </a:solidFill>
              </a:rPr>
              <a:t>Rescusitering</a:t>
            </a:r>
            <a:r>
              <a:rPr lang="en-US" sz="2000" b="1" dirty="0" smtClean="0">
                <a:solidFill>
                  <a:srgbClr val="000066"/>
                </a:solidFill>
              </a:rPr>
              <a:t> vid </a:t>
            </a:r>
            <a:r>
              <a:rPr lang="en-US" sz="2000" b="1" dirty="0" err="1" smtClean="0">
                <a:solidFill>
                  <a:srgbClr val="000066"/>
                </a:solidFill>
              </a:rPr>
              <a:t>hypotermi</a:t>
            </a:r>
            <a:r>
              <a:rPr lang="en-US" sz="2000" b="1" dirty="0" smtClean="0">
                <a:solidFill>
                  <a:srgbClr val="000066"/>
                </a:solidFill>
              </a:rPr>
              <a:t> – guidelines</a:t>
            </a:r>
            <a:endParaRPr lang="en-US" sz="2000" b="1" dirty="0">
              <a:solidFill>
                <a:srgbClr val="000066"/>
              </a:solidFill>
            </a:endParaRPr>
          </a:p>
        </p:txBody>
      </p:sp>
      <p:grpSp>
        <p:nvGrpSpPr>
          <p:cNvPr id="2" name="Grupp 28"/>
          <p:cNvGrpSpPr/>
          <p:nvPr/>
        </p:nvGrpSpPr>
        <p:grpSpPr>
          <a:xfrm>
            <a:off x="-608861" y="6298119"/>
            <a:ext cx="9752861" cy="553499"/>
            <a:chOff x="-608861" y="6298119"/>
            <a:chExt cx="9752861" cy="553499"/>
          </a:xfrm>
        </p:grpSpPr>
        <p:sp>
          <p:nvSpPr>
            <p:cNvPr id="30" name="Rektangel 29"/>
            <p:cNvSpPr/>
            <p:nvPr/>
          </p:nvSpPr>
          <p:spPr>
            <a:xfrm>
              <a:off x="0" y="6298119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2" name="Rak 31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Bildobjekt 33" descr="Svenska HLR rådet logo-inverterad-färg 140508.eps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8" y="2354892"/>
            <a:ext cx="7954029" cy="83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713982" y="2375426"/>
            <a:ext cx="6051142" cy="3946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713982" y="3351036"/>
            <a:ext cx="616280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ERC </a:t>
            </a:r>
            <a:r>
              <a:rPr lang="sv-SE" dirty="0" err="1" smtClean="0"/>
              <a:t>Guidelines</a:t>
            </a:r>
            <a:r>
              <a:rPr lang="sv-SE" dirty="0" smtClean="0"/>
              <a:t> for </a:t>
            </a:r>
            <a:r>
              <a:rPr lang="sv-SE" dirty="0" err="1" smtClean="0"/>
              <a:t>Resuscitation</a:t>
            </a:r>
            <a:r>
              <a:rPr lang="sv-SE" dirty="0" smtClean="0"/>
              <a:t> 2010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505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516688" y="98107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upp 28"/>
          <p:cNvGrpSpPr/>
          <p:nvPr/>
        </p:nvGrpSpPr>
        <p:grpSpPr>
          <a:xfrm>
            <a:off x="-608861" y="6298119"/>
            <a:ext cx="9752861" cy="553499"/>
            <a:chOff x="-608861" y="6298119"/>
            <a:chExt cx="9752861" cy="553499"/>
          </a:xfrm>
        </p:grpSpPr>
        <p:sp>
          <p:nvSpPr>
            <p:cNvPr id="30" name="Rektangel 29"/>
            <p:cNvSpPr/>
            <p:nvPr/>
          </p:nvSpPr>
          <p:spPr>
            <a:xfrm>
              <a:off x="0" y="6298119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2" name="Rak 31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Bildobjekt 33" descr="Svenska HLR rådet logo-inverterad-färg 140508.eps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5122" name="Picture 2" descr="http://swiftwaterrescue.com/wp-content/uploads/2012/03/cpr-283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48"/>
          <a:stretch>
            <a:fillRect/>
          </a:stretch>
        </p:blipFill>
        <p:spPr bwMode="auto">
          <a:xfrm>
            <a:off x="827584" y="1340768"/>
            <a:ext cx="2736304" cy="3217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>
            <a:off x="251520" y="40466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Resuscitering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vid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hypotermi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– guidelines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995936" y="1124744"/>
            <a:ext cx="4752528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Kontrollera andning och puls i upp till 1 min</a:t>
            </a:r>
          </a:p>
          <a:p>
            <a:pPr marL="355600">
              <a:spcBef>
                <a:spcPts val="6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 lvl="0"/>
            <a:r>
              <a:rPr lang="sv-SE" b="1" dirty="0" smtClean="0">
                <a:solidFill>
                  <a:srgbClr val="002060"/>
                </a:solidFill>
              </a:rPr>
              <a:t>Basal HLR som vid </a:t>
            </a:r>
            <a:r>
              <a:rPr lang="sv-SE" b="1" dirty="0" err="1" smtClean="0">
                <a:solidFill>
                  <a:srgbClr val="002060"/>
                </a:solidFill>
              </a:rPr>
              <a:t>normotermi</a:t>
            </a:r>
            <a:endParaRPr lang="sv-SE" b="1" dirty="0" smtClean="0">
              <a:solidFill>
                <a:srgbClr val="002060"/>
              </a:solidFill>
            </a:endParaRPr>
          </a:p>
          <a:p>
            <a:pPr marL="355600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Samma takt inblåsningar/ ventilering</a:t>
            </a:r>
          </a:p>
          <a:p>
            <a:pPr marL="355600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Samma takt bröstkompressioner</a:t>
            </a:r>
          </a:p>
          <a:p>
            <a:pPr>
              <a:spcBef>
                <a:spcPts val="600"/>
              </a:spcBef>
            </a:pPr>
            <a:endParaRPr lang="sv-SE" sz="16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Defibrillering</a:t>
            </a:r>
          </a:p>
          <a:p>
            <a:pPr marL="355600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Upp till tre gånger vid kroppstemp &lt; 30 °C</a:t>
            </a:r>
          </a:p>
          <a:p>
            <a:pPr marL="355600">
              <a:spcBef>
                <a:spcPts val="6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Läkemedel </a:t>
            </a:r>
          </a:p>
          <a:p>
            <a:pPr marL="355600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Avstå vid kroppstemp &lt; 30 °C</a:t>
            </a:r>
          </a:p>
          <a:p>
            <a:pPr marL="355600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Dubbla doseringsintervall mellan 30 – 35 °C</a:t>
            </a:r>
          </a:p>
          <a:p>
            <a:pPr marL="355600">
              <a:spcBef>
                <a:spcPts val="600"/>
              </a:spcBef>
            </a:pPr>
            <a:endParaRPr lang="sv-SE" b="1" dirty="0" smtClean="0">
              <a:solidFill>
                <a:srgbClr val="002060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251520" y="5805264"/>
            <a:ext cx="616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ERC </a:t>
            </a:r>
            <a:r>
              <a:rPr lang="sv-SE" sz="1400" dirty="0" err="1" smtClean="0"/>
              <a:t>Guidelines</a:t>
            </a:r>
            <a:r>
              <a:rPr lang="sv-SE" sz="1400" dirty="0" smtClean="0"/>
              <a:t> for </a:t>
            </a:r>
            <a:r>
              <a:rPr lang="sv-SE" sz="1400" dirty="0" err="1" smtClean="0"/>
              <a:t>Resuscitation</a:t>
            </a:r>
            <a:r>
              <a:rPr lang="sv-SE" sz="1400" dirty="0" smtClean="0"/>
              <a:t> 2010</a:t>
            </a:r>
            <a:endParaRPr lang="sv-SE" sz="1400" dirty="0"/>
          </a:p>
        </p:txBody>
      </p:sp>
    </p:spTree>
    <p:extLst>
      <p:ext uri="{BB962C8B-B14F-4D97-AF65-F5344CB8AC3E}">
        <p14:creationId xmlns="" xmlns:p14="http://schemas.microsoft.com/office/powerpoint/2010/main" val="2177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516688" y="98107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upp 28"/>
          <p:cNvGrpSpPr/>
          <p:nvPr/>
        </p:nvGrpSpPr>
        <p:grpSpPr>
          <a:xfrm>
            <a:off x="-608861" y="6298119"/>
            <a:ext cx="9752861" cy="553499"/>
            <a:chOff x="-608861" y="6298119"/>
            <a:chExt cx="9752861" cy="553499"/>
          </a:xfrm>
        </p:grpSpPr>
        <p:sp>
          <p:nvSpPr>
            <p:cNvPr id="30" name="Rektangel 29"/>
            <p:cNvSpPr/>
            <p:nvPr/>
          </p:nvSpPr>
          <p:spPr>
            <a:xfrm>
              <a:off x="0" y="6298119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2" name="Rak 31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Bildobjekt 33" descr="Svenska HLR rådet logo-inverterad-färg 140508.eps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4098" name="Picture 2" descr="http://upload.wikimedia.org/wikipedia/commons/thumb/6/62/Seakinghelikopter2.jpg/290px-Seakinghelikopter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24" r="12597"/>
          <a:stretch>
            <a:fillRect/>
          </a:stretch>
        </p:blipFill>
        <p:spPr bwMode="auto">
          <a:xfrm>
            <a:off x="827584" y="1547946"/>
            <a:ext cx="2736304" cy="2601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Resuscitering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vid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hypotermi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427984" y="1556792"/>
            <a:ext cx="4032448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rgbClr val="002060"/>
                </a:solidFill>
              </a:rPr>
              <a:t>Förutsättning för lyckad resuscitering: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återuppvärmning</a:t>
            </a:r>
          </a:p>
          <a:p>
            <a:pPr marL="355600">
              <a:spcBef>
                <a:spcPts val="6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Aktiv extern värmetillförsel inte tillräcklig</a:t>
            </a:r>
          </a:p>
          <a:p>
            <a:pPr>
              <a:spcBef>
                <a:spcPts val="6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Tidig kontakt enhet med tillgång till hjärtlungmaskin/ ECMO</a:t>
            </a:r>
          </a:p>
          <a:p>
            <a:pPr>
              <a:spcBef>
                <a:spcPts val="600"/>
              </a:spcBef>
            </a:pPr>
            <a:endParaRPr lang="sv-SE" b="1" dirty="0" smtClean="0">
              <a:solidFill>
                <a:srgbClr val="002060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251520" y="5805264"/>
            <a:ext cx="616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ERC </a:t>
            </a:r>
            <a:r>
              <a:rPr lang="sv-SE" sz="1400" dirty="0" err="1" smtClean="0"/>
              <a:t>Guidelines</a:t>
            </a:r>
            <a:r>
              <a:rPr lang="sv-SE" sz="1400" dirty="0" smtClean="0"/>
              <a:t> for </a:t>
            </a:r>
            <a:r>
              <a:rPr lang="sv-SE" sz="1400" dirty="0" err="1" smtClean="0"/>
              <a:t>Resuscitation</a:t>
            </a:r>
            <a:r>
              <a:rPr lang="sv-SE" sz="1400" dirty="0" smtClean="0"/>
              <a:t> 2010</a:t>
            </a:r>
            <a:endParaRPr lang="sv-SE" sz="1400" dirty="0"/>
          </a:p>
        </p:txBody>
      </p:sp>
    </p:spTree>
    <p:extLst>
      <p:ext uri="{BB962C8B-B14F-4D97-AF65-F5344CB8AC3E}">
        <p14:creationId xmlns="" xmlns:p14="http://schemas.microsoft.com/office/powerpoint/2010/main" val="19554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516688" y="98107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upp 28"/>
          <p:cNvGrpSpPr/>
          <p:nvPr/>
        </p:nvGrpSpPr>
        <p:grpSpPr>
          <a:xfrm>
            <a:off x="-608861" y="6298119"/>
            <a:ext cx="9752861" cy="553499"/>
            <a:chOff x="-608861" y="6298119"/>
            <a:chExt cx="9752861" cy="553499"/>
          </a:xfrm>
        </p:grpSpPr>
        <p:sp>
          <p:nvSpPr>
            <p:cNvPr id="30" name="Rektangel 29"/>
            <p:cNvSpPr/>
            <p:nvPr/>
          </p:nvSpPr>
          <p:spPr>
            <a:xfrm>
              <a:off x="0" y="6298119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2" name="Rak 31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Bildobjekt 33" descr="Svenska HLR rådet logo-inverterad-färg 140508.eps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4098" name="Picture 2" descr="http://upload.wikimedia.org/wikipedia/commons/thumb/6/62/Seakinghelikopter2.jpg/290px-Seakinghelikopter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5" y="2875409"/>
            <a:ext cx="2762250" cy="2076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1.wp.com/emcrit.org/wp-content/uploads/2011/09/Cannula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86" y="981075"/>
            <a:ext cx="2116899" cy="3163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yheter24.se/blogg/tokmoderaten/files/2011/11/ambulans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51" y="3527394"/>
            <a:ext cx="3357932" cy="1943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Resuscitering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vid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hypotermi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behov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av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nationell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samordning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1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7092280" y="4797152"/>
            <a:ext cx="1296144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 4"/>
          <p:cNvGrpSpPr>
            <a:grpSpLocks/>
          </p:cNvGrpSpPr>
          <p:nvPr/>
        </p:nvGrpSpPr>
        <p:grpSpPr bwMode="auto">
          <a:xfrm>
            <a:off x="3707904" y="1052736"/>
            <a:ext cx="2520280" cy="4751809"/>
            <a:chOff x="2987824" y="476672"/>
            <a:chExt cx="2880320" cy="6048672"/>
          </a:xfrm>
        </p:grpSpPr>
        <p:pic>
          <p:nvPicPr>
            <p:cNvPr id="27" name="Picture 2" descr="Normalkarta dagens minimitemperatur medelvärde 1961-1990 januari"/>
            <p:cNvPicPr>
              <a:picLocks noChangeAspect="1" noChangeArrowheads="1"/>
            </p:cNvPicPr>
            <p:nvPr/>
          </p:nvPicPr>
          <p:blipFill>
            <a:blip r:embed="rId3" cstate="print"/>
            <a:srcRect l="13292"/>
            <a:stretch>
              <a:fillRect/>
            </a:stretch>
          </p:blipFill>
          <p:spPr bwMode="auto">
            <a:xfrm>
              <a:off x="2987824" y="476672"/>
              <a:ext cx="2818474" cy="598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ktangel 27"/>
            <p:cNvSpPr/>
            <p:nvPr/>
          </p:nvSpPr>
          <p:spPr>
            <a:xfrm>
              <a:off x="5148857" y="6164964"/>
              <a:ext cx="719287" cy="360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dirty="0"/>
            </a:p>
          </p:txBody>
        </p:sp>
      </p:grpSp>
      <p:sp>
        <p:nvSpPr>
          <p:cNvPr id="29" name="5-udd 28"/>
          <p:cNvSpPr/>
          <p:nvPr/>
        </p:nvSpPr>
        <p:spPr>
          <a:xfrm>
            <a:off x="3995687" y="5428193"/>
            <a:ext cx="340921" cy="304915"/>
          </a:xfrm>
          <a:prstGeom prst="star5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30" name="5-udd 29"/>
          <p:cNvSpPr/>
          <p:nvPr/>
        </p:nvSpPr>
        <p:spPr>
          <a:xfrm>
            <a:off x="5428347" y="2549364"/>
            <a:ext cx="340921" cy="303572"/>
          </a:xfrm>
          <a:prstGeom prst="star5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33" name="5-udd 32"/>
          <p:cNvSpPr/>
          <p:nvPr/>
        </p:nvSpPr>
        <p:spPr>
          <a:xfrm>
            <a:off x="4716016" y="4221088"/>
            <a:ext cx="340922" cy="304915"/>
          </a:xfrm>
          <a:prstGeom prst="star5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34" name="5-udd 33"/>
          <p:cNvSpPr/>
          <p:nvPr/>
        </p:nvSpPr>
        <p:spPr>
          <a:xfrm>
            <a:off x="3920484" y="5054865"/>
            <a:ext cx="340922" cy="304915"/>
          </a:xfrm>
          <a:prstGeom prst="star5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140425"/>
            <a:ext cx="720080" cy="88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Otto\Documents\OTTO\FORSKNING\PICTURES\UMU\umu_logo.gif"/>
          <p:cNvPicPr>
            <a:picLocks noChangeAspect="1" noChangeArrowheads="1"/>
          </p:cNvPicPr>
          <p:nvPr/>
        </p:nvPicPr>
        <p:blipFill>
          <a:blip r:embed="rId5" cstate="print"/>
          <a:srcRect l="14264"/>
          <a:stretch>
            <a:fillRect/>
          </a:stretch>
        </p:blipFill>
        <p:spPr bwMode="auto">
          <a:xfrm>
            <a:off x="5604941" y="2965151"/>
            <a:ext cx="74316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C:\Users\Otto\Documents\OTTO\FORSKNING\PICTURES\2007 IPS\Oliver 1 år 008.jpg"/>
          <p:cNvPicPr>
            <a:picLocks noChangeAspect="1" noChangeArrowheads="1"/>
          </p:cNvPicPr>
          <p:nvPr/>
        </p:nvPicPr>
        <p:blipFill>
          <a:blip r:embed="rId6" cstate="print"/>
          <a:srcRect t="27493" r="25804" b="6063"/>
          <a:stretch>
            <a:fillRect/>
          </a:stretch>
        </p:blipFill>
        <p:spPr bwMode="auto">
          <a:xfrm>
            <a:off x="1547664" y="1124744"/>
            <a:ext cx="2016224" cy="1354180"/>
          </a:xfrm>
          <a:prstGeom prst="rect">
            <a:avLst/>
          </a:prstGeom>
          <a:noFill/>
        </p:spPr>
      </p:pic>
      <p:pic>
        <p:nvPicPr>
          <p:cNvPr id="36" name="Picture 5" descr="PICT0291"/>
          <p:cNvPicPr>
            <a:picLocks noChangeAspect="1" noChangeArrowheads="1"/>
          </p:cNvPicPr>
          <p:nvPr/>
        </p:nvPicPr>
        <p:blipFill>
          <a:blip r:embed="rId7" cstate="print"/>
          <a:srcRect t="3949" b="42741"/>
          <a:stretch>
            <a:fillRect/>
          </a:stretch>
        </p:blipFill>
        <p:spPr bwMode="auto">
          <a:xfrm>
            <a:off x="827584" y="2708920"/>
            <a:ext cx="2016224" cy="143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 descr="Källgatan 028"/>
          <p:cNvPicPr>
            <a:picLocks noChangeAspect="1" noChangeArrowheads="1"/>
          </p:cNvPicPr>
          <p:nvPr/>
        </p:nvPicPr>
        <p:blipFill>
          <a:blip r:embed="rId8" cstate="print"/>
          <a:srcRect l="6764" t="49156" r="7354" b="6786"/>
          <a:stretch>
            <a:fillRect/>
          </a:stretch>
        </p:blipFill>
        <p:spPr bwMode="auto">
          <a:xfrm>
            <a:off x="1187624" y="4365104"/>
            <a:ext cx="2016224" cy="137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 17"/>
          <p:cNvGrpSpPr/>
          <p:nvPr/>
        </p:nvGrpSpPr>
        <p:grpSpPr>
          <a:xfrm>
            <a:off x="-608861" y="6298119"/>
            <a:ext cx="9752861" cy="553499"/>
            <a:chOff x="-608861" y="6298119"/>
            <a:chExt cx="9752861" cy="553499"/>
          </a:xfrm>
        </p:grpSpPr>
        <p:sp>
          <p:nvSpPr>
            <p:cNvPr id="19" name="Rektangel 18"/>
            <p:cNvSpPr/>
            <p:nvPr/>
          </p:nvSpPr>
          <p:spPr>
            <a:xfrm>
              <a:off x="0" y="6298119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21" name="Rak 20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Bildobjekt 22" descr="Svenska HLR rådet logo-inverterad-färg 140508.eps"/>
            <p:cNvPicPr>
              <a:picLocks noChangeAspect="1"/>
            </p:cNvPicPr>
            <p:nvPr/>
          </p:nvPicPr>
          <p:blipFill>
            <a:blip r:embed="rId9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25" name="Picture 115" descr="C:\Users\Otto\Documents\OTTO\FÖRSVARSMAKTEN\logotyp-stor-sv-ny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4311" y="908720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24311" y="1780347"/>
            <a:ext cx="528412" cy="6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 descr="http://slao.se/images/slaologo.gif">
            <a:hlinkClick r:id="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9515" y="1780347"/>
            <a:ext cx="662044" cy="576064"/>
          </a:xfrm>
          <a:prstGeom prst="rect">
            <a:avLst/>
          </a:prstGeom>
          <a:noFill/>
        </p:spPr>
      </p:pic>
      <p:pic>
        <p:nvPicPr>
          <p:cNvPr id="38" name="Picture 112" descr="Jämtlands Läns Landstings logotyp">
            <a:hlinkClick r:id="rId13" tooltip="Till Startsidan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3501008"/>
            <a:ext cx="1512168" cy="48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4" descr="Startsida Västerbottens läns landsting">
            <a:hlinkClick r:id="rId15" tooltip="Startsida Västerbottens läns landsting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20312" y="2816111"/>
            <a:ext cx="1728192" cy="29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 descr="C:\Users\Otto\Documents\OTTO\FORSKNING\PRESENTATIONS\Mallar\Logga\LIU logga liten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28184" y="4165963"/>
            <a:ext cx="720080" cy="720080"/>
          </a:xfrm>
          <a:prstGeom prst="rect">
            <a:avLst/>
          </a:prstGeom>
          <a:noFill/>
        </p:spPr>
      </p:pic>
      <p:sp>
        <p:nvSpPr>
          <p:cNvPr id="41" name="5-udd 40"/>
          <p:cNvSpPr/>
          <p:nvPr/>
        </p:nvSpPr>
        <p:spPr>
          <a:xfrm>
            <a:off x="5056938" y="2051138"/>
            <a:ext cx="340921" cy="303572"/>
          </a:xfrm>
          <a:prstGeom prst="star5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42" name="5-udd 41"/>
          <p:cNvSpPr/>
          <p:nvPr/>
        </p:nvSpPr>
        <p:spPr>
          <a:xfrm>
            <a:off x="4281784" y="2965151"/>
            <a:ext cx="340921" cy="303572"/>
          </a:xfrm>
          <a:prstGeom prst="star5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43" name="5-udd 42"/>
          <p:cNvSpPr/>
          <p:nvPr/>
        </p:nvSpPr>
        <p:spPr>
          <a:xfrm>
            <a:off x="4542228" y="4523758"/>
            <a:ext cx="340921" cy="303572"/>
          </a:xfrm>
          <a:prstGeom prst="star5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709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Överlevnad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efter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submersion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5976664" cy="88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997" y="1340769"/>
            <a:ext cx="4507043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rihandsfigur 22"/>
          <p:cNvSpPr/>
          <p:nvPr/>
        </p:nvSpPr>
        <p:spPr>
          <a:xfrm>
            <a:off x="1893095" y="1081943"/>
            <a:ext cx="2688609" cy="1665027"/>
          </a:xfrm>
          <a:custGeom>
            <a:avLst/>
            <a:gdLst>
              <a:gd name="connsiteX0" fmla="*/ 0 w 2688609"/>
              <a:gd name="connsiteY0" fmla="*/ 0 h 1665027"/>
              <a:gd name="connsiteX1" fmla="*/ 668740 w 2688609"/>
              <a:gd name="connsiteY1" fmla="*/ 1173708 h 1665027"/>
              <a:gd name="connsiteX2" fmla="*/ 2688609 w 2688609"/>
              <a:gd name="connsiteY2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609" h="1665027">
                <a:moveTo>
                  <a:pt x="0" y="0"/>
                </a:moveTo>
                <a:cubicBezTo>
                  <a:pt x="110319" y="448101"/>
                  <a:pt x="220638" y="896203"/>
                  <a:pt x="668740" y="1173708"/>
                </a:cubicBezTo>
                <a:cubicBezTo>
                  <a:pt x="1116842" y="1451213"/>
                  <a:pt x="1902725" y="1558120"/>
                  <a:pt x="2688609" y="166502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ruta 7"/>
          <p:cNvSpPr txBox="1"/>
          <p:nvPr/>
        </p:nvSpPr>
        <p:spPr>
          <a:xfrm>
            <a:off x="251520" y="5805264"/>
            <a:ext cx="616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Tipton</a:t>
            </a:r>
            <a:r>
              <a:rPr lang="sv-SE" sz="1400" dirty="0" smtClean="0"/>
              <a:t>. </a:t>
            </a:r>
            <a:r>
              <a:rPr lang="sv-SE" sz="1400" dirty="0" err="1" smtClean="0"/>
              <a:t>Resuscitation</a:t>
            </a:r>
            <a:r>
              <a:rPr lang="sv-SE" sz="1400" dirty="0" smtClean="0"/>
              <a:t>. 2011.</a:t>
            </a:r>
            <a:endParaRPr lang="sv-S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Eftersök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vid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submersion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796136" y="1916832"/>
            <a:ext cx="2376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000" b="1" dirty="0" smtClean="0">
                <a:solidFill>
                  <a:srgbClr val="00B0F0"/>
                </a:solidFill>
                <a:latin typeface="+mj-lt"/>
              </a:rPr>
              <a:t>Kallt vatten &gt; 90 min</a:t>
            </a:r>
          </a:p>
        </p:txBody>
      </p:sp>
      <p:sp>
        <p:nvSpPr>
          <p:cNvPr id="23" name="Frihandsfigur 22"/>
          <p:cNvSpPr/>
          <p:nvPr/>
        </p:nvSpPr>
        <p:spPr>
          <a:xfrm>
            <a:off x="1893095" y="1700808"/>
            <a:ext cx="2688609" cy="1665027"/>
          </a:xfrm>
          <a:custGeom>
            <a:avLst/>
            <a:gdLst>
              <a:gd name="connsiteX0" fmla="*/ 0 w 2688609"/>
              <a:gd name="connsiteY0" fmla="*/ 0 h 1665027"/>
              <a:gd name="connsiteX1" fmla="*/ 668740 w 2688609"/>
              <a:gd name="connsiteY1" fmla="*/ 1173708 h 1665027"/>
              <a:gd name="connsiteX2" fmla="*/ 2688609 w 2688609"/>
              <a:gd name="connsiteY2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609" h="1665027">
                <a:moveTo>
                  <a:pt x="0" y="0"/>
                </a:moveTo>
                <a:cubicBezTo>
                  <a:pt x="110319" y="448101"/>
                  <a:pt x="220638" y="896203"/>
                  <a:pt x="668740" y="1173708"/>
                </a:cubicBezTo>
                <a:cubicBezTo>
                  <a:pt x="1116842" y="1451213"/>
                  <a:pt x="1902725" y="1558120"/>
                  <a:pt x="2688609" y="166502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084168" y="2492896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000" b="1" dirty="0" smtClean="0">
                <a:solidFill>
                  <a:srgbClr val="002060"/>
                </a:solidFill>
                <a:latin typeface="+mj-lt"/>
              </a:rPr>
              <a:t>Varmt vatten &gt; 60 min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12121"/>
          <a:stretch>
            <a:fillRect/>
          </a:stretch>
        </p:blipFill>
        <p:spPr bwMode="auto">
          <a:xfrm>
            <a:off x="683568" y="1196752"/>
            <a:ext cx="4176464" cy="276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://jrcalc.org.uk/images/log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429000"/>
            <a:ext cx="2520280" cy="2467499"/>
          </a:xfrm>
          <a:prstGeom prst="rect">
            <a:avLst/>
          </a:prstGeom>
          <a:noFill/>
        </p:spPr>
      </p:pic>
      <p:sp>
        <p:nvSpPr>
          <p:cNvPr id="12" name="textruta 11"/>
          <p:cNvSpPr txBox="1"/>
          <p:nvPr/>
        </p:nvSpPr>
        <p:spPr>
          <a:xfrm>
            <a:off x="251520" y="5589240"/>
            <a:ext cx="6162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Claesson. Läkartidningen 2013.</a:t>
            </a:r>
          </a:p>
          <a:p>
            <a:r>
              <a:rPr lang="sv-SE" sz="1400" dirty="0" err="1" smtClean="0"/>
              <a:t>Deakin</a:t>
            </a:r>
            <a:r>
              <a:rPr lang="sv-SE" sz="1400" dirty="0" smtClean="0"/>
              <a:t>. </a:t>
            </a:r>
            <a:r>
              <a:rPr lang="sv-SE" sz="1400" dirty="0" err="1" smtClean="0"/>
              <a:t>Resuscitation</a:t>
            </a:r>
            <a:r>
              <a:rPr lang="sv-SE" sz="1400" dirty="0" smtClean="0"/>
              <a:t>. 2012.</a:t>
            </a:r>
            <a:endParaRPr lang="sv-S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Beslut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om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resuscitering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650" name="Picture 2" descr="C:\Users\Otto\Documents\OTTO\FORSKNING\PRESENTATIONS\Clinical Cases\Praestofjord-ulyk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456384" cy="2304256"/>
          </a:xfrm>
          <a:prstGeom prst="rect">
            <a:avLst/>
          </a:prstGeom>
          <a:noFill/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716016" y="1484784"/>
            <a:ext cx="381642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b="1" dirty="0" smtClean="0">
                <a:solidFill>
                  <a:srgbClr val="002060"/>
                </a:solidFill>
              </a:rPr>
              <a:t>Beslut om att avstå eller avbryta HLR</a:t>
            </a:r>
          </a:p>
          <a:p>
            <a:pPr marL="355600"/>
            <a:r>
              <a:rPr lang="sv-SE" b="1" dirty="0" smtClean="0">
                <a:solidFill>
                  <a:srgbClr val="002060"/>
                </a:solidFill>
              </a:rPr>
              <a:t>omständigheter oförenliga med liv </a:t>
            </a:r>
          </a:p>
          <a:p>
            <a:pPr marL="355600"/>
            <a:r>
              <a:rPr lang="sv-SE" b="1" dirty="0" smtClean="0">
                <a:solidFill>
                  <a:srgbClr val="002060"/>
                </a:solidFill>
              </a:rPr>
              <a:t>risk för räddningspersonal </a:t>
            </a:r>
          </a:p>
          <a:p>
            <a:pPr marL="355600"/>
            <a:r>
              <a:rPr lang="sv-SE" b="1" dirty="0" smtClean="0">
                <a:solidFill>
                  <a:srgbClr val="002060"/>
                </a:solidFill>
              </a:rPr>
              <a:t>prioritering av resurser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51520" y="5805264"/>
            <a:ext cx="616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ERC </a:t>
            </a:r>
            <a:r>
              <a:rPr lang="sv-SE" sz="1400" dirty="0" err="1" smtClean="0"/>
              <a:t>Guidelines</a:t>
            </a:r>
            <a:r>
              <a:rPr lang="sv-SE" sz="1400" dirty="0" smtClean="0"/>
              <a:t> for </a:t>
            </a:r>
            <a:r>
              <a:rPr lang="sv-SE" sz="1400" dirty="0" err="1" smtClean="0"/>
              <a:t>Resuscitation</a:t>
            </a:r>
            <a:r>
              <a:rPr lang="sv-SE" sz="1400" dirty="0" smtClean="0"/>
              <a:t> 2010</a:t>
            </a:r>
            <a:endParaRPr lang="sv-SE" sz="1400" dirty="0"/>
          </a:p>
        </p:txBody>
      </p:sp>
      <p:grpSp>
        <p:nvGrpSpPr>
          <p:cNvPr id="10" name="Grupp 9"/>
          <p:cNvGrpSpPr/>
          <p:nvPr/>
        </p:nvGrpSpPr>
        <p:grpSpPr>
          <a:xfrm>
            <a:off x="1835696" y="3789040"/>
            <a:ext cx="5832648" cy="1203573"/>
            <a:chOff x="1835696" y="4149080"/>
            <a:chExt cx="5832648" cy="1203573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4149080"/>
              <a:ext cx="5809840" cy="1203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ktangel 7"/>
            <p:cNvSpPr/>
            <p:nvPr/>
          </p:nvSpPr>
          <p:spPr>
            <a:xfrm>
              <a:off x="1835696" y="4378752"/>
              <a:ext cx="583264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83968" y="980728"/>
            <a:ext cx="439248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b="1" dirty="0" smtClean="0">
                <a:solidFill>
                  <a:srgbClr val="002060"/>
                </a:solidFill>
              </a:rPr>
              <a:t>Hypotermi är ett </a:t>
            </a:r>
            <a:r>
              <a:rPr lang="sv-SE" b="1" dirty="0" err="1" smtClean="0">
                <a:solidFill>
                  <a:srgbClr val="002060"/>
                </a:solidFill>
              </a:rPr>
              <a:t>cirkulatoriskt</a:t>
            </a:r>
            <a:r>
              <a:rPr lang="sv-SE" b="1" dirty="0" smtClean="0">
                <a:solidFill>
                  <a:srgbClr val="002060"/>
                </a:solidFill>
              </a:rPr>
              <a:t> problem</a:t>
            </a:r>
          </a:p>
          <a:p>
            <a:pPr>
              <a:spcAft>
                <a:spcPts val="600"/>
              </a:spcAft>
            </a:pPr>
            <a:endParaRPr lang="sv-SE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sv-SE" b="1" dirty="0" smtClean="0">
                <a:solidFill>
                  <a:srgbClr val="002060"/>
                </a:solidFill>
              </a:rPr>
              <a:t>Klinisk gradering utifrån medvetandegrad och huttring</a:t>
            </a:r>
          </a:p>
          <a:p>
            <a:pPr>
              <a:spcAft>
                <a:spcPts val="600"/>
              </a:spcAft>
            </a:pPr>
            <a:endParaRPr lang="sv-SE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sv-SE" b="1" dirty="0" smtClean="0">
                <a:solidFill>
                  <a:srgbClr val="002060"/>
                </a:solidFill>
              </a:rPr>
              <a:t>Varsam horisontell hantering</a:t>
            </a:r>
          </a:p>
          <a:p>
            <a:pPr>
              <a:spcAft>
                <a:spcPts val="600"/>
              </a:spcAft>
            </a:pPr>
            <a:r>
              <a:rPr lang="sv-SE" b="1" dirty="0" smtClean="0">
                <a:solidFill>
                  <a:srgbClr val="002060"/>
                </a:solidFill>
              </a:rPr>
              <a:t>Skydda mot ytterligare nedkylning</a:t>
            </a:r>
          </a:p>
          <a:p>
            <a:pPr>
              <a:spcAft>
                <a:spcPts val="600"/>
              </a:spcAft>
            </a:pPr>
            <a:endParaRPr lang="sv-SE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sv-SE" b="1" dirty="0" smtClean="0">
                <a:solidFill>
                  <a:srgbClr val="002060"/>
                </a:solidFill>
              </a:rPr>
              <a:t>Transport till enhet med tillgång till hjärtlungmaskin/ ECMO vid svår nedkylning med instabil cirkulation eller arrest</a:t>
            </a:r>
          </a:p>
          <a:p>
            <a:pPr>
              <a:spcAft>
                <a:spcPts val="600"/>
              </a:spcAft>
            </a:pPr>
            <a:endParaRPr lang="sv-SE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sv-SE" b="1" dirty="0" smtClean="0">
                <a:solidFill>
                  <a:srgbClr val="002060"/>
                </a:solidFill>
              </a:rPr>
              <a:t>Långvarig resuscitering är motiverad           vid svår hypotermi</a:t>
            </a:r>
          </a:p>
        </p:txBody>
      </p:sp>
      <p:pic>
        <p:nvPicPr>
          <p:cNvPr id="4" name="Picture 11" descr="http://t0.gstatic.com/images?q=tbn:ANd9GcRAsjxwpLDOr-Qu-gi_iW5uSQP6rYfOS6C6keMkt2iOZkt6cYLx4Q"/>
          <p:cNvPicPr>
            <a:picLocks noChangeAspect="1" noChangeArrowheads="1"/>
          </p:cNvPicPr>
          <p:nvPr/>
        </p:nvPicPr>
        <p:blipFill>
          <a:blip r:embed="rId2" cstate="print"/>
          <a:srcRect b="15281"/>
          <a:stretch>
            <a:fillRect/>
          </a:stretch>
        </p:blipFill>
        <p:spPr bwMode="auto">
          <a:xfrm>
            <a:off x="755576" y="2060848"/>
            <a:ext cx="3096344" cy="1761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768752" cy="44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/>
          <p:cNvSpPr txBox="1"/>
          <p:nvPr/>
        </p:nvSpPr>
        <p:spPr>
          <a:xfrm>
            <a:off x="179512" y="270020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dirty="0" smtClean="0">
              <a:solidFill>
                <a:srgbClr val="00206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(32-28 C)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Klinisk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bild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och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gradering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4" descr="DSC03837"/>
          <p:cNvPicPr>
            <a:picLocks noChangeArrowheads="1"/>
          </p:cNvPicPr>
          <p:nvPr/>
        </p:nvPicPr>
        <p:blipFill>
          <a:blip r:embed="rId2" cstate="print">
            <a:lum/>
          </a:blip>
          <a:srcRect l="7693" t="14717" r="26657" b="32294"/>
          <a:stretch>
            <a:fillRect/>
          </a:stretch>
        </p:blipFill>
        <p:spPr bwMode="auto">
          <a:xfrm>
            <a:off x="1472208" y="2496664"/>
            <a:ext cx="2880000" cy="1868440"/>
          </a:xfrm>
          <a:prstGeom prst="rect">
            <a:avLst/>
          </a:prstGeom>
          <a:noFill/>
        </p:spPr>
      </p:pic>
      <p:pic>
        <p:nvPicPr>
          <p:cNvPr id="4" name="Picture 2" descr="C:\Users\Otto\Documents\OTTO\FORSKNING\PICTURES\Cold water\SSRS.jpg"/>
          <p:cNvPicPr>
            <a:picLocks noChangeArrowheads="1"/>
          </p:cNvPicPr>
          <p:nvPr/>
        </p:nvPicPr>
        <p:blipFill>
          <a:blip r:embed="rId3" cstate="print">
            <a:lum/>
          </a:blip>
          <a:srcRect l="10015" t="19178" r="14809" b="31924"/>
          <a:stretch>
            <a:fillRect/>
          </a:stretch>
        </p:blipFill>
        <p:spPr bwMode="auto">
          <a:xfrm>
            <a:off x="1475976" y="4437112"/>
            <a:ext cx="2880000" cy="1440160"/>
          </a:xfrm>
          <a:prstGeom prst="rect">
            <a:avLst/>
          </a:prstGeom>
          <a:noFill/>
        </p:spPr>
      </p:pic>
      <p:pic>
        <p:nvPicPr>
          <p:cNvPr id="5" name="Picture 2" descr="C:\Users\Otto\Documents\OTTO\FÖRSVARSMAKTEN\Bilder\DSC02482.JPG"/>
          <p:cNvPicPr>
            <a:picLocks noChangeArrowheads="1"/>
          </p:cNvPicPr>
          <p:nvPr/>
        </p:nvPicPr>
        <p:blipFill>
          <a:blip r:embed="rId4" cstate="print">
            <a:lum/>
          </a:blip>
          <a:srcRect l="48659" t="33505" r="5018" b="33006"/>
          <a:stretch>
            <a:fillRect/>
          </a:stretch>
        </p:blipFill>
        <p:spPr bwMode="auto">
          <a:xfrm>
            <a:off x="1475976" y="980728"/>
            <a:ext cx="2880000" cy="1440000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251520" y="141277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dirty="0" smtClean="0">
              <a:solidFill>
                <a:srgbClr val="00206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(&gt; 32 C)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788024" y="112474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2060"/>
                </a:solidFill>
              </a:rPr>
              <a:t>Vaken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och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huttrar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0066"/>
                </a:solidFill>
              </a:rPr>
              <a:t>Kall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och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blek</a:t>
            </a:r>
            <a:endParaRPr lang="en-US" b="1" dirty="0" smtClean="0">
              <a:solidFill>
                <a:srgbClr val="000066"/>
              </a:solidFill>
            </a:endParaRPr>
          </a:p>
          <a:p>
            <a:r>
              <a:rPr lang="en-US" b="1" dirty="0" err="1" smtClean="0">
                <a:solidFill>
                  <a:srgbClr val="000066"/>
                </a:solidFill>
              </a:rPr>
              <a:t>Lätt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ökad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andning</a:t>
            </a:r>
            <a:r>
              <a:rPr lang="en-US" b="1" dirty="0" smtClean="0">
                <a:solidFill>
                  <a:srgbClr val="000066"/>
                </a:solidFill>
              </a:rPr>
              <a:t> o </a:t>
            </a:r>
            <a:r>
              <a:rPr lang="en-US" b="1" dirty="0" err="1" smtClean="0">
                <a:solidFill>
                  <a:srgbClr val="000066"/>
                </a:solidFill>
              </a:rPr>
              <a:t>puls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</a:p>
          <a:p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788024" y="256664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66"/>
                </a:solidFill>
              </a:rPr>
              <a:t>Medvetandesänkt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och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avtagande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huttring</a:t>
            </a:r>
            <a:endParaRPr lang="en-US" b="1" dirty="0" smtClean="0">
              <a:solidFill>
                <a:srgbClr val="000066"/>
              </a:solidFill>
            </a:endParaRPr>
          </a:p>
          <a:p>
            <a:r>
              <a:rPr lang="en-US" b="1" dirty="0" err="1" smtClean="0">
                <a:solidFill>
                  <a:srgbClr val="000066"/>
                </a:solidFill>
              </a:rPr>
              <a:t>Oregelbunden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hjärtverksamhet</a:t>
            </a:r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788024" y="3462099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66"/>
                </a:solidFill>
              </a:rPr>
              <a:t>Medvetslös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och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ingen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huttring</a:t>
            </a:r>
            <a:endParaRPr lang="en-US" b="1" dirty="0" smtClean="0">
              <a:solidFill>
                <a:srgbClr val="000066"/>
              </a:solidFill>
            </a:endParaRPr>
          </a:p>
          <a:p>
            <a:r>
              <a:rPr lang="en-US" b="1" dirty="0" err="1" smtClean="0">
                <a:solidFill>
                  <a:srgbClr val="000066"/>
                </a:solidFill>
              </a:rPr>
              <a:t>Långsam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andning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och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puls</a:t>
            </a:r>
            <a:endParaRPr lang="en-US" b="1" dirty="0" smtClean="0">
              <a:solidFill>
                <a:srgbClr val="000066"/>
              </a:solidFill>
            </a:endParaRPr>
          </a:p>
          <a:p>
            <a:r>
              <a:rPr lang="en-US" b="1" dirty="0" smtClean="0">
                <a:solidFill>
                  <a:srgbClr val="000066"/>
                </a:solidFill>
              </a:rPr>
              <a:t>Risk </a:t>
            </a:r>
            <a:r>
              <a:rPr lang="en-US" b="1" dirty="0" err="1" smtClean="0">
                <a:solidFill>
                  <a:srgbClr val="000066"/>
                </a:solidFill>
              </a:rPr>
              <a:t>för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ventrikelflimmer</a:t>
            </a:r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4788024" y="4542219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Inga </a:t>
            </a:r>
            <a:r>
              <a:rPr lang="en-US" b="1" dirty="0" err="1" smtClean="0">
                <a:solidFill>
                  <a:srgbClr val="000066"/>
                </a:solidFill>
              </a:rPr>
              <a:t>livstecken</a:t>
            </a:r>
            <a:endParaRPr lang="en-US" b="1" dirty="0" smtClean="0">
              <a:solidFill>
                <a:srgbClr val="000066"/>
              </a:solidFill>
            </a:endParaRPr>
          </a:p>
          <a:p>
            <a:r>
              <a:rPr lang="en-US" b="1" dirty="0" err="1" smtClean="0">
                <a:solidFill>
                  <a:srgbClr val="000066"/>
                </a:solidFill>
              </a:rPr>
              <a:t>Ljusstela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pupiller</a:t>
            </a:r>
            <a:endParaRPr lang="en-US" b="1" dirty="0" smtClean="0">
              <a:solidFill>
                <a:srgbClr val="000066"/>
              </a:solidFill>
            </a:endParaRPr>
          </a:p>
          <a:p>
            <a:r>
              <a:rPr lang="en-US" b="1" dirty="0" err="1" smtClean="0">
                <a:solidFill>
                  <a:srgbClr val="000066"/>
                </a:solidFill>
              </a:rPr>
              <a:t>Asystoli</a:t>
            </a:r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79512" y="3492297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dirty="0" smtClean="0">
              <a:solidFill>
                <a:srgbClr val="00206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(28-24 C)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179512" y="471643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dirty="0" smtClean="0">
              <a:solidFill>
                <a:srgbClr val="00206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(&lt;24 C)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51520" y="59295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Brown et al. Accidental hypothermia. NEJM. 2012.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/>
          <p:cNvSpPr txBox="1"/>
          <p:nvPr/>
        </p:nvSpPr>
        <p:spPr>
          <a:xfrm>
            <a:off x="179512" y="270020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II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(32-28 C)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Klinisk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bild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och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gradering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4" descr="DSC03837"/>
          <p:cNvPicPr>
            <a:picLocks noChangeArrowheads="1"/>
          </p:cNvPicPr>
          <p:nvPr/>
        </p:nvPicPr>
        <p:blipFill>
          <a:blip r:embed="rId2" cstate="print">
            <a:lum/>
          </a:blip>
          <a:srcRect l="7693" t="14717" r="26657" b="32294"/>
          <a:stretch>
            <a:fillRect/>
          </a:stretch>
        </p:blipFill>
        <p:spPr bwMode="auto">
          <a:xfrm>
            <a:off x="1472208" y="2496664"/>
            <a:ext cx="2880000" cy="1868440"/>
          </a:xfrm>
          <a:prstGeom prst="rect">
            <a:avLst/>
          </a:prstGeom>
          <a:noFill/>
        </p:spPr>
      </p:pic>
      <p:pic>
        <p:nvPicPr>
          <p:cNvPr id="4" name="Picture 2" descr="C:\Users\Otto\Documents\OTTO\FORSKNING\PICTURES\Cold water\SSRS.jpg"/>
          <p:cNvPicPr>
            <a:picLocks noChangeArrowheads="1"/>
          </p:cNvPicPr>
          <p:nvPr/>
        </p:nvPicPr>
        <p:blipFill>
          <a:blip r:embed="rId3" cstate="print">
            <a:lum/>
          </a:blip>
          <a:srcRect l="10015" t="19178" r="14809" b="31924"/>
          <a:stretch>
            <a:fillRect/>
          </a:stretch>
        </p:blipFill>
        <p:spPr bwMode="auto">
          <a:xfrm>
            <a:off x="1475976" y="4437112"/>
            <a:ext cx="2880000" cy="1440160"/>
          </a:xfrm>
          <a:prstGeom prst="rect">
            <a:avLst/>
          </a:prstGeom>
          <a:noFill/>
        </p:spPr>
      </p:pic>
      <p:pic>
        <p:nvPicPr>
          <p:cNvPr id="5" name="Picture 2" descr="C:\Users\Otto\Documents\OTTO\FÖRSVARSMAKTEN\Bilder\DSC02482.JPG"/>
          <p:cNvPicPr>
            <a:picLocks noChangeArrowheads="1"/>
          </p:cNvPicPr>
          <p:nvPr/>
        </p:nvPicPr>
        <p:blipFill>
          <a:blip r:embed="rId4" cstate="print">
            <a:lum/>
          </a:blip>
          <a:srcRect l="48659" t="33505" r="5018" b="33006"/>
          <a:stretch>
            <a:fillRect/>
          </a:stretch>
        </p:blipFill>
        <p:spPr bwMode="auto">
          <a:xfrm>
            <a:off x="1475976" y="980728"/>
            <a:ext cx="2880000" cy="1440000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251520" y="141277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(&gt; 32 C)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79512" y="3492297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III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(28-24 C)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179512" y="471643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IV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(&lt;24 C)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4788024" y="9807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2060"/>
                </a:solidFill>
              </a:rPr>
              <a:t>Vaken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och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huttrar</a:t>
            </a:r>
            <a:endParaRPr lang="en-GB" b="1" dirty="0" smtClean="0">
              <a:solidFill>
                <a:srgbClr val="002060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4788024" y="262820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66"/>
                </a:solidFill>
              </a:rPr>
              <a:t>Medvetandesänkt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och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avtagande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huttring</a:t>
            </a:r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4788024" y="346209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66"/>
                </a:solidFill>
              </a:rPr>
              <a:t>Medvetslös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och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ingen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huttring</a:t>
            </a:r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4788024" y="454221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Inga </a:t>
            </a:r>
            <a:r>
              <a:rPr lang="en-US" b="1" dirty="0" err="1" smtClean="0">
                <a:solidFill>
                  <a:srgbClr val="000066"/>
                </a:solidFill>
              </a:rPr>
              <a:t>livstecken</a:t>
            </a:r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251520" y="59295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Brown et al. Accidental hypothermia. NEJM. 2012.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5042044"/>
              </p:ext>
            </p:extLst>
          </p:nvPr>
        </p:nvGraphicFramePr>
        <p:xfrm>
          <a:off x="3059832" y="1124744"/>
          <a:ext cx="5515936" cy="4669631"/>
        </p:xfrm>
        <a:graphic>
          <a:graphicData uri="http://schemas.openxmlformats.org/presentationml/2006/ole">
            <p:oleObj spid="_x0000_s28674" name="Worksheet" r:id="rId3" imgW="5419603" imgH="3838455" progId="Excel.Sheet.8">
              <p:embed/>
            </p:oleObj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 rot="16200000">
            <a:off x="1793862" y="3254813"/>
            <a:ext cx="2662603" cy="27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200" b="1" dirty="0" smtClean="0"/>
              <a:t>Body </a:t>
            </a:r>
            <a:r>
              <a:rPr lang="sv-SE" sz="1200" b="1" dirty="0" err="1" smtClean="0"/>
              <a:t>core</a:t>
            </a:r>
            <a:r>
              <a:rPr lang="sv-SE" sz="1200" b="1" dirty="0" smtClean="0"/>
              <a:t> </a:t>
            </a:r>
            <a:r>
              <a:rPr lang="sv-SE" sz="1200" b="1" dirty="0" err="1" smtClean="0"/>
              <a:t>temperature</a:t>
            </a:r>
            <a:r>
              <a:rPr lang="sv-SE" sz="1200" b="1" dirty="0" smtClean="0"/>
              <a:t> </a:t>
            </a:r>
            <a:r>
              <a:rPr lang="sv-SE" sz="1200" b="1" dirty="0"/>
              <a:t>(C)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292080" y="5229200"/>
            <a:ext cx="936760" cy="2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200" b="1" dirty="0" err="1" smtClean="0"/>
              <a:t>Time</a:t>
            </a:r>
            <a:r>
              <a:rPr lang="sv-SE" sz="1200" b="1" dirty="0" smtClean="0"/>
              <a:t> </a:t>
            </a:r>
            <a:r>
              <a:rPr lang="sv-SE" sz="1200" b="1" dirty="0"/>
              <a:t>(min)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319464" y="476672"/>
            <a:ext cx="482453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b="1" dirty="0" smtClean="0">
                <a:solidFill>
                  <a:srgbClr val="000066"/>
                </a:solidFill>
              </a:rPr>
              <a:t>Fortsatt </a:t>
            </a:r>
            <a:r>
              <a:rPr lang="sv-SE" altLang="sv-SE" b="1" dirty="0" smtClean="0">
                <a:solidFill>
                  <a:srgbClr val="000066"/>
                </a:solidFill>
              </a:rPr>
              <a:t>sänkning av central kroppstemperatur efter avslutad köldexponering</a:t>
            </a:r>
            <a:endParaRPr lang="sv-SE" altLang="sv-SE" b="1" dirty="0" smtClean="0">
              <a:solidFill>
                <a:srgbClr val="000066"/>
              </a:solidFill>
            </a:endParaRPr>
          </a:p>
          <a:p>
            <a:pPr marL="355600">
              <a:spcBef>
                <a:spcPts val="600"/>
              </a:spcBef>
            </a:pPr>
            <a:r>
              <a:rPr lang="sv-SE" altLang="sv-SE" b="1" dirty="0" err="1" smtClean="0">
                <a:solidFill>
                  <a:srgbClr val="000066"/>
                </a:solidFill>
              </a:rPr>
              <a:t>Konduktionseffekt</a:t>
            </a:r>
            <a:endParaRPr lang="sv-SE" altLang="sv-SE" b="1" dirty="0" smtClean="0">
              <a:solidFill>
                <a:srgbClr val="000066"/>
              </a:solidFill>
            </a:endParaRPr>
          </a:p>
          <a:p>
            <a:pPr marL="355600">
              <a:spcBef>
                <a:spcPts val="600"/>
              </a:spcBef>
            </a:pPr>
            <a:r>
              <a:rPr lang="sv-SE" altLang="sv-SE" b="1" dirty="0" smtClean="0">
                <a:solidFill>
                  <a:srgbClr val="000066"/>
                </a:solidFill>
              </a:rPr>
              <a:t>Cirkulationseffekt</a:t>
            </a:r>
            <a:endParaRPr lang="sv-SE" altLang="sv-SE" b="1" dirty="0">
              <a:solidFill>
                <a:srgbClr val="000066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7380312" y="314096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Hot </a:t>
            </a:r>
            <a:r>
              <a:rPr lang="sv-SE" sz="1400" b="1" dirty="0" err="1" smtClean="0"/>
              <a:t>wager</a:t>
            </a:r>
            <a:r>
              <a:rPr lang="sv-SE" sz="1400" b="1" dirty="0" smtClean="0"/>
              <a:t> bags</a:t>
            </a:r>
            <a:endParaRPr lang="sv-SE" sz="1400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7365622" y="4149080"/>
            <a:ext cx="1778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No heat</a:t>
            </a:r>
            <a:endParaRPr lang="sv-SE" sz="1400" b="1" dirty="0"/>
          </a:p>
        </p:txBody>
      </p:sp>
      <p:grpSp>
        <p:nvGrpSpPr>
          <p:cNvPr id="3" name="Grupp 16"/>
          <p:cNvGrpSpPr/>
          <p:nvPr/>
        </p:nvGrpSpPr>
        <p:grpSpPr>
          <a:xfrm>
            <a:off x="-608861" y="6298119"/>
            <a:ext cx="9752861" cy="553499"/>
            <a:chOff x="-608861" y="6298119"/>
            <a:chExt cx="9752861" cy="553499"/>
          </a:xfrm>
        </p:grpSpPr>
        <p:sp>
          <p:nvSpPr>
            <p:cNvPr id="18" name="Rektangel 17"/>
            <p:cNvSpPr/>
            <p:nvPr/>
          </p:nvSpPr>
          <p:spPr>
            <a:xfrm>
              <a:off x="0" y="6298119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20" name="Rak 19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Bildobjekt 21" descr="Svenska HLR rådet logo-inverterad-färg 140508.eps"/>
            <p:cNvPicPr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sp>
        <p:nvSpPr>
          <p:cNvPr id="17" name="textruta 16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Afterdrop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251520" y="5805264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Lundgren et al. Field torso warming modalities. </a:t>
            </a:r>
            <a:r>
              <a:rPr lang="sv-SE" sz="1400" dirty="0" err="1" smtClean="0"/>
              <a:t>Prehosp</a:t>
            </a:r>
            <a:r>
              <a:rPr lang="sv-SE" sz="1400" dirty="0" smtClean="0"/>
              <a:t> </a:t>
            </a:r>
            <a:r>
              <a:rPr lang="sv-SE" sz="1400" dirty="0" err="1" smtClean="0"/>
              <a:t>Emerg</a:t>
            </a:r>
            <a:r>
              <a:rPr lang="sv-SE" sz="1400" dirty="0" smtClean="0"/>
              <a:t> </a:t>
            </a:r>
            <a:r>
              <a:rPr lang="sv-SE" sz="1400" dirty="0" smtClean="0"/>
              <a:t>C</a:t>
            </a:r>
            <a:r>
              <a:rPr lang="sv-SE" sz="1400" dirty="0" smtClean="0"/>
              <a:t>are. 2009,3:371-378 </a:t>
            </a:r>
            <a:endParaRPr lang="en-US" sz="1400" dirty="0"/>
          </a:p>
        </p:txBody>
      </p:sp>
      <p:pic>
        <p:nvPicPr>
          <p:cNvPr id="16" name="Picture 5" descr="PICT0291"/>
          <p:cNvPicPr>
            <a:picLocks noChangeAspect="1" noChangeArrowheads="1"/>
          </p:cNvPicPr>
          <p:nvPr/>
        </p:nvPicPr>
        <p:blipFill>
          <a:blip r:embed="rId5" cstate="print"/>
          <a:srcRect b="36641"/>
          <a:stretch>
            <a:fillRect/>
          </a:stretch>
        </p:blipFill>
        <p:spPr bwMode="auto">
          <a:xfrm>
            <a:off x="539552" y="1268760"/>
            <a:ext cx="2016224" cy="170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PICT0189"/>
          <p:cNvPicPr>
            <a:picLocks noChangeAspect="1" noChangeArrowheads="1"/>
          </p:cNvPicPr>
          <p:nvPr/>
        </p:nvPicPr>
        <p:blipFill>
          <a:blip r:embed="rId6" cstate="print"/>
          <a:srcRect l="29832" t="4419" r="21497" b="43990"/>
          <a:stretch>
            <a:fillRect/>
          </a:stretch>
        </p:blipFill>
        <p:spPr bwMode="auto">
          <a:xfrm>
            <a:off x="539552" y="3212976"/>
            <a:ext cx="2016224" cy="16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77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Accidentell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hypotermi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vän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eller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fiende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5436096" y="860793"/>
            <a:ext cx="3095625" cy="1742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5436096" y="2805798"/>
            <a:ext cx="3168352" cy="89266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5472459" y="3768182"/>
            <a:ext cx="3095625" cy="865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5450710" y="4689783"/>
            <a:ext cx="3168352" cy="81151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184068" y="990106"/>
            <a:ext cx="3672408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Ökad metabolism</a:t>
            </a:r>
          </a:p>
          <a:p>
            <a:pPr algn="ctr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Vätskeförluster</a:t>
            </a:r>
          </a:p>
          <a:p>
            <a:pPr algn="ctr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Försämrad koagulation</a:t>
            </a:r>
          </a:p>
          <a:p>
            <a:pPr algn="ctr">
              <a:spcBef>
                <a:spcPts val="600"/>
              </a:spcBef>
            </a:pPr>
            <a:r>
              <a:rPr lang="sv-SE" b="1" dirty="0" err="1" smtClean="0">
                <a:solidFill>
                  <a:srgbClr val="002060"/>
                </a:solidFill>
              </a:rPr>
              <a:t>Acidos</a:t>
            </a:r>
            <a:endParaRPr lang="sv-SE" b="1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Minskad metabolism</a:t>
            </a:r>
          </a:p>
          <a:p>
            <a:pPr algn="ctr">
              <a:spcBef>
                <a:spcPts val="6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Arytmier</a:t>
            </a:r>
          </a:p>
          <a:p>
            <a:pPr algn="ctr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Cirkulationsstillestånd</a:t>
            </a:r>
          </a:p>
          <a:p>
            <a:pPr algn="ctr">
              <a:spcBef>
                <a:spcPts val="600"/>
              </a:spcBef>
            </a:pPr>
            <a:endParaRPr lang="sv-SE" b="1" dirty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Ytterligare minskad metabolism</a:t>
            </a:r>
          </a:p>
        </p:txBody>
      </p:sp>
      <p:pic>
        <p:nvPicPr>
          <p:cNvPr id="22" name="Picture 3" descr="C:\Users\Otto\Documents\OTTO\FORSKNING\PICTURES\Trauma\Trafikolycka_4.jpg"/>
          <p:cNvPicPr>
            <a:picLocks noChangeAspect="1" noChangeArrowheads="1"/>
          </p:cNvPicPr>
          <p:nvPr/>
        </p:nvPicPr>
        <p:blipFill>
          <a:blip r:embed="rId2" cstate="print"/>
          <a:srcRect l="16322"/>
          <a:stretch>
            <a:fillRect/>
          </a:stretch>
        </p:blipFill>
        <p:spPr bwMode="auto">
          <a:xfrm>
            <a:off x="899592" y="1052736"/>
            <a:ext cx="33353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Otto\Documents\OTTO\FORSKNING\PICTURES\Cold water\3157974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3384376" cy="2227325"/>
          </a:xfrm>
          <a:prstGeom prst="rect">
            <a:avLst/>
          </a:prstGeom>
          <a:noFill/>
        </p:spPr>
      </p:pic>
      <p:sp>
        <p:nvSpPr>
          <p:cNvPr id="24" name="textruta 23"/>
          <p:cNvSpPr txBox="1"/>
          <p:nvPr/>
        </p:nvSpPr>
        <p:spPr>
          <a:xfrm>
            <a:off x="4788024" y="1268760"/>
            <a:ext cx="432048" cy="369331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37 </a:t>
            </a:r>
          </a:p>
          <a:p>
            <a:endParaRPr lang="en-GB" b="1" dirty="0" smtClean="0">
              <a:solidFill>
                <a:srgbClr val="002060"/>
              </a:solidFill>
              <a:cs typeface="Times New Roman"/>
            </a:endParaRPr>
          </a:p>
          <a:p>
            <a:endParaRPr lang="en-GB" b="1" dirty="0" smtClean="0">
              <a:solidFill>
                <a:srgbClr val="002060"/>
              </a:solidFill>
              <a:cs typeface="Times New Roman"/>
            </a:endParaRPr>
          </a:p>
          <a:p>
            <a:r>
              <a:rPr lang="en-GB" b="1" dirty="0" smtClean="0">
                <a:solidFill>
                  <a:srgbClr val="002060"/>
                </a:solidFill>
                <a:cs typeface="Times New Roman"/>
              </a:rPr>
              <a:t>35</a:t>
            </a:r>
          </a:p>
          <a:p>
            <a:endParaRPr lang="en-GB" b="1" dirty="0" smtClean="0">
              <a:solidFill>
                <a:srgbClr val="002060"/>
              </a:solidFill>
              <a:cs typeface="Times New Roman"/>
            </a:endParaRPr>
          </a:p>
          <a:p>
            <a:endParaRPr lang="en-GB" b="1" dirty="0" smtClean="0">
              <a:solidFill>
                <a:srgbClr val="002060"/>
              </a:solidFill>
              <a:cs typeface="Times New Roman"/>
            </a:endParaRPr>
          </a:p>
          <a:p>
            <a:r>
              <a:rPr lang="en-GB" b="1" dirty="0" smtClean="0">
                <a:solidFill>
                  <a:srgbClr val="002060"/>
                </a:solidFill>
                <a:cs typeface="Times New Roman"/>
              </a:rPr>
              <a:t>32</a:t>
            </a:r>
          </a:p>
          <a:p>
            <a:endParaRPr lang="en-GB" b="1" dirty="0" smtClean="0">
              <a:solidFill>
                <a:srgbClr val="002060"/>
              </a:solidFill>
              <a:cs typeface="Times New Roman"/>
            </a:endParaRPr>
          </a:p>
          <a:p>
            <a:endParaRPr lang="en-GB" b="1" dirty="0" smtClean="0">
              <a:solidFill>
                <a:srgbClr val="002060"/>
              </a:solidFill>
              <a:cs typeface="Times New Roman"/>
            </a:endParaRPr>
          </a:p>
          <a:p>
            <a:r>
              <a:rPr lang="en-GB" b="1" dirty="0" smtClean="0">
                <a:solidFill>
                  <a:srgbClr val="002060"/>
                </a:solidFill>
                <a:cs typeface="Times New Roman"/>
              </a:rPr>
              <a:t>28</a:t>
            </a:r>
          </a:p>
          <a:p>
            <a:endParaRPr lang="en-GB" b="1" dirty="0" smtClean="0">
              <a:solidFill>
                <a:srgbClr val="002060"/>
              </a:solidFill>
              <a:cs typeface="Times New Roman"/>
            </a:endParaRPr>
          </a:p>
          <a:p>
            <a:endParaRPr lang="en-GB" b="1" dirty="0" smtClean="0">
              <a:solidFill>
                <a:srgbClr val="002060"/>
              </a:solidFill>
              <a:cs typeface="Times New Roman"/>
            </a:endParaRPr>
          </a:p>
          <a:p>
            <a:r>
              <a:rPr lang="en-GB" b="1" dirty="0" smtClean="0">
                <a:solidFill>
                  <a:srgbClr val="002060"/>
                </a:solidFill>
                <a:cs typeface="Times New Roman"/>
              </a:rPr>
              <a:t>24</a:t>
            </a:r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Initial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evaluering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och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åtgärder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11960" y="1340768"/>
            <a:ext cx="432048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1813">
              <a:spcBef>
                <a:spcPts val="12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undersök och åtgärda svikt av vitala funktioner ”som vanligt”</a:t>
            </a:r>
          </a:p>
          <a:p>
            <a:pPr marL="531813">
              <a:spcBef>
                <a:spcPts val="12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 marL="531813">
              <a:spcBef>
                <a:spcPts val="12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livstecken kan vara svåra att upptäcka vid uttalad hypotermi</a:t>
            </a:r>
          </a:p>
          <a:p>
            <a:pPr marL="531813">
              <a:spcBef>
                <a:spcPts val="1200"/>
              </a:spcBef>
            </a:pPr>
            <a:endParaRPr lang="sv-SE" b="1" dirty="0" smtClean="0">
              <a:solidFill>
                <a:srgbClr val="002060"/>
              </a:solidFill>
            </a:endParaRPr>
          </a:p>
          <a:p>
            <a:pPr marL="531813">
              <a:spcBef>
                <a:spcPts val="1200"/>
              </a:spcBef>
            </a:pPr>
            <a:r>
              <a:rPr lang="sv-SE" b="1" dirty="0" smtClean="0">
                <a:solidFill>
                  <a:srgbClr val="002060"/>
                </a:solidFill>
              </a:rPr>
              <a:t>överväg bidragande orsaker                 (trauma, drunkning, </a:t>
            </a:r>
            <a:r>
              <a:rPr lang="sv-SE" b="1" dirty="0" err="1" smtClean="0">
                <a:solidFill>
                  <a:srgbClr val="002060"/>
                </a:solidFill>
              </a:rPr>
              <a:t>intox</a:t>
            </a:r>
            <a:r>
              <a:rPr lang="sv-SE" b="1" dirty="0" smtClean="0">
                <a:solidFill>
                  <a:srgbClr val="002060"/>
                </a:solidFill>
              </a:rPr>
              <a:t>,  </a:t>
            </a:r>
            <a:r>
              <a:rPr lang="sv-SE" b="1" dirty="0" err="1" smtClean="0">
                <a:solidFill>
                  <a:srgbClr val="002060"/>
                </a:solidFill>
              </a:rPr>
              <a:t>hypoglykemi</a:t>
            </a:r>
            <a:r>
              <a:rPr lang="sv-SE" b="1" dirty="0" smtClean="0">
                <a:solidFill>
                  <a:srgbClr val="002060"/>
                </a:solidFill>
              </a:rPr>
              <a:t>…)</a:t>
            </a:r>
          </a:p>
        </p:txBody>
      </p:sp>
      <p:pic>
        <p:nvPicPr>
          <p:cNvPr id="5" name="Picture 2" descr="C:\Users\Otto\Documents\OTTO\FORSKNING\PICTURES\330 skavdron\Bild4.jpg"/>
          <p:cNvPicPr>
            <a:picLocks noChangeAspect="1" noChangeArrowheads="1"/>
          </p:cNvPicPr>
          <p:nvPr/>
        </p:nvPicPr>
        <p:blipFill>
          <a:blip r:embed="rId2" cstate="print"/>
          <a:srcRect l="36390" r="20086"/>
          <a:stretch>
            <a:fillRect/>
          </a:stretch>
        </p:blipFill>
        <p:spPr bwMode="auto">
          <a:xfrm>
            <a:off x="827584" y="1268760"/>
            <a:ext cx="3096344" cy="3927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716016" y="1700808"/>
            <a:ext cx="3528392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v-SE" altLang="sv-SE" b="1" dirty="0" smtClean="0">
                <a:solidFill>
                  <a:srgbClr val="000066"/>
                </a:solidFill>
              </a:rPr>
              <a:t>Post </a:t>
            </a:r>
            <a:r>
              <a:rPr lang="sv-SE" altLang="sv-SE" b="1" dirty="0" err="1" smtClean="0">
                <a:solidFill>
                  <a:srgbClr val="000066"/>
                </a:solidFill>
              </a:rPr>
              <a:t>rescue</a:t>
            </a:r>
            <a:r>
              <a:rPr lang="sv-SE" altLang="sv-SE" b="1" dirty="0" smtClean="0">
                <a:solidFill>
                  <a:srgbClr val="000066"/>
                </a:solidFill>
              </a:rPr>
              <a:t> kollaps</a:t>
            </a:r>
          </a:p>
          <a:p>
            <a:pPr marL="355600">
              <a:spcBef>
                <a:spcPct val="50000"/>
              </a:spcBef>
            </a:pPr>
            <a:r>
              <a:rPr lang="sv-SE" altLang="sv-SE" b="1" dirty="0" smtClean="0">
                <a:solidFill>
                  <a:srgbClr val="000066"/>
                </a:solidFill>
              </a:rPr>
              <a:t>Risk för blodtrycksfall och ventrikelflimmer vid långvarig eller svår hypotermi</a:t>
            </a:r>
          </a:p>
        </p:txBody>
      </p:sp>
      <p:grpSp>
        <p:nvGrpSpPr>
          <p:cNvPr id="3" name="Grupp 16"/>
          <p:cNvGrpSpPr/>
          <p:nvPr/>
        </p:nvGrpSpPr>
        <p:grpSpPr>
          <a:xfrm>
            <a:off x="-608861" y="6298119"/>
            <a:ext cx="9752861" cy="553499"/>
            <a:chOff x="-608861" y="6298119"/>
            <a:chExt cx="9752861" cy="553499"/>
          </a:xfrm>
        </p:grpSpPr>
        <p:sp>
          <p:nvSpPr>
            <p:cNvPr id="18" name="Rektangel 17"/>
            <p:cNvSpPr/>
            <p:nvPr/>
          </p:nvSpPr>
          <p:spPr>
            <a:xfrm>
              <a:off x="0" y="6298119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20" name="Rak 19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Bildobjekt 21" descr="Svenska HLR rådet logo-inverterad-färg 140508.eps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24" name="Picture 2" descr="http://lakelouiselowdown.files.wordpress.com/2010/12/28-nov-2010-11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664296" cy="3766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Varsam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horisontell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hantering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51520" y="5805264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Giesbrecht</a:t>
            </a:r>
            <a:r>
              <a:rPr lang="en-US" sz="1400" dirty="0" smtClean="0"/>
              <a:t>. Prehospital treatment of hypothermia. </a:t>
            </a:r>
            <a:r>
              <a:rPr lang="sv-SE" sz="1400" dirty="0" err="1" smtClean="0"/>
              <a:t>Wilderness</a:t>
            </a:r>
            <a:r>
              <a:rPr lang="sv-SE" sz="1400" dirty="0" smtClean="0"/>
              <a:t> </a:t>
            </a:r>
            <a:r>
              <a:rPr lang="sv-SE" sz="1400" dirty="0" err="1" smtClean="0"/>
              <a:t>Environ</a:t>
            </a:r>
            <a:r>
              <a:rPr lang="sv-SE" sz="1400" dirty="0" smtClean="0"/>
              <a:t> Med. 2001 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9976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689</Words>
  <Application>Microsoft Office PowerPoint</Application>
  <PresentationFormat>Bildspel på skärmen (4:3)</PresentationFormat>
  <Paragraphs>177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5" baseType="lpstr">
      <vt:lpstr>Office-tema</vt:lpstr>
      <vt:lpstr>Worksheet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Bild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Otto Henriksson</dc:creator>
  <cp:lastModifiedBy>Otto Henriksson</cp:lastModifiedBy>
  <cp:revision>160</cp:revision>
  <dcterms:created xsi:type="dcterms:W3CDTF">2014-01-29T11:37:41Z</dcterms:created>
  <dcterms:modified xsi:type="dcterms:W3CDTF">2014-06-04T10:18:21Z</dcterms:modified>
</cp:coreProperties>
</file>