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0" r:id="rId3"/>
    <p:sldId id="299" r:id="rId4"/>
    <p:sldId id="313" r:id="rId5"/>
    <p:sldId id="314" r:id="rId6"/>
    <p:sldId id="312" r:id="rId7"/>
    <p:sldId id="311" r:id="rId8"/>
    <p:sldId id="302" r:id="rId9"/>
    <p:sldId id="260" r:id="rId10"/>
    <p:sldId id="288" r:id="rId11"/>
    <p:sldId id="289" r:id="rId12"/>
    <p:sldId id="308" r:id="rId13"/>
    <p:sldId id="264" r:id="rId14"/>
    <p:sldId id="290" r:id="rId15"/>
    <p:sldId id="292" r:id="rId16"/>
    <p:sldId id="293" r:id="rId17"/>
    <p:sldId id="303" r:id="rId18"/>
    <p:sldId id="272" r:id="rId19"/>
    <p:sldId id="295" r:id="rId20"/>
    <p:sldId id="309" r:id="rId21"/>
    <p:sldId id="306" r:id="rId22"/>
    <p:sldId id="305" r:id="rId23"/>
    <p:sldId id="296" r:id="rId24"/>
    <p:sldId id="310" r:id="rId25"/>
    <p:sldId id="301" r:id="rId26"/>
    <p:sldId id="297" r:id="rId27"/>
    <p:sldId id="298" r:id="rId28"/>
    <p:sldId id="294" r:id="rId2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02934-7238-164C-ADD3-82AFB6F5739B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A10C8DF-5A36-7B40-A294-3A969870D56B}">
      <dgm:prSet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Water competence </a:t>
          </a:r>
          <a:endParaRPr lang="en-GB" noProof="0" dirty="0">
            <a:solidFill>
              <a:schemeClr val="tx1"/>
            </a:solidFill>
          </a:endParaRPr>
        </a:p>
      </dgm:t>
    </dgm:pt>
    <dgm:pt modelId="{F277BE85-7D65-F24C-B4BC-64579C3890B0}" type="parTrans" cxnId="{40C4BABE-2512-B544-8F3A-CB9525B380EB}">
      <dgm:prSet/>
      <dgm:spPr/>
      <dgm:t>
        <a:bodyPr/>
        <a:lstStyle/>
        <a:p>
          <a:endParaRPr lang="nl-NL"/>
        </a:p>
      </dgm:t>
    </dgm:pt>
    <dgm:pt modelId="{7F412997-9F26-B841-8DAD-0E61CB45B632}" type="sibTrans" cxnId="{40C4BABE-2512-B544-8F3A-CB9525B380EB}">
      <dgm:prSet/>
      <dgm:spPr/>
      <dgm:t>
        <a:bodyPr/>
        <a:lstStyle/>
        <a:p>
          <a:endParaRPr lang="nl-NL"/>
        </a:p>
      </dgm:t>
    </dgm:pt>
    <dgm:pt modelId="{EED411A9-C530-FA40-8C12-D921FDBEF231}">
      <dgm:prSet phldrT="[Tekst]"/>
      <dgm:spPr/>
      <dgm:t>
        <a:bodyPr/>
        <a:lstStyle/>
        <a:p>
          <a:r>
            <a:rPr lang="nl-NL" dirty="0" smtClean="0"/>
            <a:t>Knowledge of </a:t>
          </a:r>
          <a:r>
            <a:rPr lang="nl-NL" dirty="0" err="1" smtClean="0"/>
            <a:t>dangers</a:t>
          </a:r>
          <a:endParaRPr lang="nl-NL" dirty="0"/>
        </a:p>
      </dgm:t>
    </dgm:pt>
    <dgm:pt modelId="{762C8732-DECD-2C43-9B68-D20F2B550C1A}" type="parTrans" cxnId="{1B323AC3-32C0-C14A-8A23-D14FF8DB4530}">
      <dgm:prSet/>
      <dgm:spPr/>
      <dgm:t>
        <a:bodyPr/>
        <a:lstStyle/>
        <a:p>
          <a:endParaRPr lang="nl-NL"/>
        </a:p>
      </dgm:t>
    </dgm:pt>
    <dgm:pt modelId="{1778AD11-C8DD-AD45-9D29-64AAAE82A0CA}" type="sibTrans" cxnId="{1B323AC3-32C0-C14A-8A23-D14FF8DB4530}">
      <dgm:prSet/>
      <dgm:spPr/>
      <dgm:t>
        <a:bodyPr/>
        <a:lstStyle/>
        <a:p>
          <a:endParaRPr lang="nl-NL"/>
        </a:p>
      </dgm:t>
    </dgm:pt>
    <dgm:pt modelId="{4C35A743-B0E6-ED48-8779-5ED431E02B9D}">
      <dgm:prSet phldrT="[Tekst]"/>
      <dgm:spPr/>
      <dgm:t>
        <a:bodyPr/>
        <a:lstStyle/>
        <a:p>
          <a:r>
            <a:rPr lang="nl-NL" dirty="0" err="1" smtClean="0"/>
            <a:t>Swimming</a:t>
          </a:r>
          <a:r>
            <a:rPr lang="nl-NL" dirty="0" smtClean="0"/>
            <a:t> </a:t>
          </a:r>
          <a:r>
            <a:rPr lang="nl-NL" dirty="0" err="1" smtClean="0"/>
            <a:t>competence</a:t>
          </a:r>
          <a:endParaRPr lang="nl-NL" dirty="0"/>
        </a:p>
      </dgm:t>
    </dgm:pt>
    <dgm:pt modelId="{B3E38D0A-DE27-F942-97FD-A1A42E154371}" type="parTrans" cxnId="{68EEBFE0-5EE8-3B47-9B8D-D2B119D49788}">
      <dgm:prSet/>
      <dgm:spPr/>
      <dgm:t>
        <a:bodyPr/>
        <a:lstStyle/>
        <a:p>
          <a:endParaRPr lang="nl-NL"/>
        </a:p>
      </dgm:t>
    </dgm:pt>
    <dgm:pt modelId="{8D88C2DB-EA87-EC41-987F-1525597869F5}" type="sibTrans" cxnId="{68EEBFE0-5EE8-3B47-9B8D-D2B119D49788}">
      <dgm:prSet/>
      <dgm:spPr/>
      <dgm:t>
        <a:bodyPr/>
        <a:lstStyle/>
        <a:p>
          <a:endParaRPr lang="nl-NL"/>
        </a:p>
      </dgm:t>
    </dgm:pt>
    <dgm:pt modelId="{749820FE-C1A4-8A4E-BFDC-06F7BE49C58D}">
      <dgm:prSet phldrT="[Tekst]"/>
      <dgm:spPr/>
      <dgm:t>
        <a:bodyPr/>
        <a:lstStyle/>
        <a:p>
          <a:r>
            <a:rPr lang="nl-NL" dirty="0" err="1" smtClean="0"/>
            <a:t>Behaviour</a:t>
          </a:r>
          <a:endParaRPr lang="nl-NL" dirty="0"/>
        </a:p>
      </dgm:t>
    </dgm:pt>
    <dgm:pt modelId="{01E181E2-E96D-7A42-8FBC-9279D64837A2}" type="parTrans" cxnId="{97A1D8B2-8705-CB41-AC62-AD18792285FF}">
      <dgm:prSet/>
      <dgm:spPr/>
      <dgm:t>
        <a:bodyPr/>
        <a:lstStyle/>
        <a:p>
          <a:endParaRPr lang="nl-NL"/>
        </a:p>
      </dgm:t>
    </dgm:pt>
    <dgm:pt modelId="{BB35B7A2-6C71-5E42-9FD1-B2B3B93482DE}" type="sibTrans" cxnId="{97A1D8B2-8705-CB41-AC62-AD18792285FF}">
      <dgm:prSet/>
      <dgm:spPr/>
      <dgm:t>
        <a:bodyPr/>
        <a:lstStyle/>
        <a:p>
          <a:endParaRPr lang="nl-NL"/>
        </a:p>
      </dgm:t>
    </dgm:pt>
    <dgm:pt modelId="{26E5EFB0-6555-1444-BE7D-E7D53CB0FBE4}">
      <dgm:prSet/>
      <dgm:spPr/>
      <dgm:t>
        <a:bodyPr/>
        <a:lstStyle/>
        <a:p>
          <a:r>
            <a:rPr lang="nl-NL" dirty="0" err="1" smtClean="0"/>
            <a:t>Aquatic</a:t>
          </a:r>
          <a:r>
            <a:rPr lang="nl-NL" dirty="0" smtClean="0"/>
            <a:t> environment</a:t>
          </a:r>
          <a:endParaRPr lang="nl-NL" dirty="0"/>
        </a:p>
      </dgm:t>
    </dgm:pt>
    <dgm:pt modelId="{96E30E13-7674-7B4E-B32C-5CABA86B858D}" type="parTrans" cxnId="{A9530C1B-07DD-9742-92D0-ABD361E19808}">
      <dgm:prSet/>
      <dgm:spPr/>
      <dgm:t>
        <a:bodyPr/>
        <a:lstStyle/>
        <a:p>
          <a:endParaRPr lang="nl-NL"/>
        </a:p>
      </dgm:t>
    </dgm:pt>
    <dgm:pt modelId="{F0E91B12-22CA-AE4C-BBD8-65652DEA4358}" type="sibTrans" cxnId="{A9530C1B-07DD-9742-92D0-ABD361E19808}">
      <dgm:prSet/>
      <dgm:spPr/>
      <dgm:t>
        <a:bodyPr/>
        <a:lstStyle/>
        <a:p>
          <a:endParaRPr lang="nl-NL"/>
        </a:p>
      </dgm:t>
    </dgm:pt>
    <dgm:pt modelId="{A3B6516B-A8D7-744A-84CD-8AECFC8432CD}" type="pres">
      <dgm:prSet presAssocID="{B0B02934-7238-164C-ADD3-82AFB6F573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7E7F37DB-5A99-4C4D-B464-A2F7F40EE3B1}" type="pres">
      <dgm:prSet presAssocID="{B0B02934-7238-164C-ADD3-82AFB6F5739B}" presName="Name1" presStyleCnt="0"/>
      <dgm:spPr/>
    </dgm:pt>
    <dgm:pt modelId="{9DAB3416-9AF3-FA48-BAF7-F42A492398B2}" type="pres">
      <dgm:prSet presAssocID="{7F412997-9F26-B841-8DAD-0E61CB45B632}" presName="picture_1" presStyleCnt="0"/>
      <dgm:spPr/>
    </dgm:pt>
    <dgm:pt modelId="{76C28430-769D-2544-99B4-B9E7DFFCED5E}" type="pres">
      <dgm:prSet presAssocID="{7F412997-9F26-B841-8DAD-0E61CB45B632}" presName="pictureRepeatNode" presStyleLbl="alignImgPlace1" presStyleIdx="0" presStyleCnt="5"/>
      <dgm:spPr/>
      <dgm:t>
        <a:bodyPr/>
        <a:lstStyle/>
        <a:p>
          <a:endParaRPr lang="nl-NL"/>
        </a:p>
      </dgm:t>
    </dgm:pt>
    <dgm:pt modelId="{68437255-28E7-EC43-93FC-949B7517D023}" type="pres">
      <dgm:prSet presAssocID="{4A10C8DF-5A36-7B40-A294-3A969870D56B}" presName="text_1" presStyleLbl="node1" presStyleIdx="0" presStyleCnt="0" custScaleX="109952" custLinFactNeighborX="4453" custLinFactNeighborY="-6740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1BA6E9-3BCD-E148-BAA5-DFE424024560}" type="pres">
      <dgm:prSet presAssocID="{1778AD11-C8DD-AD45-9D29-64AAAE82A0CA}" presName="picture_2" presStyleCnt="0"/>
      <dgm:spPr/>
    </dgm:pt>
    <dgm:pt modelId="{730E476B-3AD7-9747-8BEA-DE2A9F4B29B9}" type="pres">
      <dgm:prSet presAssocID="{1778AD11-C8DD-AD45-9D29-64AAAE82A0CA}" presName="pictureRepeatNode" presStyleLbl="alignImgPlace1" presStyleIdx="1" presStyleCnt="5"/>
      <dgm:spPr/>
      <dgm:t>
        <a:bodyPr/>
        <a:lstStyle/>
        <a:p>
          <a:endParaRPr lang="nl-NL"/>
        </a:p>
      </dgm:t>
    </dgm:pt>
    <dgm:pt modelId="{5008D527-87CA-964B-8A97-240875DD48F0}" type="pres">
      <dgm:prSet presAssocID="{EED411A9-C530-FA40-8C12-D921FDBEF231}" presName="line_2" presStyleLbl="parChTrans1D1" presStyleIdx="0" presStyleCnt="4"/>
      <dgm:spPr/>
    </dgm:pt>
    <dgm:pt modelId="{E8800706-7C71-7443-B6E5-E0F3FD46E792}" type="pres">
      <dgm:prSet presAssocID="{EED411A9-C530-FA40-8C12-D921FDBEF231}" presName="textparent_2" presStyleLbl="node1" presStyleIdx="0" presStyleCnt="0"/>
      <dgm:spPr/>
    </dgm:pt>
    <dgm:pt modelId="{1280E454-6735-5F40-B5CF-50DB2DFBBBD0}" type="pres">
      <dgm:prSet presAssocID="{EED411A9-C530-FA40-8C12-D921FDBEF231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E2A7D2-FD9A-624A-AAFB-077CA4EC7637}" type="pres">
      <dgm:prSet presAssocID="{8D88C2DB-EA87-EC41-987F-1525597869F5}" presName="picture_3" presStyleCnt="0"/>
      <dgm:spPr/>
    </dgm:pt>
    <dgm:pt modelId="{6B573038-7EF2-0343-95A9-2DDC71C7812D}" type="pres">
      <dgm:prSet presAssocID="{8D88C2DB-EA87-EC41-987F-1525597869F5}" presName="pictureRepeatNode" presStyleLbl="alignImgPlace1" presStyleIdx="2" presStyleCnt="5"/>
      <dgm:spPr/>
      <dgm:t>
        <a:bodyPr/>
        <a:lstStyle/>
        <a:p>
          <a:endParaRPr lang="nl-NL"/>
        </a:p>
      </dgm:t>
    </dgm:pt>
    <dgm:pt modelId="{A14C145B-098B-DA43-8CE5-D25033CD4813}" type="pres">
      <dgm:prSet presAssocID="{4C35A743-B0E6-ED48-8779-5ED431E02B9D}" presName="line_3" presStyleLbl="parChTrans1D1" presStyleIdx="1" presStyleCnt="4"/>
      <dgm:spPr/>
    </dgm:pt>
    <dgm:pt modelId="{12A1ABA9-E5E0-2447-8A74-A36D62F0D17D}" type="pres">
      <dgm:prSet presAssocID="{4C35A743-B0E6-ED48-8779-5ED431E02B9D}" presName="textparent_3" presStyleLbl="node1" presStyleIdx="0" presStyleCnt="0"/>
      <dgm:spPr/>
    </dgm:pt>
    <dgm:pt modelId="{27257FB7-1E21-0346-90C1-8D3D31CAB7C5}" type="pres">
      <dgm:prSet presAssocID="{4C35A743-B0E6-ED48-8779-5ED431E02B9D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1708B2-7864-744F-BC2E-FABB78D9F7EB}" type="pres">
      <dgm:prSet presAssocID="{BB35B7A2-6C71-5E42-9FD1-B2B3B93482DE}" presName="picture_4" presStyleCnt="0"/>
      <dgm:spPr/>
    </dgm:pt>
    <dgm:pt modelId="{830A1011-2197-2040-B41D-26DEA7EC6F7B}" type="pres">
      <dgm:prSet presAssocID="{BB35B7A2-6C71-5E42-9FD1-B2B3B93482DE}" presName="pictureRepeatNode" presStyleLbl="alignImgPlace1" presStyleIdx="3" presStyleCnt="5"/>
      <dgm:spPr/>
      <dgm:t>
        <a:bodyPr/>
        <a:lstStyle/>
        <a:p>
          <a:endParaRPr lang="nl-NL"/>
        </a:p>
      </dgm:t>
    </dgm:pt>
    <dgm:pt modelId="{2E816F88-356F-7944-A081-4B4D59DE9855}" type="pres">
      <dgm:prSet presAssocID="{749820FE-C1A4-8A4E-BFDC-06F7BE49C58D}" presName="line_4" presStyleLbl="parChTrans1D1" presStyleIdx="2" presStyleCnt="4"/>
      <dgm:spPr/>
    </dgm:pt>
    <dgm:pt modelId="{0840B5CD-5E04-C04B-A0D5-F92566B0021A}" type="pres">
      <dgm:prSet presAssocID="{749820FE-C1A4-8A4E-BFDC-06F7BE49C58D}" presName="textparent_4" presStyleLbl="node1" presStyleIdx="0" presStyleCnt="0"/>
      <dgm:spPr/>
    </dgm:pt>
    <dgm:pt modelId="{AABE8C97-0A22-D946-BDE9-7AD329BE6F9B}" type="pres">
      <dgm:prSet presAssocID="{749820FE-C1A4-8A4E-BFDC-06F7BE49C58D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7919495-00EF-644A-A370-877DBD0ADE61}" type="pres">
      <dgm:prSet presAssocID="{F0E91B12-22CA-AE4C-BBD8-65652DEA4358}" presName="picture_5" presStyleCnt="0"/>
      <dgm:spPr/>
    </dgm:pt>
    <dgm:pt modelId="{0BC4640F-4C13-2641-91EC-9AF2CE31F622}" type="pres">
      <dgm:prSet presAssocID="{F0E91B12-22CA-AE4C-BBD8-65652DEA4358}" presName="pictureRepeatNode" presStyleLbl="alignImgPlace1" presStyleIdx="4" presStyleCnt="5"/>
      <dgm:spPr/>
      <dgm:t>
        <a:bodyPr/>
        <a:lstStyle/>
        <a:p>
          <a:endParaRPr lang="nl-NL"/>
        </a:p>
      </dgm:t>
    </dgm:pt>
    <dgm:pt modelId="{6AC55ABB-10D8-8142-8F27-77F4C414CE63}" type="pres">
      <dgm:prSet presAssocID="{26E5EFB0-6555-1444-BE7D-E7D53CB0FBE4}" presName="line_5" presStyleLbl="parChTrans1D1" presStyleIdx="3" presStyleCnt="4"/>
      <dgm:spPr/>
    </dgm:pt>
    <dgm:pt modelId="{1B8032CB-81EF-F340-900B-897A4BD2F58F}" type="pres">
      <dgm:prSet presAssocID="{26E5EFB0-6555-1444-BE7D-E7D53CB0FBE4}" presName="textparent_5" presStyleLbl="node1" presStyleIdx="0" presStyleCnt="0"/>
      <dgm:spPr/>
    </dgm:pt>
    <dgm:pt modelId="{67BB6041-2678-264B-BB97-BB5B89348EE6}" type="pres">
      <dgm:prSet presAssocID="{26E5EFB0-6555-1444-BE7D-E7D53CB0FBE4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EEBFE0-5EE8-3B47-9B8D-D2B119D49788}" srcId="{B0B02934-7238-164C-ADD3-82AFB6F5739B}" destId="{4C35A743-B0E6-ED48-8779-5ED431E02B9D}" srcOrd="2" destOrd="0" parTransId="{B3E38D0A-DE27-F942-97FD-A1A42E154371}" sibTransId="{8D88C2DB-EA87-EC41-987F-1525597869F5}"/>
    <dgm:cxn modelId="{EFE90A36-B40B-BF41-99A8-154C4CA37F5A}" type="presOf" srcId="{B0B02934-7238-164C-ADD3-82AFB6F5739B}" destId="{A3B6516B-A8D7-744A-84CD-8AECFC8432CD}" srcOrd="0" destOrd="0" presId="urn:microsoft.com/office/officeart/2008/layout/CircularPictureCallout"/>
    <dgm:cxn modelId="{764E7280-424F-984F-8AE4-099557601288}" type="presOf" srcId="{749820FE-C1A4-8A4E-BFDC-06F7BE49C58D}" destId="{AABE8C97-0A22-D946-BDE9-7AD329BE6F9B}" srcOrd="0" destOrd="0" presId="urn:microsoft.com/office/officeart/2008/layout/CircularPictureCallout"/>
    <dgm:cxn modelId="{F3EC68F4-4E0C-4E46-BFEF-213A2B1792F6}" type="presOf" srcId="{4A10C8DF-5A36-7B40-A294-3A969870D56B}" destId="{68437255-28E7-EC43-93FC-949B7517D023}" srcOrd="0" destOrd="0" presId="urn:microsoft.com/office/officeart/2008/layout/CircularPictureCallout"/>
    <dgm:cxn modelId="{40C4BABE-2512-B544-8F3A-CB9525B380EB}" srcId="{B0B02934-7238-164C-ADD3-82AFB6F5739B}" destId="{4A10C8DF-5A36-7B40-A294-3A969870D56B}" srcOrd="0" destOrd="0" parTransId="{F277BE85-7D65-F24C-B4BC-64579C3890B0}" sibTransId="{7F412997-9F26-B841-8DAD-0E61CB45B632}"/>
    <dgm:cxn modelId="{FA5F9390-06F4-434B-AD09-1A57F9EBF6D9}" type="presOf" srcId="{8D88C2DB-EA87-EC41-987F-1525597869F5}" destId="{6B573038-7EF2-0343-95A9-2DDC71C7812D}" srcOrd="0" destOrd="0" presId="urn:microsoft.com/office/officeart/2008/layout/CircularPictureCallout"/>
    <dgm:cxn modelId="{1602C0EC-2A92-D048-8786-11F6B64F62C4}" type="presOf" srcId="{EED411A9-C530-FA40-8C12-D921FDBEF231}" destId="{1280E454-6735-5F40-B5CF-50DB2DFBBBD0}" srcOrd="0" destOrd="0" presId="urn:microsoft.com/office/officeart/2008/layout/CircularPictureCallout"/>
    <dgm:cxn modelId="{9AB0AB96-01E9-6940-A898-8950760FBB43}" type="presOf" srcId="{7F412997-9F26-B841-8DAD-0E61CB45B632}" destId="{76C28430-769D-2544-99B4-B9E7DFFCED5E}" srcOrd="0" destOrd="0" presId="urn:microsoft.com/office/officeart/2008/layout/CircularPictureCallout"/>
    <dgm:cxn modelId="{9AC623A7-C563-304A-9EF4-03C2DA1A58FD}" type="presOf" srcId="{4C35A743-B0E6-ED48-8779-5ED431E02B9D}" destId="{27257FB7-1E21-0346-90C1-8D3D31CAB7C5}" srcOrd="0" destOrd="0" presId="urn:microsoft.com/office/officeart/2008/layout/CircularPictureCallout"/>
    <dgm:cxn modelId="{D8CDFD7D-E956-0A43-89BE-055F527E2E91}" type="presOf" srcId="{1778AD11-C8DD-AD45-9D29-64AAAE82A0CA}" destId="{730E476B-3AD7-9747-8BEA-DE2A9F4B29B9}" srcOrd="0" destOrd="0" presId="urn:microsoft.com/office/officeart/2008/layout/CircularPictureCallout"/>
    <dgm:cxn modelId="{96FB6584-F211-9449-B5D1-1A401BB118F0}" type="presOf" srcId="{BB35B7A2-6C71-5E42-9FD1-B2B3B93482DE}" destId="{830A1011-2197-2040-B41D-26DEA7EC6F7B}" srcOrd="0" destOrd="0" presId="urn:microsoft.com/office/officeart/2008/layout/CircularPictureCallout"/>
    <dgm:cxn modelId="{97A1D8B2-8705-CB41-AC62-AD18792285FF}" srcId="{B0B02934-7238-164C-ADD3-82AFB6F5739B}" destId="{749820FE-C1A4-8A4E-BFDC-06F7BE49C58D}" srcOrd="3" destOrd="0" parTransId="{01E181E2-E96D-7A42-8FBC-9279D64837A2}" sibTransId="{BB35B7A2-6C71-5E42-9FD1-B2B3B93482DE}"/>
    <dgm:cxn modelId="{A9530C1B-07DD-9742-92D0-ABD361E19808}" srcId="{B0B02934-7238-164C-ADD3-82AFB6F5739B}" destId="{26E5EFB0-6555-1444-BE7D-E7D53CB0FBE4}" srcOrd="4" destOrd="0" parTransId="{96E30E13-7674-7B4E-B32C-5CABA86B858D}" sibTransId="{F0E91B12-22CA-AE4C-BBD8-65652DEA4358}"/>
    <dgm:cxn modelId="{1B323AC3-32C0-C14A-8A23-D14FF8DB4530}" srcId="{B0B02934-7238-164C-ADD3-82AFB6F5739B}" destId="{EED411A9-C530-FA40-8C12-D921FDBEF231}" srcOrd="1" destOrd="0" parTransId="{762C8732-DECD-2C43-9B68-D20F2B550C1A}" sibTransId="{1778AD11-C8DD-AD45-9D29-64AAAE82A0CA}"/>
    <dgm:cxn modelId="{30566A5A-1211-4C4D-B3FB-05283C8A571B}" type="presOf" srcId="{26E5EFB0-6555-1444-BE7D-E7D53CB0FBE4}" destId="{67BB6041-2678-264B-BB97-BB5B89348EE6}" srcOrd="0" destOrd="0" presId="urn:microsoft.com/office/officeart/2008/layout/CircularPictureCallout"/>
    <dgm:cxn modelId="{9679E644-74F5-BA43-9636-2506160D4ECF}" type="presOf" srcId="{F0E91B12-22CA-AE4C-BBD8-65652DEA4358}" destId="{0BC4640F-4C13-2641-91EC-9AF2CE31F622}" srcOrd="0" destOrd="0" presId="urn:microsoft.com/office/officeart/2008/layout/CircularPictureCallout"/>
    <dgm:cxn modelId="{B0F325CE-5F51-4B45-8EF2-86A64E03B5DE}" type="presParOf" srcId="{A3B6516B-A8D7-744A-84CD-8AECFC8432CD}" destId="{7E7F37DB-5A99-4C4D-B464-A2F7F40EE3B1}" srcOrd="0" destOrd="0" presId="urn:microsoft.com/office/officeart/2008/layout/CircularPictureCallout"/>
    <dgm:cxn modelId="{DACEE9CF-C886-6647-B465-7E63C15F3FF6}" type="presParOf" srcId="{7E7F37DB-5A99-4C4D-B464-A2F7F40EE3B1}" destId="{9DAB3416-9AF3-FA48-BAF7-F42A492398B2}" srcOrd="0" destOrd="0" presId="urn:microsoft.com/office/officeart/2008/layout/CircularPictureCallout"/>
    <dgm:cxn modelId="{5F5D6FD1-17C0-A04F-BC90-75F2BDA9880E}" type="presParOf" srcId="{9DAB3416-9AF3-FA48-BAF7-F42A492398B2}" destId="{76C28430-769D-2544-99B4-B9E7DFFCED5E}" srcOrd="0" destOrd="0" presId="urn:microsoft.com/office/officeart/2008/layout/CircularPictureCallout"/>
    <dgm:cxn modelId="{94C0C966-345D-BA44-8269-0A8AD0458BEC}" type="presParOf" srcId="{7E7F37DB-5A99-4C4D-B464-A2F7F40EE3B1}" destId="{68437255-28E7-EC43-93FC-949B7517D023}" srcOrd="1" destOrd="0" presId="urn:microsoft.com/office/officeart/2008/layout/CircularPictureCallout"/>
    <dgm:cxn modelId="{6AAF8665-5FF9-C34C-9C0B-78C427ED1ECD}" type="presParOf" srcId="{7E7F37DB-5A99-4C4D-B464-A2F7F40EE3B1}" destId="{B81BA6E9-3BCD-E148-BAA5-DFE424024560}" srcOrd="2" destOrd="0" presId="urn:microsoft.com/office/officeart/2008/layout/CircularPictureCallout"/>
    <dgm:cxn modelId="{3265EF82-5669-D94D-8C6A-F83754681FE9}" type="presParOf" srcId="{B81BA6E9-3BCD-E148-BAA5-DFE424024560}" destId="{730E476B-3AD7-9747-8BEA-DE2A9F4B29B9}" srcOrd="0" destOrd="0" presId="urn:microsoft.com/office/officeart/2008/layout/CircularPictureCallout"/>
    <dgm:cxn modelId="{16A5C897-1CE7-A441-A826-43630B0BB87F}" type="presParOf" srcId="{7E7F37DB-5A99-4C4D-B464-A2F7F40EE3B1}" destId="{5008D527-87CA-964B-8A97-240875DD48F0}" srcOrd="3" destOrd="0" presId="urn:microsoft.com/office/officeart/2008/layout/CircularPictureCallout"/>
    <dgm:cxn modelId="{1751FA9D-4C0C-8F49-9ABB-2AC78FD0D8DF}" type="presParOf" srcId="{7E7F37DB-5A99-4C4D-B464-A2F7F40EE3B1}" destId="{E8800706-7C71-7443-B6E5-E0F3FD46E792}" srcOrd="4" destOrd="0" presId="urn:microsoft.com/office/officeart/2008/layout/CircularPictureCallout"/>
    <dgm:cxn modelId="{723CB558-28D5-3949-9F7C-222C1FA3844A}" type="presParOf" srcId="{E8800706-7C71-7443-B6E5-E0F3FD46E792}" destId="{1280E454-6735-5F40-B5CF-50DB2DFBBBD0}" srcOrd="0" destOrd="0" presId="urn:microsoft.com/office/officeart/2008/layout/CircularPictureCallout"/>
    <dgm:cxn modelId="{3F297952-681B-8F45-B752-442FC41FD0C5}" type="presParOf" srcId="{7E7F37DB-5A99-4C4D-B464-A2F7F40EE3B1}" destId="{B4E2A7D2-FD9A-624A-AAFB-077CA4EC7637}" srcOrd="5" destOrd="0" presId="urn:microsoft.com/office/officeart/2008/layout/CircularPictureCallout"/>
    <dgm:cxn modelId="{5F9E3106-B0E1-7548-B251-03F6CF4DD9CE}" type="presParOf" srcId="{B4E2A7D2-FD9A-624A-AAFB-077CA4EC7637}" destId="{6B573038-7EF2-0343-95A9-2DDC71C7812D}" srcOrd="0" destOrd="0" presId="urn:microsoft.com/office/officeart/2008/layout/CircularPictureCallout"/>
    <dgm:cxn modelId="{8E450D27-6E31-E64A-8326-7EF41443B330}" type="presParOf" srcId="{7E7F37DB-5A99-4C4D-B464-A2F7F40EE3B1}" destId="{A14C145B-098B-DA43-8CE5-D25033CD4813}" srcOrd="6" destOrd="0" presId="urn:microsoft.com/office/officeart/2008/layout/CircularPictureCallout"/>
    <dgm:cxn modelId="{AF30135F-A8E5-EF46-ACF2-CE63295A08AA}" type="presParOf" srcId="{7E7F37DB-5A99-4C4D-B464-A2F7F40EE3B1}" destId="{12A1ABA9-E5E0-2447-8A74-A36D62F0D17D}" srcOrd="7" destOrd="0" presId="urn:microsoft.com/office/officeart/2008/layout/CircularPictureCallout"/>
    <dgm:cxn modelId="{4BEAAEC9-7F4B-2F49-8EFB-6DD0D74B53FF}" type="presParOf" srcId="{12A1ABA9-E5E0-2447-8A74-A36D62F0D17D}" destId="{27257FB7-1E21-0346-90C1-8D3D31CAB7C5}" srcOrd="0" destOrd="0" presId="urn:microsoft.com/office/officeart/2008/layout/CircularPictureCallout"/>
    <dgm:cxn modelId="{665E8871-6D02-7D4B-B636-E6314ACEA81B}" type="presParOf" srcId="{7E7F37DB-5A99-4C4D-B464-A2F7F40EE3B1}" destId="{B91708B2-7864-744F-BC2E-FABB78D9F7EB}" srcOrd="8" destOrd="0" presId="urn:microsoft.com/office/officeart/2008/layout/CircularPictureCallout"/>
    <dgm:cxn modelId="{641A0028-DA9A-9244-8B5C-EB1F84E2CBEF}" type="presParOf" srcId="{B91708B2-7864-744F-BC2E-FABB78D9F7EB}" destId="{830A1011-2197-2040-B41D-26DEA7EC6F7B}" srcOrd="0" destOrd="0" presId="urn:microsoft.com/office/officeart/2008/layout/CircularPictureCallout"/>
    <dgm:cxn modelId="{9CF21563-9C0D-284E-A99F-4DBEFAFB4275}" type="presParOf" srcId="{7E7F37DB-5A99-4C4D-B464-A2F7F40EE3B1}" destId="{2E816F88-356F-7944-A081-4B4D59DE9855}" srcOrd="9" destOrd="0" presId="urn:microsoft.com/office/officeart/2008/layout/CircularPictureCallout"/>
    <dgm:cxn modelId="{F48E7C41-6852-B548-8F3B-360D6E3DA10D}" type="presParOf" srcId="{7E7F37DB-5A99-4C4D-B464-A2F7F40EE3B1}" destId="{0840B5CD-5E04-C04B-A0D5-F92566B0021A}" srcOrd="10" destOrd="0" presId="urn:microsoft.com/office/officeart/2008/layout/CircularPictureCallout"/>
    <dgm:cxn modelId="{EF366AA5-45FE-4149-A34E-DA5575F3012A}" type="presParOf" srcId="{0840B5CD-5E04-C04B-A0D5-F92566B0021A}" destId="{AABE8C97-0A22-D946-BDE9-7AD329BE6F9B}" srcOrd="0" destOrd="0" presId="urn:microsoft.com/office/officeart/2008/layout/CircularPictureCallout"/>
    <dgm:cxn modelId="{026ABC4F-640B-324B-8A2F-87B4A342A87B}" type="presParOf" srcId="{7E7F37DB-5A99-4C4D-B464-A2F7F40EE3B1}" destId="{C7919495-00EF-644A-A370-877DBD0ADE61}" srcOrd="11" destOrd="0" presId="urn:microsoft.com/office/officeart/2008/layout/CircularPictureCallout"/>
    <dgm:cxn modelId="{14FDFBDB-1139-C04F-940A-1CE8921FFB92}" type="presParOf" srcId="{C7919495-00EF-644A-A370-877DBD0ADE61}" destId="{0BC4640F-4C13-2641-91EC-9AF2CE31F622}" srcOrd="0" destOrd="0" presId="urn:microsoft.com/office/officeart/2008/layout/CircularPictureCallout"/>
    <dgm:cxn modelId="{360B630D-E4D3-C64D-A79A-012D28ACF9AA}" type="presParOf" srcId="{7E7F37DB-5A99-4C4D-B464-A2F7F40EE3B1}" destId="{6AC55ABB-10D8-8142-8F27-77F4C414CE63}" srcOrd="12" destOrd="0" presId="urn:microsoft.com/office/officeart/2008/layout/CircularPictureCallout"/>
    <dgm:cxn modelId="{3BEE4E5E-903C-9E49-90AE-83DB662FB440}" type="presParOf" srcId="{7E7F37DB-5A99-4C4D-B464-A2F7F40EE3B1}" destId="{1B8032CB-81EF-F340-900B-897A4BD2F58F}" srcOrd="13" destOrd="0" presId="urn:microsoft.com/office/officeart/2008/layout/CircularPictureCallout"/>
    <dgm:cxn modelId="{F52B1BF1-427C-8B4E-8C6D-16C0DEC29779}" type="presParOf" srcId="{1B8032CB-81EF-F340-900B-897A4BD2F58F}" destId="{67BB6041-2678-264B-BB97-BB5B89348EE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55ABB-10D8-8142-8F27-77F4C414CE63}">
      <dsp:nvSpPr>
        <dsp:cNvPr id="0" name=""/>
        <dsp:cNvSpPr/>
      </dsp:nvSpPr>
      <dsp:spPr>
        <a:xfrm>
          <a:off x="2340165" y="4433671"/>
          <a:ext cx="455820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16F88-356F-7944-A081-4B4D59DE9855}">
      <dsp:nvSpPr>
        <dsp:cNvPr id="0" name=""/>
        <dsp:cNvSpPr/>
      </dsp:nvSpPr>
      <dsp:spPr>
        <a:xfrm>
          <a:off x="2340165" y="3309159"/>
          <a:ext cx="379464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C145B-098B-DA43-8CE5-D25033CD4813}">
      <dsp:nvSpPr>
        <dsp:cNvPr id="0" name=""/>
        <dsp:cNvSpPr/>
      </dsp:nvSpPr>
      <dsp:spPr>
        <a:xfrm>
          <a:off x="2340165" y="1948639"/>
          <a:ext cx="379464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8D527-87CA-964B-8A97-240875DD48F0}">
      <dsp:nvSpPr>
        <dsp:cNvPr id="0" name=""/>
        <dsp:cNvSpPr/>
      </dsp:nvSpPr>
      <dsp:spPr>
        <a:xfrm>
          <a:off x="2340165" y="824127"/>
          <a:ext cx="455820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28430-769D-2544-99B4-B9E7DFFCED5E}">
      <dsp:nvSpPr>
        <dsp:cNvPr id="0" name=""/>
        <dsp:cNvSpPr/>
      </dsp:nvSpPr>
      <dsp:spPr>
        <a:xfrm>
          <a:off x="26355" y="315089"/>
          <a:ext cx="4627619" cy="46276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437255-28E7-EC43-93FC-949B7517D023}">
      <dsp:nvSpPr>
        <dsp:cNvPr id="0" name=""/>
        <dsp:cNvSpPr/>
      </dsp:nvSpPr>
      <dsp:spPr>
        <a:xfrm>
          <a:off x="843837" y="1743004"/>
          <a:ext cx="3256422" cy="1527114"/>
        </a:xfrm>
        <a:prstGeom prst="rect">
          <a:avLst/>
        </a:prstGeom>
        <a:noFill/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noProof="0" dirty="0" smtClean="0">
              <a:solidFill>
                <a:schemeClr val="tx1"/>
              </a:solidFill>
            </a:rPr>
            <a:t>Water competence </a:t>
          </a:r>
          <a:endParaRPr lang="en-GB" sz="4300" kern="1200" noProof="0" dirty="0">
            <a:solidFill>
              <a:schemeClr val="tx1"/>
            </a:solidFill>
          </a:endParaRPr>
        </a:p>
      </dsp:txBody>
      <dsp:txXfrm>
        <a:off x="843837" y="1743004"/>
        <a:ext cx="3256422" cy="1527114"/>
      </dsp:txXfrm>
    </dsp:sp>
    <dsp:sp modelId="{730E476B-3AD7-9747-8BEA-DE2A9F4B29B9}">
      <dsp:nvSpPr>
        <dsp:cNvPr id="0" name=""/>
        <dsp:cNvSpPr/>
      </dsp:nvSpPr>
      <dsp:spPr>
        <a:xfrm>
          <a:off x="6389333" y="315089"/>
          <a:ext cx="1018076" cy="10180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0E454-6735-5F40-B5CF-50DB2DFBBBD0}">
      <dsp:nvSpPr>
        <dsp:cNvPr id="0" name=""/>
        <dsp:cNvSpPr/>
      </dsp:nvSpPr>
      <dsp:spPr>
        <a:xfrm>
          <a:off x="7407409" y="315089"/>
          <a:ext cx="1610628" cy="101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Knowledge of </a:t>
          </a:r>
          <a:r>
            <a:rPr lang="nl-NL" sz="2200" kern="1200" dirty="0" err="1" smtClean="0"/>
            <a:t>dangers</a:t>
          </a:r>
          <a:endParaRPr lang="nl-NL" sz="2200" kern="1200" dirty="0"/>
        </a:p>
      </dsp:txBody>
      <dsp:txXfrm>
        <a:off x="7407409" y="315089"/>
        <a:ext cx="1610628" cy="1018076"/>
      </dsp:txXfrm>
    </dsp:sp>
    <dsp:sp modelId="{6B573038-7EF2-0343-95A9-2DDC71C7812D}">
      <dsp:nvSpPr>
        <dsp:cNvPr id="0" name=""/>
        <dsp:cNvSpPr/>
      </dsp:nvSpPr>
      <dsp:spPr>
        <a:xfrm>
          <a:off x="5625775" y="1439601"/>
          <a:ext cx="1018076" cy="10180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257FB7-1E21-0346-90C1-8D3D31CAB7C5}">
      <dsp:nvSpPr>
        <dsp:cNvPr id="0" name=""/>
        <dsp:cNvSpPr/>
      </dsp:nvSpPr>
      <dsp:spPr>
        <a:xfrm>
          <a:off x="6643852" y="1439601"/>
          <a:ext cx="1821691" cy="101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Swimming</a:t>
          </a:r>
          <a:r>
            <a:rPr lang="nl-NL" sz="2200" kern="1200" dirty="0" smtClean="0"/>
            <a:t> </a:t>
          </a:r>
          <a:r>
            <a:rPr lang="nl-NL" sz="2200" kern="1200" dirty="0" err="1" smtClean="0"/>
            <a:t>competence</a:t>
          </a:r>
          <a:endParaRPr lang="nl-NL" sz="2200" kern="1200" dirty="0"/>
        </a:p>
      </dsp:txBody>
      <dsp:txXfrm>
        <a:off x="6643852" y="1439601"/>
        <a:ext cx="1821691" cy="1018076"/>
      </dsp:txXfrm>
    </dsp:sp>
    <dsp:sp modelId="{830A1011-2197-2040-B41D-26DEA7EC6F7B}">
      <dsp:nvSpPr>
        <dsp:cNvPr id="0" name=""/>
        <dsp:cNvSpPr/>
      </dsp:nvSpPr>
      <dsp:spPr>
        <a:xfrm>
          <a:off x="5625775" y="2800121"/>
          <a:ext cx="1018076" cy="10180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E8C97-0A22-D946-BDE9-7AD329BE6F9B}">
      <dsp:nvSpPr>
        <dsp:cNvPr id="0" name=""/>
        <dsp:cNvSpPr/>
      </dsp:nvSpPr>
      <dsp:spPr>
        <a:xfrm>
          <a:off x="6643852" y="2800121"/>
          <a:ext cx="1524945" cy="101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Behaviour</a:t>
          </a:r>
          <a:endParaRPr lang="nl-NL" sz="2200" kern="1200" dirty="0"/>
        </a:p>
      </dsp:txBody>
      <dsp:txXfrm>
        <a:off x="6643852" y="2800121"/>
        <a:ext cx="1524945" cy="1018076"/>
      </dsp:txXfrm>
    </dsp:sp>
    <dsp:sp modelId="{0BC4640F-4C13-2641-91EC-9AF2CE31F622}">
      <dsp:nvSpPr>
        <dsp:cNvPr id="0" name=""/>
        <dsp:cNvSpPr/>
      </dsp:nvSpPr>
      <dsp:spPr>
        <a:xfrm>
          <a:off x="6389333" y="3924633"/>
          <a:ext cx="1018076" cy="10180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BB6041-2678-264B-BB97-BB5B89348EE6}">
      <dsp:nvSpPr>
        <dsp:cNvPr id="0" name=""/>
        <dsp:cNvSpPr/>
      </dsp:nvSpPr>
      <dsp:spPr>
        <a:xfrm>
          <a:off x="7407409" y="3924633"/>
          <a:ext cx="1821474" cy="101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Aquatic</a:t>
          </a:r>
          <a:r>
            <a:rPr lang="nl-NL" sz="2200" kern="1200" dirty="0" smtClean="0"/>
            <a:t> environment</a:t>
          </a:r>
          <a:endParaRPr lang="nl-NL" sz="2200" kern="1200" dirty="0"/>
        </a:p>
      </dsp:txBody>
      <dsp:txXfrm>
        <a:off x="7407409" y="3924633"/>
        <a:ext cx="1821474" cy="1018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00E099-26DC-A746-A2B2-F2D589F7568D}" type="datetimeFigureOut">
              <a:rPr lang="nl-NL" smtClean="0"/>
              <a:t>03-06-14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E6FDB9C-699D-4245-81FF-1F5F2CA6B35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5600" y="3492025"/>
            <a:ext cx="8416925" cy="978503"/>
          </a:xfrm>
        </p:spPr>
        <p:txBody>
          <a:bodyPr/>
          <a:lstStyle/>
          <a:p>
            <a:r>
              <a:rPr lang="nl-NL" sz="3600" b="1" dirty="0" smtClean="0"/>
              <a:t>A new drowning research agenda</a:t>
            </a:r>
            <a:br>
              <a:rPr lang="nl-NL" sz="3600" b="1" dirty="0" smtClean="0"/>
            </a:br>
            <a:r>
              <a:rPr lang="nl-NL" sz="3600" b="1" dirty="0" smtClean="0"/>
              <a:t>(</a:t>
            </a:r>
            <a:r>
              <a:rPr lang="nl-NL" sz="3600" b="1" dirty="0" err="1" smtClean="0"/>
              <a:t>for</a:t>
            </a:r>
            <a:r>
              <a:rPr lang="nl-NL" sz="3600" b="1" dirty="0" smtClean="0"/>
              <a:t> high-</a:t>
            </a:r>
            <a:r>
              <a:rPr lang="nl-NL" sz="3600" b="1" dirty="0" err="1" smtClean="0"/>
              <a:t>income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countries</a:t>
            </a:r>
            <a:r>
              <a:rPr lang="nl-NL" sz="3600" b="1" dirty="0" smtClean="0"/>
              <a:t>)</a:t>
            </a:r>
            <a:endParaRPr lang="nl-NL" sz="3600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3538" y="4722176"/>
            <a:ext cx="8416925" cy="1992315"/>
          </a:xfrm>
        </p:spPr>
        <p:txBody>
          <a:bodyPr/>
          <a:lstStyle/>
          <a:p>
            <a:r>
              <a:rPr lang="nl-NL" dirty="0" smtClean="0"/>
              <a:t>Joost J.L.M. Bierens MD PhD MCDM</a:t>
            </a:r>
          </a:p>
          <a:p>
            <a:r>
              <a:rPr lang="nl-NL" dirty="0" err="1" smtClean="0"/>
              <a:t>Anesthesiologist</a:t>
            </a:r>
            <a:endParaRPr lang="nl-NL" dirty="0" smtClean="0"/>
          </a:p>
          <a:p>
            <a:r>
              <a:rPr lang="nl-NL" i="1" dirty="0" smtClean="0"/>
              <a:t>Maatschappij tot Redding van Drenkelingen</a:t>
            </a:r>
          </a:p>
          <a:p>
            <a:r>
              <a:rPr lang="es-CO" dirty="0" smtClean="0"/>
              <a:t>(Society to Rescue People from Drowning, established 1767)</a:t>
            </a:r>
            <a:endParaRPr lang="nl-NL" dirty="0"/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-21250" b="-21250"/>
          <a:stretch>
            <a:fillRect/>
          </a:stretch>
        </p:blipFill>
        <p:spPr>
          <a:xfrm>
            <a:off x="371475" y="363538"/>
            <a:ext cx="8401050" cy="2836862"/>
          </a:xfrm>
        </p:spPr>
      </p:pic>
    </p:spTree>
    <p:extLst>
      <p:ext uri="{BB962C8B-B14F-4D97-AF65-F5344CB8AC3E}">
        <p14:creationId xmlns:p14="http://schemas.microsoft.com/office/powerpoint/2010/main" val="111887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-7888"/>
            <a:ext cx="8042276" cy="1336956"/>
          </a:xfrm>
        </p:spPr>
        <p:txBody>
          <a:bodyPr/>
          <a:lstStyle/>
          <a:p>
            <a:r>
              <a:rPr lang="nl-NL" sz="3200" dirty="0" err="1" smtClean="0"/>
              <a:t>Drowning</a:t>
            </a:r>
            <a:r>
              <a:rPr lang="nl-NL" sz="3200" dirty="0" smtClean="0"/>
              <a:t> </a:t>
            </a:r>
            <a:r>
              <a:rPr lang="nl-NL" sz="3200" dirty="0" smtClean="0"/>
              <a:t>research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511587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Research is a strong instrument to change </a:t>
            </a:r>
            <a:r>
              <a:rPr lang="en-GB" dirty="0"/>
              <a:t>a</a:t>
            </a:r>
            <a:r>
              <a:rPr lang="en-GB" dirty="0" smtClean="0"/>
              <a:t> situation.</a:t>
            </a:r>
          </a:p>
          <a:p>
            <a:pPr>
              <a:buFont typeface="Arial"/>
              <a:buChar char="•"/>
            </a:pPr>
            <a:r>
              <a:rPr lang="en-GB" dirty="0" smtClean="0"/>
              <a:t>Most important, and difficult: a relevant research question. The research question defines which data are relevant to collect.</a:t>
            </a:r>
          </a:p>
          <a:p>
            <a:pPr>
              <a:buFont typeface="Arial"/>
              <a:buChar char="•"/>
            </a:pPr>
            <a:r>
              <a:rPr lang="en-GB" dirty="0" smtClean="0"/>
              <a:t>Make use of: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Definition of drowning</a:t>
            </a:r>
            <a:r>
              <a:rPr lang="en-GB" dirty="0"/>
              <a:t> </a:t>
            </a:r>
            <a:r>
              <a:rPr lang="en-GB" dirty="0" smtClean="0"/>
              <a:t>(WCOD 2002)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International Classification of Diseases (ICD-codes)</a:t>
            </a:r>
          </a:p>
          <a:p>
            <a:pPr lvl="1">
              <a:buFont typeface="Arial"/>
              <a:buChar char="•"/>
            </a:pPr>
            <a:r>
              <a:rPr lang="en-GB" dirty="0" err="1" smtClean="0"/>
              <a:t>Utstein</a:t>
            </a:r>
            <a:r>
              <a:rPr lang="en-GB" dirty="0" smtClean="0"/>
              <a:t> score for drowning research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Acknowledged </a:t>
            </a:r>
            <a:r>
              <a:rPr lang="en-GB" dirty="0" err="1" smtClean="0"/>
              <a:t>clasification</a:t>
            </a:r>
            <a:r>
              <a:rPr lang="en-GB" dirty="0" smtClean="0"/>
              <a:t> systems (over 40)</a:t>
            </a:r>
          </a:p>
          <a:p>
            <a:pPr>
              <a:buFont typeface="Arial"/>
              <a:buChar char="•"/>
            </a:pPr>
            <a:endParaRPr lang="nl-NL" dirty="0" smtClean="0"/>
          </a:p>
          <a:p>
            <a:pPr>
              <a:buFont typeface="Arial"/>
              <a:buChar char="•"/>
            </a:pP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2646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54436"/>
            <a:ext cx="8042276" cy="1336956"/>
          </a:xfrm>
        </p:spPr>
        <p:txBody>
          <a:bodyPr/>
          <a:lstStyle/>
          <a:p>
            <a:pPr algn="l"/>
            <a:r>
              <a:rPr lang="en-GB" sz="2800" dirty="0" smtClean="0"/>
              <a:t>Example:</a:t>
            </a:r>
            <a:br>
              <a:rPr lang="en-GB" sz="2800" dirty="0" smtClean="0"/>
            </a:br>
            <a:r>
              <a:rPr lang="en-GB" sz="2800" dirty="0" smtClean="0"/>
              <a:t>Study Royal Dutch Lifeboat Institute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4" y="1600200"/>
            <a:ext cx="8594725" cy="506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Pre-</a:t>
            </a:r>
            <a:r>
              <a:rPr lang="en-GB" b="1" dirty="0" err="1" smtClean="0"/>
              <a:t>ambule</a:t>
            </a:r>
            <a:r>
              <a:rPr lang="en-GB" dirty="0" smtClean="0"/>
              <a:t>: </a:t>
            </a:r>
            <a:r>
              <a:rPr lang="en-GB" sz="2000" dirty="0" smtClean="0"/>
              <a:t>each year 1200 crew members are (re)trained in first aid, BLS and additional skills to treat  submersion, immersion hypothermia, and spine injuries (</a:t>
            </a:r>
            <a:r>
              <a:rPr lang="en-GB" sz="2000" dirty="0" err="1" smtClean="0"/>
              <a:t>EHBOplus</a:t>
            </a:r>
            <a:r>
              <a:rPr lang="en-GB" sz="2000" dirty="0" smtClean="0"/>
              <a:t>). </a:t>
            </a:r>
          </a:p>
          <a:p>
            <a:pPr marL="0" indent="0">
              <a:buNone/>
            </a:pPr>
            <a:r>
              <a:rPr lang="en-GB" b="1" dirty="0" smtClean="0"/>
              <a:t>Research question</a:t>
            </a:r>
            <a:r>
              <a:rPr lang="en-GB" dirty="0" smtClean="0"/>
              <a:t>: </a:t>
            </a:r>
            <a:r>
              <a:rPr lang="en-GB" sz="2000" dirty="0" smtClean="0"/>
              <a:t>how often do crew members apply these skills and under which circumstances ?</a:t>
            </a:r>
          </a:p>
          <a:p>
            <a:pPr marL="0" indent="0">
              <a:buNone/>
            </a:pPr>
            <a:r>
              <a:rPr lang="en-GB" b="1" dirty="0" smtClean="0"/>
              <a:t>Results</a:t>
            </a:r>
            <a:r>
              <a:rPr lang="en-GB" dirty="0" smtClean="0"/>
              <a:t>: </a:t>
            </a:r>
            <a:r>
              <a:rPr lang="en-GB" sz="2000" dirty="0" smtClean="0"/>
              <a:t>During 8 years: 17.001 interventions at sea; medical care provided to 131 victims; of which 49 submersion, immersion, hypothermia often in combination with other injuries; 13 persons were resuscitated. 60% in bad weather conditions</a:t>
            </a:r>
          </a:p>
          <a:p>
            <a:pPr marL="0" indent="0">
              <a:buNone/>
            </a:pPr>
            <a:r>
              <a:rPr lang="en-GB" b="1" dirty="0" smtClean="0"/>
              <a:t>Conclusion</a:t>
            </a:r>
            <a:r>
              <a:rPr lang="en-GB" dirty="0" smtClean="0"/>
              <a:t>: </a:t>
            </a:r>
            <a:r>
              <a:rPr lang="en-GB" sz="2000" dirty="0" smtClean="0"/>
              <a:t>after initial first aid and BLS courses, crew should be trained with complex scenarios under realistic circumstances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34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515" y="-488988"/>
            <a:ext cx="8042276" cy="1336956"/>
          </a:xfrm>
        </p:spPr>
        <p:txBody>
          <a:bodyPr/>
          <a:lstStyle/>
          <a:p>
            <a:r>
              <a:rPr lang="en-GB" sz="3200" dirty="0" smtClean="0"/>
              <a:t>Important drowning research domains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Epidemiology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Prevention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Rescue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Pathophysiology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Resuscitation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1261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Prevention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120" y="1600201"/>
            <a:ext cx="8594725" cy="4343400"/>
          </a:xfrm>
        </p:spPr>
        <p:txBody>
          <a:bodyPr>
            <a:normAutofit/>
          </a:bodyPr>
          <a:lstStyle/>
          <a:p>
            <a:r>
              <a:rPr lang="en-GB" dirty="0" smtClean="0"/>
              <a:t>in low-income countries, 4 drowning intervention measures have been proven effective </a:t>
            </a:r>
          </a:p>
          <a:p>
            <a:pPr lvl="1"/>
            <a:r>
              <a:rPr lang="en-GB" dirty="0" smtClean="0"/>
              <a:t>close supervision</a:t>
            </a:r>
          </a:p>
          <a:p>
            <a:pPr lvl="1"/>
            <a:r>
              <a:rPr lang="en-GB" dirty="0" smtClean="0"/>
              <a:t>survival swimming lessons</a:t>
            </a:r>
          </a:p>
          <a:p>
            <a:pPr lvl="1"/>
            <a:r>
              <a:rPr lang="en-GB" dirty="0" smtClean="0"/>
              <a:t>barriers close to children</a:t>
            </a:r>
          </a:p>
          <a:p>
            <a:pPr lvl="1"/>
            <a:r>
              <a:rPr lang="en-GB" dirty="0" smtClean="0"/>
              <a:t>barriers around water</a:t>
            </a:r>
          </a:p>
          <a:p>
            <a:endParaRPr lang="en-GB" dirty="0" smtClean="0"/>
          </a:p>
          <a:p>
            <a:r>
              <a:rPr lang="en-GB" dirty="0" smtClean="0"/>
              <a:t>in high-income countries, the incidence of drowning is too low to measure the effects of interventions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Bangladesh swimming poo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79" y="2539816"/>
            <a:ext cx="2320172" cy="17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competence model</a:t>
            </a:r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247812"/>
              </p:ext>
            </p:extLst>
          </p:nvPr>
        </p:nvGraphicFramePr>
        <p:xfrm>
          <a:off x="-111240" y="1586195"/>
          <a:ext cx="925524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88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Drowning prevention studies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072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</a:t>
            </a:r>
            <a:r>
              <a:rPr lang="en-GB" dirty="0" smtClean="0"/>
              <a:t>easure effects of interventions on water competencies (hypothesis: this affects drowning)</a:t>
            </a:r>
          </a:p>
          <a:p>
            <a:pPr lvl="1"/>
            <a:r>
              <a:rPr lang="en-GB" dirty="0" smtClean="0"/>
              <a:t>Open water swimming lessons</a:t>
            </a:r>
          </a:p>
          <a:p>
            <a:pPr lvl="1"/>
            <a:r>
              <a:rPr lang="en-GB" dirty="0" smtClean="0"/>
              <a:t>Campaigns that point at dangers of alcohol use </a:t>
            </a:r>
          </a:p>
          <a:p>
            <a:pPr lvl="1"/>
            <a:r>
              <a:rPr lang="en-GB" dirty="0" smtClean="0"/>
              <a:t>Information to the public on dangerous situations, with ICT technologies</a:t>
            </a:r>
          </a:p>
          <a:p>
            <a:r>
              <a:rPr lang="en-GB" dirty="0"/>
              <a:t>m</a:t>
            </a:r>
            <a:r>
              <a:rPr lang="en-GB" dirty="0" smtClean="0"/>
              <a:t>easure effects of 16 open water drowning prevention guidelines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Support prevention studies in low income countries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33" y="4821682"/>
            <a:ext cx="7217764" cy="11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Rescue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4134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Gradually, the requirements for effective rescue are becoming clear</a:t>
            </a:r>
          </a:p>
          <a:p>
            <a:r>
              <a:rPr lang="en-US" dirty="0" smtClean="0"/>
              <a:t>Recognition and detection of a potential drowning victim</a:t>
            </a:r>
          </a:p>
          <a:p>
            <a:r>
              <a:rPr lang="en-US" dirty="0" smtClean="0"/>
              <a:t>Reduction hypoxic period</a:t>
            </a:r>
          </a:p>
          <a:p>
            <a:pPr lvl="1"/>
            <a:r>
              <a:rPr lang="en-US" dirty="0" smtClean="0"/>
              <a:t>Under water</a:t>
            </a:r>
          </a:p>
          <a:p>
            <a:pPr lvl="1"/>
            <a:r>
              <a:rPr lang="en-US" dirty="0" smtClean="0"/>
              <a:t>During transport to land</a:t>
            </a:r>
          </a:p>
          <a:p>
            <a:pPr lvl="1"/>
            <a:r>
              <a:rPr lang="en-US" dirty="0" smtClean="0"/>
              <a:t>Until start CPR</a:t>
            </a:r>
          </a:p>
          <a:p>
            <a:r>
              <a:rPr lang="en-US" dirty="0" smtClean="0"/>
              <a:t>Safety of the rescuer</a:t>
            </a:r>
          </a:p>
          <a:p>
            <a:pPr lvl="1"/>
            <a:r>
              <a:rPr lang="en-US" dirty="0" smtClean="0"/>
              <a:t>Death</a:t>
            </a:r>
          </a:p>
          <a:p>
            <a:pPr lvl="1"/>
            <a:r>
              <a:rPr lang="en-US" dirty="0" smtClean="0"/>
              <a:t>Injuries</a:t>
            </a:r>
          </a:p>
          <a:p>
            <a:pPr lvl="1"/>
            <a:r>
              <a:rPr lang="en-US" dirty="0" smtClean="0"/>
              <a:t>Psychologica</a:t>
            </a:r>
            <a:r>
              <a:rPr lang="en-US" dirty="0"/>
              <a:t>l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Added value of new rescue equipment </a:t>
            </a:r>
          </a:p>
        </p:txBody>
      </p:sp>
      <p:pic>
        <p:nvPicPr>
          <p:cNvPr id="4" name="Afbeelding 3" descr="boy_drow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00" y="3968464"/>
            <a:ext cx="3371127" cy="20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Drowning </a:t>
            </a:r>
            <a:r>
              <a:rPr lang="nl-NL" sz="3200" dirty="0" err="1" smtClean="0"/>
              <a:t>pathophysiology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its most simple form, drowning is a respiratory problem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hypoxia </a:t>
            </a:r>
            <a:r>
              <a:rPr lang="en-US" dirty="0"/>
              <a:t>causes that a healthy heart is </a:t>
            </a:r>
            <a:r>
              <a:rPr lang="en-US" dirty="0" smtClean="0"/>
              <a:t>braking down</a:t>
            </a:r>
          </a:p>
          <a:p>
            <a:pPr>
              <a:buFont typeface="Arial"/>
              <a:buChar char="•"/>
            </a:pPr>
            <a:r>
              <a:rPr lang="en-US" dirty="0" smtClean="0"/>
              <a:t>gradually the heart stops and </a:t>
            </a:r>
            <a:r>
              <a:rPr lang="en-US" dirty="0" smtClean="0"/>
              <a:t>hypoxic damage </a:t>
            </a:r>
            <a:r>
              <a:rPr lang="en-US" dirty="0" smtClean="0"/>
              <a:t>to the brain occurs</a:t>
            </a:r>
          </a:p>
          <a:p>
            <a:pPr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rowning cardiac arrest is unlike cardiac cardiac arrest resuscitation – notably VF is rare (0-8%)</a:t>
            </a:r>
          </a:p>
          <a:p>
            <a:pPr>
              <a:buFont typeface="Arial"/>
              <a:buChar char="•"/>
            </a:pPr>
            <a:r>
              <a:rPr lang="en-US" dirty="0" smtClean="0"/>
              <a:t>however</a:t>
            </a:r>
            <a:r>
              <a:rPr lang="en-US" dirty="0"/>
              <a:t>: drowning has many faces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52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07576"/>
            <a:ext cx="9143999" cy="1336956"/>
          </a:xfrm>
        </p:spPr>
        <p:txBody>
          <a:bodyPr/>
          <a:lstStyle/>
          <a:p>
            <a:r>
              <a:rPr lang="en-GB" sz="3200" dirty="0" smtClean="0"/>
              <a:t>Research to better understand drowning pathophysiology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r>
              <a:rPr lang="en-GB" dirty="0" smtClean="0"/>
              <a:t>Mechanism and sequence of events during hypoxic arrest</a:t>
            </a:r>
          </a:p>
          <a:p>
            <a:pPr lvl="1"/>
            <a:r>
              <a:rPr lang="en-GB" dirty="0" smtClean="0"/>
              <a:t>Heart</a:t>
            </a:r>
          </a:p>
          <a:p>
            <a:pPr lvl="1"/>
            <a:r>
              <a:rPr lang="en-GB" dirty="0" smtClean="0"/>
              <a:t>Brain</a:t>
            </a:r>
          </a:p>
          <a:p>
            <a:r>
              <a:rPr lang="en-GB" dirty="0" smtClean="0"/>
              <a:t>Mechanisms and incidence of </a:t>
            </a:r>
          </a:p>
          <a:p>
            <a:pPr lvl="1"/>
            <a:r>
              <a:rPr lang="en-GB" dirty="0" smtClean="0"/>
              <a:t>Laryngospasm</a:t>
            </a:r>
          </a:p>
          <a:p>
            <a:pPr lvl="1"/>
            <a:r>
              <a:rPr lang="en-GB" dirty="0" smtClean="0"/>
              <a:t>Aspiration</a:t>
            </a:r>
          </a:p>
          <a:p>
            <a:pPr lvl="1"/>
            <a:r>
              <a:rPr lang="en-GB" dirty="0" smtClean="0"/>
              <a:t>Diving reflex</a:t>
            </a:r>
          </a:p>
          <a:p>
            <a:pPr lvl="1"/>
            <a:r>
              <a:rPr lang="en-GB" dirty="0" smtClean="0"/>
              <a:t>Autonomic conflict</a:t>
            </a:r>
          </a:p>
          <a:p>
            <a:pPr lvl="1"/>
            <a:r>
              <a:rPr lang="en-GB" dirty="0" smtClean="0"/>
              <a:t>Cold shock</a:t>
            </a:r>
          </a:p>
          <a:p>
            <a:pPr lvl="1"/>
            <a:r>
              <a:rPr lang="en-GB" dirty="0" smtClean="0"/>
              <a:t>Immersion hypothermia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70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1336956"/>
          </a:xfrm>
        </p:spPr>
        <p:txBody>
          <a:bodyPr/>
          <a:lstStyle/>
          <a:p>
            <a:r>
              <a:rPr lang="nl-NL" sz="3200" dirty="0" smtClean="0"/>
              <a:t>Research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better</a:t>
            </a:r>
            <a:r>
              <a:rPr lang="nl-NL" sz="3200" dirty="0" smtClean="0"/>
              <a:t> </a:t>
            </a:r>
            <a:r>
              <a:rPr lang="nl-NL" sz="3200" dirty="0" err="1" smtClean="0"/>
              <a:t>understand</a:t>
            </a:r>
            <a:r>
              <a:rPr lang="nl-NL" sz="3200" dirty="0" smtClean="0"/>
              <a:t> </a:t>
            </a:r>
            <a:r>
              <a:rPr lang="nl-NL" sz="3200" dirty="0" err="1" smtClean="0"/>
              <a:t>drowning</a:t>
            </a:r>
            <a:r>
              <a:rPr lang="nl-NL" sz="3200" dirty="0" smtClean="0"/>
              <a:t> </a:t>
            </a:r>
            <a:r>
              <a:rPr lang="nl-NL" sz="3200" dirty="0" err="1" smtClean="0"/>
              <a:t>resuscitation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1"/>
            <a:ext cx="8594725" cy="4991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Animal</a:t>
            </a:r>
            <a:r>
              <a:rPr lang="nl-NL" dirty="0" smtClean="0"/>
              <a:t> studies</a:t>
            </a:r>
          </a:p>
          <a:p>
            <a:pPr>
              <a:buFont typeface="Arial"/>
              <a:buChar char="•"/>
            </a:pP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initial</a:t>
            </a:r>
            <a:r>
              <a:rPr lang="nl-NL" dirty="0" smtClean="0"/>
              <a:t> </a:t>
            </a:r>
            <a:r>
              <a:rPr lang="nl-NL" dirty="0" err="1" smtClean="0"/>
              <a:t>ventilation</a:t>
            </a:r>
            <a:r>
              <a:rPr lang="nl-NL" dirty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cardiac</a:t>
            </a:r>
            <a:r>
              <a:rPr lang="nl-NL" dirty="0" smtClean="0"/>
              <a:t> </a:t>
            </a:r>
            <a:r>
              <a:rPr lang="nl-NL" dirty="0" err="1" smtClean="0"/>
              <a:t>compressions</a:t>
            </a:r>
            <a:r>
              <a:rPr lang="nl-NL" dirty="0" smtClean="0"/>
              <a:t> (2 – 5 – 10?)</a:t>
            </a:r>
          </a:p>
          <a:p>
            <a:pPr>
              <a:buFont typeface="Arial"/>
              <a:buChar char="•"/>
            </a:pPr>
            <a:r>
              <a:rPr lang="nl-NL" dirty="0" err="1" smtClean="0"/>
              <a:t>Ventilation</a:t>
            </a:r>
            <a:r>
              <a:rPr lang="nl-NL" dirty="0" smtClean="0"/>
              <a:t> - </a:t>
            </a:r>
            <a:r>
              <a:rPr lang="nl-NL" dirty="0" err="1" smtClean="0"/>
              <a:t>compression</a:t>
            </a:r>
            <a:r>
              <a:rPr lang="nl-NL" dirty="0" smtClean="0"/>
              <a:t> ratio</a:t>
            </a:r>
          </a:p>
          <a:p>
            <a:pPr>
              <a:buFont typeface="Arial"/>
              <a:buChar char="•"/>
            </a:pPr>
            <a:r>
              <a:rPr lang="nl-NL" dirty="0" err="1" smtClean="0"/>
              <a:t>Compression-only</a:t>
            </a:r>
            <a:r>
              <a:rPr lang="nl-NL" dirty="0" smtClean="0"/>
              <a:t> CPR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hypoxic</a:t>
            </a:r>
            <a:r>
              <a:rPr lang="nl-NL" dirty="0" smtClean="0"/>
              <a:t> </a:t>
            </a:r>
            <a:r>
              <a:rPr lang="nl-NL" dirty="0" err="1" smtClean="0"/>
              <a:t>cardiac</a:t>
            </a:r>
            <a:r>
              <a:rPr lang="nl-NL" dirty="0" smtClean="0"/>
              <a:t> arrest</a:t>
            </a:r>
          </a:p>
          <a:p>
            <a:pPr>
              <a:buFont typeface="Arial"/>
              <a:buChar char="•"/>
            </a:pPr>
            <a:r>
              <a:rPr lang="nl-NL" dirty="0" smtClean="0"/>
              <a:t>Effect </a:t>
            </a:r>
            <a:r>
              <a:rPr lang="nl-NL" dirty="0" err="1" smtClean="0"/>
              <a:t>compressions</a:t>
            </a:r>
            <a:r>
              <a:rPr lang="nl-NL" dirty="0" smtClean="0"/>
              <a:t> on </a:t>
            </a:r>
            <a:r>
              <a:rPr lang="nl-NL" dirty="0" err="1" smtClean="0"/>
              <a:t>hypoxic</a:t>
            </a:r>
            <a:r>
              <a:rPr lang="nl-NL" dirty="0" smtClean="0"/>
              <a:t>, </a:t>
            </a:r>
            <a:r>
              <a:rPr lang="nl-NL" dirty="0" err="1" smtClean="0"/>
              <a:t>hypothermic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acidotic</a:t>
            </a:r>
            <a:r>
              <a:rPr lang="nl-NL" dirty="0" smtClean="0"/>
              <a:t> </a:t>
            </a:r>
            <a:r>
              <a:rPr lang="nl-NL" dirty="0" err="1" smtClean="0"/>
              <a:t>heart</a:t>
            </a:r>
            <a:endParaRPr lang="nl-NL" dirty="0" smtClean="0"/>
          </a:p>
          <a:p>
            <a:pPr>
              <a:buFont typeface="Arial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0384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/>
          <a:srcRect t="10237" b="10237"/>
          <a:stretch>
            <a:fillRect/>
          </a:stretch>
        </p:blipFill>
        <p:spPr>
          <a:xfrm>
            <a:off x="0" y="551994"/>
            <a:ext cx="6503013" cy="3512089"/>
          </a:xfrm>
          <a:prstGeom prst="rect">
            <a:avLst/>
          </a:prstGeom>
        </p:spPr>
      </p:pic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rcRect l="-85397" r="-85397"/>
          <a:stretch>
            <a:fillRect/>
          </a:stretch>
        </p:blipFill>
        <p:spPr>
          <a:xfrm>
            <a:off x="4303884" y="3154928"/>
            <a:ext cx="6856638" cy="37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1336956"/>
          </a:xfrm>
        </p:spPr>
        <p:txBody>
          <a:bodyPr/>
          <a:lstStyle/>
          <a:p>
            <a:r>
              <a:rPr lang="en-GB" sz="3200" dirty="0" smtClean="0"/>
              <a:t>Research to better understand drowning resuscitation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991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Effect of techniques and devices on ventilation, oxygenation, circulation and neurological damage </a:t>
            </a:r>
          </a:p>
          <a:p>
            <a:pPr>
              <a:buFont typeface="Arial"/>
              <a:buChar char="•"/>
            </a:pPr>
            <a:r>
              <a:rPr lang="en-GB" dirty="0" smtClean="0"/>
              <a:t>Rescue</a:t>
            </a:r>
          </a:p>
          <a:p>
            <a:pPr>
              <a:buFont typeface="Arial"/>
              <a:buChar char="•"/>
            </a:pPr>
            <a:r>
              <a:rPr lang="en-GB" dirty="0" smtClean="0"/>
              <a:t>In-water ventilation</a:t>
            </a:r>
          </a:p>
          <a:p>
            <a:pPr>
              <a:buFont typeface="Arial"/>
              <a:buChar char="•"/>
            </a:pPr>
            <a:r>
              <a:rPr lang="en-GB" dirty="0" smtClean="0"/>
              <a:t>Cricoid pressure</a:t>
            </a:r>
          </a:p>
          <a:p>
            <a:pPr>
              <a:buFont typeface="Arial"/>
              <a:buChar char="•"/>
            </a:pPr>
            <a:r>
              <a:rPr lang="en-GB" dirty="0" smtClean="0"/>
              <a:t>Oxygen</a:t>
            </a:r>
          </a:p>
          <a:p>
            <a:pPr>
              <a:buFont typeface="Arial"/>
              <a:buChar char="•"/>
            </a:pPr>
            <a:r>
              <a:rPr lang="en-GB" dirty="0" err="1" smtClean="0"/>
              <a:t>Supraglottic</a:t>
            </a:r>
            <a:r>
              <a:rPr lang="en-GB" dirty="0" smtClean="0"/>
              <a:t> airway</a:t>
            </a:r>
          </a:p>
          <a:p>
            <a:pPr>
              <a:buFont typeface="Arial"/>
              <a:buChar char="•"/>
            </a:pPr>
            <a:r>
              <a:rPr lang="en-GB" dirty="0" smtClean="0"/>
              <a:t>AED</a:t>
            </a:r>
          </a:p>
          <a:p>
            <a:pPr>
              <a:buFont typeface="Arial"/>
              <a:buChar char="•"/>
            </a:pPr>
            <a:r>
              <a:rPr lang="en-GB" dirty="0" smtClean="0"/>
              <a:t>LUCAS</a:t>
            </a:r>
          </a:p>
          <a:p>
            <a:pPr>
              <a:buFont typeface="Arial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0736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418"/>
            <a:ext cx="9143999" cy="1336956"/>
          </a:xfrm>
        </p:spPr>
        <p:txBody>
          <a:bodyPr/>
          <a:lstStyle/>
          <a:p>
            <a:r>
              <a:rPr lang="en-GB" sz="2800" dirty="0" smtClean="0"/>
              <a:t>Research to measure drowning morbidity and its relationship with quality of rescue and CPR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149" y="1600201"/>
            <a:ext cx="8594725" cy="499169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Cardiac consequences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Rhythm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Cardiac performance</a:t>
            </a:r>
          </a:p>
          <a:p>
            <a:pPr>
              <a:buFont typeface="Arial"/>
              <a:buChar char="•"/>
            </a:pPr>
            <a:r>
              <a:rPr lang="en-GB" dirty="0" smtClean="0"/>
              <a:t>Pulmonary consequences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Pneumonia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ARDS</a:t>
            </a:r>
          </a:p>
          <a:p>
            <a:pPr>
              <a:buFont typeface="Arial"/>
              <a:buChar char="•"/>
            </a:pPr>
            <a:r>
              <a:rPr lang="en-GB" dirty="0" smtClean="0"/>
              <a:t>Neurological consequences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Neurological outcome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Neurocognitive tests</a:t>
            </a:r>
          </a:p>
        </p:txBody>
      </p:sp>
    </p:spTree>
    <p:extLst>
      <p:ext uri="{BB962C8B-B14F-4D97-AF65-F5344CB8AC3E}">
        <p14:creationId xmlns:p14="http://schemas.microsoft.com/office/powerpoint/2010/main" val="291998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/>
              <a:t>R</a:t>
            </a:r>
            <a:r>
              <a:rPr lang="nl-NL" sz="3200" dirty="0" err="1" smtClean="0"/>
              <a:t>esuscitation</a:t>
            </a:r>
            <a:r>
              <a:rPr lang="nl-NL" sz="3200" dirty="0" smtClean="0"/>
              <a:t> training research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99169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How to improve quality of CPR</a:t>
            </a:r>
          </a:p>
          <a:p>
            <a:pPr>
              <a:buFont typeface="Arial"/>
              <a:buChar char="•"/>
            </a:pPr>
            <a:r>
              <a:rPr lang="en-GB" dirty="0" smtClean="0"/>
              <a:t>Can layperson distinguish between drowning cardiac arrest resuscitation guidelines and cardiac cardiac arrest guidelines</a:t>
            </a:r>
          </a:p>
          <a:p>
            <a:pPr>
              <a:buFont typeface="Arial"/>
              <a:buChar char="•"/>
            </a:pPr>
            <a:r>
              <a:rPr lang="en-GB" dirty="0"/>
              <a:t>O</a:t>
            </a:r>
            <a:r>
              <a:rPr lang="en-GB" dirty="0" smtClean="0"/>
              <a:t>ne-person CPR </a:t>
            </a:r>
            <a:r>
              <a:rPr lang="en-GB" dirty="0" err="1" smtClean="0"/>
              <a:t>vs</a:t>
            </a:r>
            <a:r>
              <a:rPr lang="en-GB" dirty="0" smtClean="0"/>
              <a:t> team CPR</a:t>
            </a:r>
          </a:p>
          <a:p>
            <a:pPr>
              <a:buFont typeface="Arial"/>
              <a:buChar char="•"/>
            </a:pPr>
            <a:r>
              <a:rPr lang="en-GB" dirty="0" smtClean="0"/>
              <a:t>Effect of training  under real circumstances on quality of CPR, learning curve, performance, retention and retrieval</a:t>
            </a:r>
          </a:p>
          <a:p>
            <a:pPr>
              <a:buFont typeface="Arial"/>
              <a:buChar char="•"/>
            </a:pPr>
            <a:endParaRPr lang="nl-NL" dirty="0" smtClean="0"/>
          </a:p>
          <a:p>
            <a:pPr>
              <a:buFont typeface="Arial"/>
              <a:buChar char="•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6554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/>
              <a:t>M</a:t>
            </a:r>
            <a:r>
              <a:rPr lang="nl-NL" sz="3200" dirty="0" err="1" smtClean="0"/>
              <a:t>any</a:t>
            </a:r>
            <a:r>
              <a:rPr lang="nl-NL" sz="3200" dirty="0" smtClean="0"/>
              <a:t> </a:t>
            </a:r>
            <a:r>
              <a:rPr lang="nl-NL" sz="3200" dirty="0" err="1" smtClean="0"/>
              <a:t>directions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go in drowning research</a:t>
            </a:r>
            <a:endParaRPr lang="nl-NL" sz="3200" dirty="0"/>
          </a:p>
        </p:txBody>
      </p:sp>
      <p:pic>
        <p:nvPicPr>
          <p:cNvPr id="4" name="Tijdelijke aanduiding voor inhoud 3" descr="Aus 2012 c 0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6" b="11286"/>
          <a:stretch>
            <a:fillRect/>
          </a:stretch>
        </p:blipFill>
        <p:spPr>
          <a:xfrm>
            <a:off x="395351" y="1600200"/>
            <a:ext cx="85947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-527368"/>
            <a:ext cx="8042276" cy="1336956"/>
          </a:xfrm>
        </p:spPr>
        <p:txBody>
          <a:bodyPr/>
          <a:lstStyle/>
          <a:p>
            <a:r>
              <a:rPr lang="nl-NL" sz="2800" dirty="0" smtClean="0"/>
              <a:t>Research is a trip </a:t>
            </a:r>
            <a:r>
              <a:rPr lang="nl-NL" sz="2800" dirty="0" err="1" smtClean="0"/>
              <a:t>to</a:t>
            </a:r>
            <a:r>
              <a:rPr lang="nl-NL" sz="2800" dirty="0" smtClean="0"/>
              <a:t> the stars</a:t>
            </a:r>
            <a:endParaRPr lang="nl-NL" sz="2800" dirty="0"/>
          </a:p>
        </p:txBody>
      </p:sp>
      <p:pic>
        <p:nvPicPr>
          <p:cNvPr id="4" name="Tijdelijke aanduiding voor inhoud 3" descr="dark-galaxies-galaxy-x-may-exist_31305_600x4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" b="7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599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-586894"/>
            <a:ext cx="8042276" cy="1336956"/>
          </a:xfrm>
        </p:spPr>
        <p:txBody>
          <a:bodyPr/>
          <a:lstStyle/>
          <a:p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be</a:t>
            </a:r>
            <a:r>
              <a:rPr lang="nl-NL" sz="3200" dirty="0" smtClean="0"/>
              <a:t> </a:t>
            </a:r>
            <a:r>
              <a:rPr lang="nl-NL" sz="3200" dirty="0" err="1" smtClean="0"/>
              <a:t>prepared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research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acknowledged definitions, codes, templates and categories</a:t>
            </a:r>
          </a:p>
          <a:p>
            <a:r>
              <a:rPr lang="en-GB" dirty="0" smtClean="0"/>
              <a:t>Collaboration with research institutes </a:t>
            </a:r>
          </a:p>
          <a:p>
            <a:r>
              <a:rPr lang="en-GB" dirty="0" smtClean="0"/>
              <a:t>International collaboration if needed</a:t>
            </a:r>
          </a:p>
          <a:p>
            <a:r>
              <a:rPr lang="en-GB" dirty="0" smtClean="0"/>
              <a:t>Open communication with other researchers</a:t>
            </a:r>
          </a:p>
          <a:p>
            <a:r>
              <a:rPr lang="en-GB" dirty="0" smtClean="0"/>
              <a:t>Focus, prioritisation</a:t>
            </a:r>
          </a:p>
          <a:p>
            <a:r>
              <a:rPr lang="en-GB" dirty="0" smtClean="0"/>
              <a:t>Management of time and private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73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new drowning research agenda: synchronised swimming</a:t>
            </a:r>
            <a:endParaRPr lang="en-GB" sz="3200" dirty="0"/>
          </a:p>
        </p:txBody>
      </p:sp>
      <p:pic>
        <p:nvPicPr>
          <p:cNvPr id="4" name="Tijdelijke aanduiding voor inhoud 3" descr="nude olympians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" b="6196"/>
          <a:stretch>
            <a:fillRect/>
          </a:stretch>
        </p:blipFill>
        <p:spPr>
          <a:xfrm>
            <a:off x="279909" y="1600200"/>
            <a:ext cx="8594725" cy="4991100"/>
          </a:xfrm>
        </p:spPr>
      </p:pic>
    </p:spTree>
    <p:extLst>
      <p:ext uri="{BB962C8B-B14F-4D97-AF65-F5344CB8AC3E}">
        <p14:creationId xmlns:p14="http://schemas.microsoft.com/office/powerpoint/2010/main" val="331482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1"/>
            <a:ext cx="9143999" cy="4991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err="1" smtClean="0"/>
              <a:t>jbierens@euronet.nl</a:t>
            </a:r>
            <a:endParaRPr lang="nl-NL" dirty="0" smtClean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rcRect t="2678" b="2678"/>
          <a:stretch>
            <a:fillRect/>
          </a:stretch>
        </p:blipFill>
        <p:spPr>
          <a:xfrm>
            <a:off x="6970922" y="3703302"/>
            <a:ext cx="2173077" cy="31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1336956"/>
          </a:xfrm>
        </p:spPr>
        <p:txBody>
          <a:bodyPr/>
          <a:lstStyle/>
          <a:p>
            <a:r>
              <a:rPr lang="nl-NL" dirty="0" smtClean="0"/>
              <a:t>Most </a:t>
            </a:r>
            <a:r>
              <a:rPr lang="nl-NL" dirty="0" err="1" smtClean="0"/>
              <a:t>rescuers</a:t>
            </a:r>
            <a:r>
              <a:rPr lang="nl-NL" dirty="0" smtClean="0"/>
              <a:t> are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bystanders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-58014" b="-58014"/>
          <a:stretch>
            <a:fillRect/>
          </a:stretch>
        </p:blipFill>
        <p:spPr/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372"/>
            <a:ext cx="9144000" cy="11692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63" y="2650648"/>
            <a:ext cx="8258942" cy="40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49275" y="-171947"/>
            <a:ext cx="8042276" cy="1336956"/>
          </a:xfrm>
        </p:spPr>
        <p:txBody>
          <a:bodyPr/>
          <a:lstStyle/>
          <a:p>
            <a:r>
              <a:rPr lang="nl-NL" sz="3200" dirty="0" smtClean="0"/>
              <a:t>Drowning in the 18th </a:t>
            </a:r>
            <a:r>
              <a:rPr lang="nl-NL" sz="3200" dirty="0" err="1" smtClean="0"/>
              <a:t>century</a:t>
            </a:r>
            <a:endParaRPr lang="nl-NL" sz="3200" dirty="0"/>
          </a:p>
        </p:txBody>
      </p:sp>
      <p:pic>
        <p:nvPicPr>
          <p:cNvPr id="7" name="Tijdelijke aanduiding voor inhoud 6" descr="historie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5" r="-12095"/>
          <a:stretch>
            <a:fillRect/>
          </a:stretch>
        </p:blipFill>
        <p:spPr>
          <a:xfrm>
            <a:off x="0" y="1444532"/>
            <a:ext cx="5378404" cy="2904720"/>
          </a:xfrm>
          <a:prstGeom prst="rect">
            <a:avLst/>
          </a:prstGeom>
        </p:spPr>
      </p:pic>
      <p:pic>
        <p:nvPicPr>
          <p:cNvPr id="9" name="Afbeelding 8" descr="board 0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03" y="3751877"/>
            <a:ext cx="3803249" cy="28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Calibri" charset="0"/>
              </a:rPr>
              <a:t>Current status drowning research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Calibri" charset="0"/>
              </a:rPr>
              <a:t>Most of all case reports</a:t>
            </a:r>
          </a:p>
        </p:txBody>
      </p:sp>
      <p:pic>
        <p:nvPicPr>
          <p:cNvPr id="21507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03" b="-36803"/>
          <a:stretch>
            <a:fillRect/>
          </a:stretch>
        </p:blipFill>
        <p:spPr bwMode="auto">
          <a:xfrm>
            <a:off x="457200" y="2505075"/>
            <a:ext cx="3594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1508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33" b="-9633"/>
          <a:stretch>
            <a:fillRect/>
          </a:stretch>
        </p:blipFill>
        <p:spPr bwMode="auto">
          <a:xfrm>
            <a:off x="457200" y="4322763"/>
            <a:ext cx="35941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505075"/>
            <a:ext cx="41814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Calibri" charset="0"/>
              </a:rPr>
              <a:t>Current status drowning research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>
                <a:latin typeface="Calibri" charset="0"/>
              </a:rPr>
              <a:t>Some cohort studies – retrospectively pooled data</a:t>
            </a:r>
          </a:p>
        </p:txBody>
      </p:sp>
      <p:pic>
        <p:nvPicPr>
          <p:cNvPr id="22531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58" b="-28258"/>
          <a:stretch>
            <a:fillRect/>
          </a:stretch>
        </p:blipFill>
        <p:spPr bwMode="auto">
          <a:xfrm>
            <a:off x="4414254" y="1862137"/>
            <a:ext cx="4505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62" b="-21162"/>
          <a:stretch>
            <a:fillRect/>
          </a:stretch>
        </p:blipFill>
        <p:spPr bwMode="auto">
          <a:xfrm>
            <a:off x="371439" y="1862137"/>
            <a:ext cx="3759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2533" name="Tijdelijke aanduiding voor inhou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400"/>
          <a:stretch>
            <a:fillRect/>
          </a:stretch>
        </p:blipFill>
        <p:spPr bwMode="auto">
          <a:xfrm>
            <a:off x="371439" y="3875088"/>
            <a:ext cx="37592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2534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54" y="3459412"/>
            <a:ext cx="434181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254" y="5157993"/>
            <a:ext cx="4729746" cy="7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dirty="0" err="1">
                <a:latin typeface="Calibri" charset="0"/>
              </a:rPr>
              <a:t>Number</a:t>
            </a:r>
            <a:r>
              <a:rPr lang="nl-NL" sz="3200" dirty="0">
                <a:latin typeface="Calibri" charset="0"/>
              </a:rPr>
              <a:t> of </a:t>
            </a:r>
            <a:r>
              <a:rPr lang="nl-NL" sz="3200" dirty="0" err="1">
                <a:latin typeface="Calibri" charset="0"/>
              </a:rPr>
              <a:t>drowning</a:t>
            </a:r>
            <a:r>
              <a:rPr lang="nl-NL" sz="3200" dirty="0">
                <a:latin typeface="Calibri" charset="0"/>
              </a:rPr>
              <a:t> </a:t>
            </a:r>
            <a:r>
              <a:rPr lang="nl-NL" sz="3200" dirty="0" err="1">
                <a:latin typeface="Calibri" charset="0"/>
              </a:rPr>
              <a:t>publications</a:t>
            </a:r>
            <a:r>
              <a:rPr lang="nl-NL" sz="3200" dirty="0">
                <a:latin typeface="Calibri" charset="0"/>
              </a:rPr>
              <a:t/>
            </a:r>
            <a:br>
              <a:rPr lang="nl-NL" sz="3200" dirty="0">
                <a:latin typeface="Calibri" charset="0"/>
              </a:rPr>
            </a:br>
            <a:r>
              <a:rPr lang="nl-NL" sz="3200" dirty="0">
                <a:latin typeface="Calibri" charset="0"/>
              </a:rPr>
              <a:t>1900-2005</a:t>
            </a:r>
          </a:p>
        </p:txBody>
      </p:sp>
      <p:pic>
        <p:nvPicPr>
          <p:cNvPr id="2048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4477"/>
          <a:stretch>
            <a:fillRect/>
          </a:stretch>
        </p:blipFill>
        <p:spPr>
          <a:xfrm>
            <a:off x="863600" y="1600200"/>
            <a:ext cx="7451725" cy="4097338"/>
          </a:xfrm>
        </p:spPr>
      </p:pic>
      <p:pic>
        <p:nvPicPr>
          <p:cNvPr id="2048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5762625"/>
            <a:ext cx="23352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8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549275" y="-404599"/>
            <a:ext cx="8042276" cy="1336956"/>
          </a:xfrm>
        </p:spPr>
        <p:txBody>
          <a:bodyPr/>
          <a:lstStyle/>
          <a:p>
            <a:r>
              <a:rPr lang="nl-NL" dirty="0">
                <a:latin typeface="Calibri" charset="0"/>
              </a:rPr>
              <a:t>WHY </a:t>
            </a:r>
            <a:r>
              <a:rPr lang="nl-NL" dirty="0" smtClean="0">
                <a:latin typeface="Calibri" charset="0"/>
              </a:rPr>
              <a:t>RESEARCH</a:t>
            </a:r>
            <a:endParaRPr lang="nl-NL" dirty="0">
              <a:latin typeface="Calibri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describe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understand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replace impressions by data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improve quality of performance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obtain political support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obtain financial support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demonstrate professionalism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latin typeface="+mj-lt"/>
              </a:rPr>
              <a:t>to give the best care to the victim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64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515" y="-488988"/>
            <a:ext cx="8042276" cy="1336956"/>
          </a:xfrm>
        </p:spPr>
        <p:txBody>
          <a:bodyPr/>
          <a:lstStyle/>
          <a:p>
            <a:r>
              <a:rPr lang="en-GB" sz="3200" dirty="0" smtClean="0"/>
              <a:t>Important drowning research domains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4" y="1600200"/>
            <a:ext cx="8594725" cy="508665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Epidemiology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Prevention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Rescue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Pathophysiology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Resuscitation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Education</a:t>
            </a:r>
          </a:p>
          <a:p>
            <a:pPr marL="0" indent="0" algn="r">
              <a:buNone/>
            </a:pPr>
            <a:r>
              <a:rPr lang="en-GB" b="1" dirty="0" smtClean="0"/>
              <a:t>Most of all:</a:t>
            </a:r>
          </a:p>
          <a:p>
            <a:pPr marL="0" indent="0" algn="r">
              <a:buNone/>
            </a:pPr>
            <a:r>
              <a:rPr lang="en-GB" b="1" dirty="0" smtClean="0"/>
              <a:t>national, all-inclusive and multidisciplinary </a:t>
            </a:r>
          </a:p>
          <a:p>
            <a:pPr marL="0" indent="0" algn="r">
              <a:buNone/>
            </a:pPr>
            <a:r>
              <a:rPr lang="en-GB" b="1" dirty="0" smtClean="0"/>
              <a:t>registration of fatal and non-fatal drowning </a:t>
            </a:r>
          </a:p>
          <a:p>
            <a:pPr marL="0" indent="0" algn="r">
              <a:buNone/>
            </a:pPr>
            <a:r>
              <a:rPr lang="en-GB" b="1" dirty="0" smtClean="0"/>
              <a:t>should be initiated</a:t>
            </a:r>
          </a:p>
        </p:txBody>
      </p:sp>
    </p:spTree>
    <p:extLst>
      <p:ext uri="{BB962C8B-B14F-4D97-AF65-F5344CB8AC3E}">
        <p14:creationId xmlns:p14="http://schemas.microsoft.com/office/powerpoint/2010/main" val="125493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-585208"/>
            <a:ext cx="8042276" cy="1336956"/>
          </a:xfrm>
        </p:spPr>
        <p:txBody>
          <a:bodyPr/>
          <a:lstStyle/>
          <a:p>
            <a:r>
              <a:rPr lang="nl-NL" sz="2800" dirty="0" err="1" smtClean="0"/>
              <a:t>Two</a:t>
            </a:r>
            <a:r>
              <a:rPr lang="nl-NL" sz="2800" dirty="0" smtClean="0"/>
              <a:t> basic </a:t>
            </a:r>
            <a:r>
              <a:rPr lang="nl-NL" sz="2800" dirty="0" err="1" smtClean="0"/>
              <a:t>principles</a:t>
            </a:r>
            <a:r>
              <a:rPr lang="nl-NL" sz="2800" dirty="0" smtClean="0"/>
              <a:t> of data </a:t>
            </a:r>
            <a:r>
              <a:rPr lang="nl-NL" sz="2800" dirty="0" err="1" smtClean="0"/>
              <a:t>registration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0"/>
            <a:ext cx="8435992" cy="5106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Clearly </a:t>
            </a:r>
            <a:r>
              <a:rPr lang="en-GB" b="1" u="sng" dirty="0" smtClean="0"/>
              <a:t>define the objective </a:t>
            </a:r>
            <a:r>
              <a:rPr lang="en-GB" b="1" dirty="0" smtClean="0"/>
              <a:t>of the registration </a:t>
            </a:r>
          </a:p>
          <a:p>
            <a:pPr>
              <a:buFont typeface="Arial"/>
              <a:buChar char="•"/>
            </a:pPr>
            <a:r>
              <a:rPr lang="en-GB" dirty="0" smtClean="0"/>
              <a:t>Operational data: what is happening</a:t>
            </a:r>
          </a:p>
          <a:p>
            <a:pPr>
              <a:buFont typeface="Arial"/>
              <a:buChar char="•"/>
            </a:pPr>
            <a:r>
              <a:rPr lang="en-GB" dirty="0" smtClean="0"/>
              <a:t>Strategic data: indicators for political and financial issues </a:t>
            </a:r>
          </a:p>
          <a:p>
            <a:pPr>
              <a:buFont typeface="Arial"/>
              <a:buChar char="•"/>
            </a:pPr>
            <a:r>
              <a:rPr lang="en-GB" dirty="0" smtClean="0"/>
              <a:t>Research data: to improve the current situation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Only </a:t>
            </a:r>
            <a:r>
              <a:rPr lang="en-GB" b="1" u="sng" dirty="0" smtClean="0"/>
              <a:t>include items </a:t>
            </a:r>
            <a:r>
              <a:rPr lang="en-GB" b="1" dirty="0" smtClean="0"/>
              <a:t>in a registration that are </a:t>
            </a:r>
          </a:p>
          <a:p>
            <a:pPr>
              <a:buFont typeface="Arial"/>
              <a:buChar char="•"/>
            </a:pPr>
            <a:r>
              <a:rPr lang="en-GB" dirty="0" smtClean="0"/>
              <a:t>Relevant for the objective of the registration (need to know)</a:t>
            </a:r>
          </a:p>
          <a:p>
            <a:pPr>
              <a:buFont typeface="Arial"/>
              <a:buChar char="•"/>
            </a:pPr>
            <a:r>
              <a:rPr lang="en-GB" dirty="0" smtClean="0"/>
              <a:t>Available </a:t>
            </a:r>
          </a:p>
          <a:p>
            <a:pPr>
              <a:buFont typeface="Arial"/>
              <a:buChar char="•"/>
            </a:pPr>
            <a:r>
              <a:rPr lang="en-GB" dirty="0" smtClean="0"/>
              <a:t>Reliable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58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568</TotalTime>
  <Words>847</Words>
  <Application>Microsoft Macintosh PowerPoint</Application>
  <PresentationFormat>Diavoorstelling (4:3)</PresentationFormat>
  <Paragraphs>167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Briesje</vt:lpstr>
      <vt:lpstr>A new drowning research agenda (for high-income countries)</vt:lpstr>
      <vt:lpstr>PowerPoint-presentatie</vt:lpstr>
      <vt:lpstr>Drowning in the 18th century</vt:lpstr>
      <vt:lpstr>Current status drowning research</vt:lpstr>
      <vt:lpstr>Current status drowning research</vt:lpstr>
      <vt:lpstr>Number of drowning publications 1900-2005</vt:lpstr>
      <vt:lpstr>WHY RESEARCH</vt:lpstr>
      <vt:lpstr>Important drowning research domains</vt:lpstr>
      <vt:lpstr>Two basic principles of data registration</vt:lpstr>
      <vt:lpstr>Drowning research</vt:lpstr>
      <vt:lpstr>Example: Study Royal Dutch Lifeboat Institute </vt:lpstr>
      <vt:lpstr>Important drowning research domains</vt:lpstr>
      <vt:lpstr>Prevention </vt:lpstr>
      <vt:lpstr>Water competence model</vt:lpstr>
      <vt:lpstr>Drowning prevention studies </vt:lpstr>
      <vt:lpstr>Rescue</vt:lpstr>
      <vt:lpstr>Drowning pathophysiology</vt:lpstr>
      <vt:lpstr>Research to better understand drowning pathophysiology</vt:lpstr>
      <vt:lpstr>Research to better understand drowning resuscitation</vt:lpstr>
      <vt:lpstr>Research to better understand drowning resuscitation</vt:lpstr>
      <vt:lpstr>Research to measure drowning morbidity and its relationship with quality of rescue and CPR</vt:lpstr>
      <vt:lpstr>Resuscitation training research</vt:lpstr>
      <vt:lpstr>Many directions to go in drowning research</vt:lpstr>
      <vt:lpstr>Research is a trip to the stars</vt:lpstr>
      <vt:lpstr>To be prepared for research</vt:lpstr>
      <vt:lpstr>The new drowning research agenda: synchronised swimming</vt:lpstr>
      <vt:lpstr>Questions</vt:lpstr>
      <vt:lpstr>Most rescuers are by bystanders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Bierens</dc:creator>
  <cp:lastModifiedBy>Joost Bierens</cp:lastModifiedBy>
  <cp:revision>58</cp:revision>
  <cp:lastPrinted>2014-06-02T07:12:15Z</cp:lastPrinted>
  <dcterms:created xsi:type="dcterms:W3CDTF">2014-05-04T12:30:36Z</dcterms:created>
  <dcterms:modified xsi:type="dcterms:W3CDTF">2014-06-03T07:24:32Z</dcterms:modified>
</cp:coreProperties>
</file>