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9" r:id="rId4"/>
    <p:sldId id="268" r:id="rId5"/>
    <p:sldId id="277" r:id="rId6"/>
    <p:sldId id="273" r:id="rId7"/>
    <p:sldId id="266" r:id="rId8"/>
    <p:sldId id="271" r:id="rId9"/>
    <p:sldId id="272" r:id="rId10"/>
    <p:sldId id="278" r:id="rId11"/>
    <p:sldId id="259" r:id="rId12"/>
    <p:sldId id="275" r:id="rId13"/>
    <p:sldId id="262" r:id="rId14"/>
    <p:sldId id="263" r:id="rId15"/>
    <p:sldId id="264" r:id="rId16"/>
    <p:sldId id="267" r:id="rId17"/>
    <p:sldId id="265" r:id="rId18"/>
    <p:sldId id="276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9E300-2D72-D940-B52D-E958E9CC6170}" type="doc">
      <dgm:prSet loTypeId="urn:microsoft.com/office/officeart/2005/8/layout/hList9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0F809C9-1E10-0B4A-8B38-F7B0BF78E642}">
      <dgm:prSet phldrT="[Text]" custT="1"/>
      <dgm:spPr/>
      <dgm:t>
        <a:bodyPr/>
        <a:lstStyle/>
        <a:p>
          <a:r>
            <a:rPr lang="sv-SE" sz="2400" b="1" dirty="0" smtClean="0"/>
            <a:t>Fatal: </a:t>
          </a:r>
          <a:r>
            <a:rPr lang="sv-SE" sz="2300" b="1" dirty="0" smtClean="0"/>
            <a:t>n=176 </a:t>
          </a:r>
          <a:r>
            <a:rPr lang="sv-SE" sz="1800" b="1" dirty="0" smtClean="0"/>
            <a:t>(1)</a:t>
          </a:r>
          <a:endParaRPr lang="sv-SE" sz="1800" b="1" dirty="0"/>
        </a:p>
      </dgm:t>
    </dgm:pt>
    <dgm:pt modelId="{B31CF9B4-CD8D-ED41-BA99-78D3DE016524}" type="parTrans" cxnId="{69A60864-808C-CB4B-9125-2CBFD76FC3B7}">
      <dgm:prSet/>
      <dgm:spPr/>
      <dgm:t>
        <a:bodyPr/>
        <a:lstStyle/>
        <a:p>
          <a:endParaRPr lang="sv-SE"/>
        </a:p>
      </dgm:t>
    </dgm:pt>
    <dgm:pt modelId="{BAC6CF6E-B9E1-204B-9BD3-9A8C4DB40B18}" type="sibTrans" cxnId="{69A60864-808C-CB4B-9125-2CBFD76FC3B7}">
      <dgm:prSet/>
      <dgm:spPr/>
      <dgm:t>
        <a:bodyPr/>
        <a:lstStyle/>
        <a:p>
          <a:endParaRPr lang="sv-SE"/>
        </a:p>
      </dgm:t>
    </dgm:pt>
    <dgm:pt modelId="{2C2F54FA-936C-E341-AF71-FA8C7C054FE7}">
      <dgm:prSet phldrT="[Text]"/>
      <dgm:spPr/>
      <dgm:t>
        <a:bodyPr/>
        <a:lstStyle/>
        <a:p>
          <a:r>
            <a:rPr lang="sv-SE" b="1" dirty="0" smtClean="0"/>
            <a:t>Non-EMS </a:t>
          </a:r>
          <a:r>
            <a:rPr lang="sv-SE" b="1" dirty="0" err="1" smtClean="0"/>
            <a:t>treated</a:t>
          </a:r>
          <a:r>
            <a:rPr lang="sv-SE" b="1" dirty="0" smtClean="0"/>
            <a:t>: </a:t>
          </a:r>
        </a:p>
        <a:p>
          <a:r>
            <a:rPr lang="sv-SE" dirty="0" smtClean="0"/>
            <a:t>n=143 (81%)</a:t>
          </a:r>
          <a:endParaRPr lang="sv-SE" dirty="0"/>
        </a:p>
      </dgm:t>
    </dgm:pt>
    <dgm:pt modelId="{585CB98B-B952-F245-92E3-26F4400B4CDF}" type="parTrans" cxnId="{E23345F5-BB53-5C46-820A-8772142B15C5}">
      <dgm:prSet/>
      <dgm:spPr/>
      <dgm:t>
        <a:bodyPr/>
        <a:lstStyle/>
        <a:p>
          <a:endParaRPr lang="sv-SE"/>
        </a:p>
      </dgm:t>
    </dgm:pt>
    <dgm:pt modelId="{DFE83F70-4716-0149-9CF1-CB1667F1C978}" type="sibTrans" cxnId="{E23345F5-BB53-5C46-820A-8772142B15C5}">
      <dgm:prSet/>
      <dgm:spPr/>
      <dgm:t>
        <a:bodyPr/>
        <a:lstStyle/>
        <a:p>
          <a:endParaRPr lang="sv-SE"/>
        </a:p>
      </dgm:t>
    </dgm:pt>
    <dgm:pt modelId="{D9F82AD3-EA97-564F-A1AB-CA84C672550F}">
      <dgm:prSet phldrT="[Text]"/>
      <dgm:spPr/>
      <dgm:t>
        <a:bodyPr/>
        <a:lstStyle/>
        <a:p>
          <a:r>
            <a:rPr lang="sv-SE" b="1" dirty="0" err="1" smtClean="0"/>
            <a:t>Survivors</a:t>
          </a:r>
          <a:r>
            <a:rPr lang="sv-SE" b="1" dirty="0" smtClean="0"/>
            <a:t>: n= ca 704</a:t>
          </a:r>
          <a:endParaRPr lang="sv-SE" b="1" dirty="0"/>
        </a:p>
      </dgm:t>
    </dgm:pt>
    <dgm:pt modelId="{8ECE9DB2-311E-7D4F-BA8A-1DDC7C7BD07C}" type="parTrans" cxnId="{69EC4CE8-9185-E041-B741-1D7FA938F675}">
      <dgm:prSet/>
      <dgm:spPr/>
      <dgm:t>
        <a:bodyPr/>
        <a:lstStyle/>
        <a:p>
          <a:endParaRPr lang="sv-SE"/>
        </a:p>
      </dgm:t>
    </dgm:pt>
    <dgm:pt modelId="{7AAE72E6-D3A0-D441-B834-63673600F0E4}" type="sibTrans" cxnId="{69EC4CE8-9185-E041-B741-1D7FA938F675}">
      <dgm:prSet/>
      <dgm:spPr/>
      <dgm:t>
        <a:bodyPr/>
        <a:lstStyle/>
        <a:p>
          <a:endParaRPr lang="sv-SE"/>
        </a:p>
      </dgm:t>
    </dgm:pt>
    <dgm:pt modelId="{D41B7291-AAD4-F840-8800-39B93413BA96}">
      <dgm:prSet phldrT="[Text]"/>
      <dgm:spPr/>
      <dgm:t>
        <a:bodyPr/>
        <a:lstStyle/>
        <a:p>
          <a:r>
            <a:rPr lang="sv-SE" b="1" dirty="0" smtClean="0"/>
            <a:t>EMS-</a:t>
          </a:r>
          <a:r>
            <a:rPr lang="sv-SE" b="1" dirty="0" err="1" smtClean="0"/>
            <a:t>treated</a:t>
          </a:r>
          <a:r>
            <a:rPr lang="sv-SE" b="1" dirty="0" smtClean="0"/>
            <a:t>: </a:t>
          </a:r>
        </a:p>
        <a:p>
          <a:r>
            <a:rPr lang="sv-SE" dirty="0" smtClean="0"/>
            <a:t>n=4+?</a:t>
          </a:r>
          <a:endParaRPr lang="sv-SE" dirty="0"/>
        </a:p>
      </dgm:t>
    </dgm:pt>
    <dgm:pt modelId="{E42711C3-5785-1D40-A67D-91E362EC52D3}" type="parTrans" cxnId="{5BFF7046-F753-2A43-86F1-0D7E23AE6909}">
      <dgm:prSet/>
      <dgm:spPr/>
      <dgm:t>
        <a:bodyPr/>
        <a:lstStyle/>
        <a:p>
          <a:endParaRPr lang="sv-SE"/>
        </a:p>
      </dgm:t>
    </dgm:pt>
    <dgm:pt modelId="{043CA951-2309-1E4E-8C01-CAE178817320}" type="sibTrans" cxnId="{5BFF7046-F753-2A43-86F1-0D7E23AE6909}">
      <dgm:prSet/>
      <dgm:spPr/>
      <dgm:t>
        <a:bodyPr/>
        <a:lstStyle/>
        <a:p>
          <a:endParaRPr lang="sv-SE"/>
        </a:p>
      </dgm:t>
    </dgm:pt>
    <dgm:pt modelId="{71D7FC35-FF92-DC46-B9E0-BE662C74C34D}">
      <dgm:prSet phldrT="[Text]"/>
      <dgm:spPr/>
      <dgm:t>
        <a:bodyPr/>
        <a:lstStyle/>
        <a:p>
          <a:r>
            <a:rPr lang="sv-SE" b="1" dirty="0" smtClean="0"/>
            <a:t>Non-EMS </a:t>
          </a:r>
          <a:r>
            <a:rPr lang="sv-SE" b="1" dirty="0" err="1" smtClean="0"/>
            <a:t>treated</a:t>
          </a:r>
          <a:r>
            <a:rPr lang="sv-SE" b="1" dirty="0" smtClean="0"/>
            <a:t>:</a:t>
          </a:r>
        </a:p>
        <a:p>
          <a:r>
            <a:rPr lang="sv-SE" dirty="0" smtClean="0"/>
            <a:t>n=?</a:t>
          </a:r>
          <a:endParaRPr lang="sv-SE" dirty="0"/>
        </a:p>
      </dgm:t>
    </dgm:pt>
    <dgm:pt modelId="{14C763B7-B6FC-0747-8891-0091972CB46E}" type="parTrans" cxnId="{DCB31A2F-5953-6648-9AF5-2802B69E6D0D}">
      <dgm:prSet/>
      <dgm:spPr/>
      <dgm:t>
        <a:bodyPr/>
        <a:lstStyle/>
        <a:p>
          <a:endParaRPr lang="sv-SE"/>
        </a:p>
      </dgm:t>
    </dgm:pt>
    <dgm:pt modelId="{324F674B-7614-A147-A0A0-65B65FD02FB4}" type="sibTrans" cxnId="{DCB31A2F-5953-6648-9AF5-2802B69E6D0D}">
      <dgm:prSet/>
      <dgm:spPr/>
      <dgm:t>
        <a:bodyPr/>
        <a:lstStyle/>
        <a:p>
          <a:endParaRPr lang="sv-SE"/>
        </a:p>
      </dgm:t>
    </dgm:pt>
    <dgm:pt modelId="{93D83171-2510-E549-9C05-5276B18E74A8}">
      <dgm:prSet custT="1"/>
      <dgm:spPr/>
      <dgm:t>
        <a:bodyPr/>
        <a:lstStyle/>
        <a:p>
          <a:r>
            <a:rPr lang="sv-SE" sz="2400" b="1" dirty="0" smtClean="0"/>
            <a:t>EMS-</a:t>
          </a:r>
          <a:r>
            <a:rPr lang="sv-SE" sz="2400" b="1" dirty="0" err="1" smtClean="0"/>
            <a:t>treated</a:t>
          </a:r>
          <a:r>
            <a:rPr lang="sv-SE" sz="2400" b="1" dirty="0" smtClean="0"/>
            <a:t> </a:t>
          </a:r>
          <a:r>
            <a:rPr lang="sv-SE" sz="1800" b="1" dirty="0" smtClean="0"/>
            <a:t>(2): </a:t>
          </a:r>
        </a:p>
        <a:p>
          <a:r>
            <a:rPr lang="sv-SE" sz="2800" dirty="0" smtClean="0"/>
            <a:t>n=33 (19%)</a:t>
          </a:r>
          <a:endParaRPr lang="sv-SE" sz="2800" dirty="0"/>
        </a:p>
      </dgm:t>
    </dgm:pt>
    <dgm:pt modelId="{3516B286-00A2-1F4B-A9AB-B6EA6524B2A3}" type="parTrans" cxnId="{5624EDB4-1C1C-1A40-89FF-3C3D69864EC9}">
      <dgm:prSet/>
      <dgm:spPr/>
      <dgm:t>
        <a:bodyPr/>
        <a:lstStyle/>
        <a:p>
          <a:endParaRPr lang="sv-SE"/>
        </a:p>
      </dgm:t>
    </dgm:pt>
    <dgm:pt modelId="{AE022998-BECF-C64C-BFAA-FE0251A93F31}" type="sibTrans" cxnId="{5624EDB4-1C1C-1A40-89FF-3C3D69864EC9}">
      <dgm:prSet/>
      <dgm:spPr/>
      <dgm:t>
        <a:bodyPr/>
        <a:lstStyle/>
        <a:p>
          <a:endParaRPr lang="sv-SE"/>
        </a:p>
      </dgm:t>
    </dgm:pt>
    <dgm:pt modelId="{6DD96152-55E9-3645-B22F-553D88D776D3}" type="pres">
      <dgm:prSet presAssocID="{52C9E300-2D72-D940-B52D-E958E9CC6170}" presName="list" presStyleCnt="0">
        <dgm:presLayoutVars>
          <dgm:dir/>
          <dgm:animLvl val="lvl"/>
        </dgm:presLayoutVars>
      </dgm:prSet>
      <dgm:spPr/>
    </dgm:pt>
    <dgm:pt modelId="{8E86A75B-C16B-EB4E-A9AC-F292D032C9A9}" type="pres">
      <dgm:prSet presAssocID="{F0F809C9-1E10-0B4A-8B38-F7B0BF78E642}" presName="posSpace" presStyleCnt="0"/>
      <dgm:spPr/>
    </dgm:pt>
    <dgm:pt modelId="{72F22B7C-C55E-F54B-9360-CCF136E3C0EC}" type="pres">
      <dgm:prSet presAssocID="{F0F809C9-1E10-0B4A-8B38-F7B0BF78E642}" presName="vertFlow" presStyleCnt="0"/>
      <dgm:spPr/>
    </dgm:pt>
    <dgm:pt modelId="{A6E4F2CC-0B41-D745-84B9-A7873561D168}" type="pres">
      <dgm:prSet presAssocID="{F0F809C9-1E10-0B4A-8B38-F7B0BF78E642}" presName="topSpace" presStyleCnt="0"/>
      <dgm:spPr/>
    </dgm:pt>
    <dgm:pt modelId="{48118CB3-708D-DD42-98AF-053729C8DA04}" type="pres">
      <dgm:prSet presAssocID="{F0F809C9-1E10-0B4A-8B38-F7B0BF78E642}" presName="firstComp" presStyleCnt="0"/>
      <dgm:spPr/>
    </dgm:pt>
    <dgm:pt modelId="{107A8118-FBDF-1C4B-BA8E-C6A9BCE7FD54}" type="pres">
      <dgm:prSet presAssocID="{F0F809C9-1E10-0B4A-8B38-F7B0BF78E642}" presName="firstChild" presStyleLbl="bgAccFollowNode1" presStyleIdx="0" presStyleCnt="4"/>
      <dgm:spPr/>
      <dgm:t>
        <a:bodyPr/>
        <a:lstStyle/>
        <a:p>
          <a:endParaRPr lang="sv-SE"/>
        </a:p>
      </dgm:t>
    </dgm:pt>
    <dgm:pt modelId="{8121A3BE-6BD3-AA4C-B60F-7AECE86EBA6C}" type="pres">
      <dgm:prSet presAssocID="{F0F809C9-1E10-0B4A-8B38-F7B0BF78E64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7A6FDB0-C380-B044-9823-BDBCE7925A58}" type="pres">
      <dgm:prSet presAssocID="{2C2F54FA-936C-E341-AF71-FA8C7C054FE7}" presName="comp" presStyleCnt="0"/>
      <dgm:spPr/>
    </dgm:pt>
    <dgm:pt modelId="{BA48C6AD-722C-AE48-9921-BC0D57FEC21E}" type="pres">
      <dgm:prSet presAssocID="{2C2F54FA-936C-E341-AF71-FA8C7C054FE7}" presName="child" presStyleLbl="bgAccFollowNode1" presStyleIdx="1" presStyleCnt="4"/>
      <dgm:spPr/>
      <dgm:t>
        <a:bodyPr/>
        <a:lstStyle/>
        <a:p>
          <a:endParaRPr lang="sv-SE"/>
        </a:p>
      </dgm:t>
    </dgm:pt>
    <dgm:pt modelId="{F0B6E524-EC3F-3040-8685-A10F03E26C36}" type="pres">
      <dgm:prSet presAssocID="{2C2F54FA-936C-E341-AF71-FA8C7C054FE7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8FD57B9-6E7D-EA44-99AD-6C9886A24E0F}" type="pres">
      <dgm:prSet presAssocID="{F0F809C9-1E10-0B4A-8B38-F7B0BF78E642}" presName="negSpace" presStyleCnt="0"/>
      <dgm:spPr/>
    </dgm:pt>
    <dgm:pt modelId="{3C1E9290-F77C-4F46-8363-6AE0B4493FAD}" type="pres">
      <dgm:prSet presAssocID="{F0F809C9-1E10-0B4A-8B38-F7B0BF78E642}" presName="circle" presStyleLbl="node1" presStyleIdx="0" presStyleCnt="2" custLinFactNeighborX="-63" custLinFactNeighborY="13472"/>
      <dgm:spPr/>
      <dgm:t>
        <a:bodyPr/>
        <a:lstStyle/>
        <a:p>
          <a:endParaRPr lang="sv-SE"/>
        </a:p>
      </dgm:t>
    </dgm:pt>
    <dgm:pt modelId="{89EA5087-B3D1-8947-BB46-6625EF0C66F6}" type="pres">
      <dgm:prSet presAssocID="{BAC6CF6E-B9E1-204B-9BD3-9A8C4DB40B18}" presName="transSpace" presStyleCnt="0"/>
      <dgm:spPr/>
    </dgm:pt>
    <dgm:pt modelId="{EF3FEC8C-B5A8-5442-A593-AFC59D45C5E4}" type="pres">
      <dgm:prSet presAssocID="{D9F82AD3-EA97-564F-A1AB-CA84C672550F}" presName="posSpace" presStyleCnt="0"/>
      <dgm:spPr/>
    </dgm:pt>
    <dgm:pt modelId="{5E082D3C-0902-0241-A60E-4C08308043B2}" type="pres">
      <dgm:prSet presAssocID="{D9F82AD3-EA97-564F-A1AB-CA84C672550F}" presName="vertFlow" presStyleCnt="0"/>
      <dgm:spPr/>
    </dgm:pt>
    <dgm:pt modelId="{7D8EFAA6-D0E2-0647-9CFF-5F263E19F662}" type="pres">
      <dgm:prSet presAssocID="{D9F82AD3-EA97-564F-A1AB-CA84C672550F}" presName="topSpace" presStyleCnt="0"/>
      <dgm:spPr/>
    </dgm:pt>
    <dgm:pt modelId="{C43B220D-249B-0B49-8EAD-C442CD178C8B}" type="pres">
      <dgm:prSet presAssocID="{D9F82AD3-EA97-564F-A1AB-CA84C672550F}" presName="firstComp" presStyleCnt="0"/>
      <dgm:spPr/>
    </dgm:pt>
    <dgm:pt modelId="{8C521EFB-640F-3048-9956-2B67188CD291}" type="pres">
      <dgm:prSet presAssocID="{D9F82AD3-EA97-564F-A1AB-CA84C672550F}" presName="firstChild" presStyleLbl="bgAccFollowNode1" presStyleIdx="2" presStyleCnt="4"/>
      <dgm:spPr/>
      <dgm:t>
        <a:bodyPr/>
        <a:lstStyle/>
        <a:p>
          <a:endParaRPr lang="sv-SE"/>
        </a:p>
      </dgm:t>
    </dgm:pt>
    <dgm:pt modelId="{B40310EE-4CBF-D344-90EE-765B9CB731B6}" type="pres">
      <dgm:prSet presAssocID="{D9F82AD3-EA97-564F-A1AB-CA84C672550F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F06B147-929D-4241-8163-36A667E6A77F}" type="pres">
      <dgm:prSet presAssocID="{71D7FC35-FF92-DC46-B9E0-BE662C74C34D}" presName="comp" presStyleCnt="0"/>
      <dgm:spPr/>
    </dgm:pt>
    <dgm:pt modelId="{8B3ECBED-6A63-4A40-8512-F40858BF1A7F}" type="pres">
      <dgm:prSet presAssocID="{71D7FC35-FF92-DC46-B9E0-BE662C74C34D}" presName="child" presStyleLbl="bgAccFollowNode1" presStyleIdx="3" presStyleCnt="4"/>
      <dgm:spPr/>
      <dgm:t>
        <a:bodyPr/>
        <a:lstStyle/>
        <a:p>
          <a:endParaRPr lang="sv-SE"/>
        </a:p>
      </dgm:t>
    </dgm:pt>
    <dgm:pt modelId="{29D79192-37CF-D647-BFD6-9BC361E13A1F}" type="pres">
      <dgm:prSet presAssocID="{71D7FC35-FF92-DC46-B9E0-BE662C74C34D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A93092-ACEC-B841-9275-DD16A583EE67}" type="pres">
      <dgm:prSet presAssocID="{D9F82AD3-EA97-564F-A1AB-CA84C672550F}" presName="negSpace" presStyleCnt="0"/>
      <dgm:spPr/>
    </dgm:pt>
    <dgm:pt modelId="{1136B4B0-2054-D343-8FB3-21B4D437DA1E}" type="pres">
      <dgm:prSet presAssocID="{D9F82AD3-EA97-564F-A1AB-CA84C672550F}" presName="circle" presStyleLbl="node1" presStyleIdx="1" presStyleCnt="2" custLinFactNeighborX="-1098" custLinFactNeighborY="13472"/>
      <dgm:spPr/>
    </dgm:pt>
  </dgm:ptLst>
  <dgm:cxnLst>
    <dgm:cxn modelId="{E23345F5-BB53-5C46-820A-8772142B15C5}" srcId="{F0F809C9-1E10-0B4A-8B38-F7B0BF78E642}" destId="{2C2F54FA-936C-E341-AF71-FA8C7C054FE7}" srcOrd="1" destOrd="0" parTransId="{585CB98B-B952-F245-92E3-26F4400B4CDF}" sibTransId="{DFE83F70-4716-0149-9CF1-CB1667F1C978}"/>
    <dgm:cxn modelId="{69EC4CE8-9185-E041-B741-1D7FA938F675}" srcId="{52C9E300-2D72-D940-B52D-E958E9CC6170}" destId="{D9F82AD3-EA97-564F-A1AB-CA84C672550F}" srcOrd="1" destOrd="0" parTransId="{8ECE9DB2-311E-7D4F-BA8A-1DDC7C7BD07C}" sibTransId="{7AAE72E6-D3A0-D441-B834-63673600F0E4}"/>
    <dgm:cxn modelId="{69A60864-808C-CB4B-9125-2CBFD76FC3B7}" srcId="{52C9E300-2D72-D940-B52D-E958E9CC6170}" destId="{F0F809C9-1E10-0B4A-8B38-F7B0BF78E642}" srcOrd="0" destOrd="0" parTransId="{B31CF9B4-CD8D-ED41-BA99-78D3DE016524}" sibTransId="{BAC6CF6E-B9E1-204B-9BD3-9A8C4DB40B18}"/>
    <dgm:cxn modelId="{6F86956B-AC90-5740-AE43-0CF8FB664139}" type="presOf" srcId="{D41B7291-AAD4-F840-8800-39B93413BA96}" destId="{B40310EE-4CBF-D344-90EE-765B9CB731B6}" srcOrd="1" destOrd="0" presId="urn:microsoft.com/office/officeart/2005/8/layout/hList9"/>
    <dgm:cxn modelId="{6B560011-386C-984A-A597-58ECC2CAED01}" type="presOf" srcId="{52C9E300-2D72-D940-B52D-E958E9CC6170}" destId="{6DD96152-55E9-3645-B22F-553D88D776D3}" srcOrd="0" destOrd="0" presId="urn:microsoft.com/office/officeart/2005/8/layout/hList9"/>
    <dgm:cxn modelId="{2BD191FC-04F3-6B47-B2BF-D489F6A5949C}" type="presOf" srcId="{2C2F54FA-936C-E341-AF71-FA8C7C054FE7}" destId="{BA48C6AD-722C-AE48-9921-BC0D57FEC21E}" srcOrd="0" destOrd="0" presId="urn:microsoft.com/office/officeart/2005/8/layout/hList9"/>
    <dgm:cxn modelId="{743506CB-1C19-4A45-999F-DAC305187525}" type="presOf" srcId="{71D7FC35-FF92-DC46-B9E0-BE662C74C34D}" destId="{8B3ECBED-6A63-4A40-8512-F40858BF1A7F}" srcOrd="0" destOrd="0" presId="urn:microsoft.com/office/officeart/2005/8/layout/hList9"/>
    <dgm:cxn modelId="{EA9044E1-D5D5-6F46-B25C-B5EA4A91AF74}" type="presOf" srcId="{D9F82AD3-EA97-564F-A1AB-CA84C672550F}" destId="{1136B4B0-2054-D343-8FB3-21B4D437DA1E}" srcOrd="0" destOrd="0" presId="urn:microsoft.com/office/officeart/2005/8/layout/hList9"/>
    <dgm:cxn modelId="{DB136229-4B55-B244-B843-C4617B494967}" type="presOf" srcId="{2C2F54FA-936C-E341-AF71-FA8C7C054FE7}" destId="{F0B6E524-EC3F-3040-8685-A10F03E26C36}" srcOrd="1" destOrd="0" presId="urn:microsoft.com/office/officeart/2005/8/layout/hList9"/>
    <dgm:cxn modelId="{DCB31A2F-5953-6648-9AF5-2802B69E6D0D}" srcId="{D9F82AD3-EA97-564F-A1AB-CA84C672550F}" destId="{71D7FC35-FF92-DC46-B9E0-BE662C74C34D}" srcOrd="1" destOrd="0" parTransId="{14C763B7-B6FC-0747-8891-0091972CB46E}" sibTransId="{324F674B-7614-A147-A0A0-65B65FD02FB4}"/>
    <dgm:cxn modelId="{046F3198-F1D9-4E44-9EC0-C2A4A4553DD0}" type="presOf" srcId="{D41B7291-AAD4-F840-8800-39B93413BA96}" destId="{8C521EFB-640F-3048-9956-2B67188CD291}" srcOrd="0" destOrd="0" presId="urn:microsoft.com/office/officeart/2005/8/layout/hList9"/>
    <dgm:cxn modelId="{FBCA75EE-2432-274D-A32B-5922838B64A6}" type="presOf" srcId="{93D83171-2510-E549-9C05-5276B18E74A8}" destId="{107A8118-FBDF-1C4B-BA8E-C6A9BCE7FD54}" srcOrd="0" destOrd="0" presId="urn:microsoft.com/office/officeart/2005/8/layout/hList9"/>
    <dgm:cxn modelId="{8F078200-BDE9-9543-9445-807D4D643F84}" type="presOf" srcId="{71D7FC35-FF92-DC46-B9E0-BE662C74C34D}" destId="{29D79192-37CF-D647-BFD6-9BC361E13A1F}" srcOrd="1" destOrd="0" presId="urn:microsoft.com/office/officeart/2005/8/layout/hList9"/>
    <dgm:cxn modelId="{5624EDB4-1C1C-1A40-89FF-3C3D69864EC9}" srcId="{F0F809C9-1E10-0B4A-8B38-F7B0BF78E642}" destId="{93D83171-2510-E549-9C05-5276B18E74A8}" srcOrd="0" destOrd="0" parTransId="{3516B286-00A2-1F4B-A9AB-B6EA6524B2A3}" sibTransId="{AE022998-BECF-C64C-BFAA-FE0251A93F31}"/>
    <dgm:cxn modelId="{5BFF7046-F753-2A43-86F1-0D7E23AE6909}" srcId="{D9F82AD3-EA97-564F-A1AB-CA84C672550F}" destId="{D41B7291-AAD4-F840-8800-39B93413BA96}" srcOrd="0" destOrd="0" parTransId="{E42711C3-5785-1D40-A67D-91E362EC52D3}" sibTransId="{043CA951-2309-1E4E-8C01-CAE178817320}"/>
    <dgm:cxn modelId="{A383ECED-63DF-2848-B020-D316C3F1936B}" type="presOf" srcId="{93D83171-2510-E549-9C05-5276B18E74A8}" destId="{8121A3BE-6BD3-AA4C-B60F-7AECE86EBA6C}" srcOrd="1" destOrd="0" presId="urn:microsoft.com/office/officeart/2005/8/layout/hList9"/>
    <dgm:cxn modelId="{2B22DB7E-F795-594E-AD94-CE7F9CF4E41B}" type="presOf" srcId="{F0F809C9-1E10-0B4A-8B38-F7B0BF78E642}" destId="{3C1E9290-F77C-4F46-8363-6AE0B4493FAD}" srcOrd="0" destOrd="0" presId="urn:microsoft.com/office/officeart/2005/8/layout/hList9"/>
    <dgm:cxn modelId="{0C7DBC55-E605-664D-8845-61041F6A7E9B}" type="presParOf" srcId="{6DD96152-55E9-3645-B22F-553D88D776D3}" destId="{8E86A75B-C16B-EB4E-A9AC-F292D032C9A9}" srcOrd="0" destOrd="0" presId="urn:microsoft.com/office/officeart/2005/8/layout/hList9"/>
    <dgm:cxn modelId="{D232E8B5-30DF-C24A-8FF1-61B3DB121A30}" type="presParOf" srcId="{6DD96152-55E9-3645-B22F-553D88D776D3}" destId="{72F22B7C-C55E-F54B-9360-CCF136E3C0EC}" srcOrd="1" destOrd="0" presId="urn:microsoft.com/office/officeart/2005/8/layout/hList9"/>
    <dgm:cxn modelId="{EC641813-88F5-1C4D-B7C0-682B3A867190}" type="presParOf" srcId="{72F22B7C-C55E-F54B-9360-CCF136E3C0EC}" destId="{A6E4F2CC-0B41-D745-84B9-A7873561D168}" srcOrd="0" destOrd="0" presId="urn:microsoft.com/office/officeart/2005/8/layout/hList9"/>
    <dgm:cxn modelId="{BA6BBCD4-FFDB-4D47-B069-4B577D42C083}" type="presParOf" srcId="{72F22B7C-C55E-F54B-9360-CCF136E3C0EC}" destId="{48118CB3-708D-DD42-98AF-053729C8DA04}" srcOrd="1" destOrd="0" presId="urn:microsoft.com/office/officeart/2005/8/layout/hList9"/>
    <dgm:cxn modelId="{862EEA2E-A1F5-4F4F-B877-82B642ACE9B6}" type="presParOf" srcId="{48118CB3-708D-DD42-98AF-053729C8DA04}" destId="{107A8118-FBDF-1C4B-BA8E-C6A9BCE7FD54}" srcOrd="0" destOrd="0" presId="urn:microsoft.com/office/officeart/2005/8/layout/hList9"/>
    <dgm:cxn modelId="{4508B0ED-D17D-484E-906E-4C52C8D3EC6D}" type="presParOf" srcId="{48118CB3-708D-DD42-98AF-053729C8DA04}" destId="{8121A3BE-6BD3-AA4C-B60F-7AECE86EBA6C}" srcOrd="1" destOrd="0" presId="urn:microsoft.com/office/officeart/2005/8/layout/hList9"/>
    <dgm:cxn modelId="{48C3961A-9D6D-0F47-89E1-3F6034F8AA29}" type="presParOf" srcId="{72F22B7C-C55E-F54B-9360-CCF136E3C0EC}" destId="{A7A6FDB0-C380-B044-9823-BDBCE7925A58}" srcOrd="2" destOrd="0" presId="urn:microsoft.com/office/officeart/2005/8/layout/hList9"/>
    <dgm:cxn modelId="{F3CBD18C-EE86-FF44-8271-DEC86CFF0A09}" type="presParOf" srcId="{A7A6FDB0-C380-B044-9823-BDBCE7925A58}" destId="{BA48C6AD-722C-AE48-9921-BC0D57FEC21E}" srcOrd="0" destOrd="0" presId="urn:microsoft.com/office/officeart/2005/8/layout/hList9"/>
    <dgm:cxn modelId="{E3030643-1ACB-0340-86BA-07DB0804ABA7}" type="presParOf" srcId="{A7A6FDB0-C380-B044-9823-BDBCE7925A58}" destId="{F0B6E524-EC3F-3040-8685-A10F03E26C36}" srcOrd="1" destOrd="0" presId="urn:microsoft.com/office/officeart/2005/8/layout/hList9"/>
    <dgm:cxn modelId="{6A1C2749-15C9-E941-B620-F3768499D102}" type="presParOf" srcId="{6DD96152-55E9-3645-B22F-553D88D776D3}" destId="{E8FD57B9-6E7D-EA44-99AD-6C9886A24E0F}" srcOrd="2" destOrd="0" presId="urn:microsoft.com/office/officeart/2005/8/layout/hList9"/>
    <dgm:cxn modelId="{A0B815F5-EC9A-8644-8204-C04F3559DEF7}" type="presParOf" srcId="{6DD96152-55E9-3645-B22F-553D88D776D3}" destId="{3C1E9290-F77C-4F46-8363-6AE0B4493FAD}" srcOrd="3" destOrd="0" presId="urn:microsoft.com/office/officeart/2005/8/layout/hList9"/>
    <dgm:cxn modelId="{2C08735F-9DC7-DE47-8A8E-8A12641FAE53}" type="presParOf" srcId="{6DD96152-55E9-3645-B22F-553D88D776D3}" destId="{89EA5087-B3D1-8947-BB46-6625EF0C66F6}" srcOrd="4" destOrd="0" presId="urn:microsoft.com/office/officeart/2005/8/layout/hList9"/>
    <dgm:cxn modelId="{9E3EAA67-7A96-534F-847D-FB87803569C2}" type="presParOf" srcId="{6DD96152-55E9-3645-B22F-553D88D776D3}" destId="{EF3FEC8C-B5A8-5442-A593-AFC59D45C5E4}" srcOrd="5" destOrd="0" presId="urn:microsoft.com/office/officeart/2005/8/layout/hList9"/>
    <dgm:cxn modelId="{FA91B7A5-90CB-B84C-B8A3-492A19F39B2D}" type="presParOf" srcId="{6DD96152-55E9-3645-B22F-553D88D776D3}" destId="{5E082D3C-0902-0241-A60E-4C08308043B2}" srcOrd="6" destOrd="0" presId="urn:microsoft.com/office/officeart/2005/8/layout/hList9"/>
    <dgm:cxn modelId="{E82BF924-0F61-D543-9FE1-531028158A07}" type="presParOf" srcId="{5E082D3C-0902-0241-A60E-4C08308043B2}" destId="{7D8EFAA6-D0E2-0647-9CFF-5F263E19F662}" srcOrd="0" destOrd="0" presId="urn:microsoft.com/office/officeart/2005/8/layout/hList9"/>
    <dgm:cxn modelId="{942B5FF6-5C54-D449-85FC-635B0780341E}" type="presParOf" srcId="{5E082D3C-0902-0241-A60E-4C08308043B2}" destId="{C43B220D-249B-0B49-8EAD-C442CD178C8B}" srcOrd="1" destOrd="0" presId="urn:microsoft.com/office/officeart/2005/8/layout/hList9"/>
    <dgm:cxn modelId="{FB7CEDC2-BCD6-5C43-A229-524DA91E2C55}" type="presParOf" srcId="{C43B220D-249B-0B49-8EAD-C442CD178C8B}" destId="{8C521EFB-640F-3048-9956-2B67188CD291}" srcOrd="0" destOrd="0" presId="urn:microsoft.com/office/officeart/2005/8/layout/hList9"/>
    <dgm:cxn modelId="{0461BC1A-65D4-A444-AEB2-7CAC4E6F9B13}" type="presParOf" srcId="{C43B220D-249B-0B49-8EAD-C442CD178C8B}" destId="{B40310EE-4CBF-D344-90EE-765B9CB731B6}" srcOrd="1" destOrd="0" presId="urn:microsoft.com/office/officeart/2005/8/layout/hList9"/>
    <dgm:cxn modelId="{CCEF1E4B-3EE8-914B-9D60-8309B27300B7}" type="presParOf" srcId="{5E082D3C-0902-0241-A60E-4C08308043B2}" destId="{BF06B147-929D-4241-8163-36A667E6A77F}" srcOrd="2" destOrd="0" presId="urn:microsoft.com/office/officeart/2005/8/layout/hList9"/>
    <dgm:cxn modelId="{21058628-9356-0A4E-B4D5-E51EFC29CD3E}" type="presParOf" srcId="{BF06B147-929D-4241-8163-36A667E6A77F}" destId="{8B3ECBED-6A63-4A40-8512-F40858BF1A7F}" srcOrd="0" destOrd="0" presId="urn:microsoft.com/office/officeart/2005/8/layout/hList9"/>
    <dgm:cxn modelId="{4C30B39B-E522-7B44-9302-FE2005A391AF}" type="presParOf" srcId="{BF06B147-929D-4241-8163-36A667E6A77F}" destId="{29D79192-37CF-D647-BFD6-9BC361E13A1F}" srcOrd="1" destOrd="0" presId="urn:microsoft.com/office/officeart/2005/8/layout/hList9"/>
    <dgm:cxn modelId="{813487B7-5094-8E4D-A2C1-3582FD7A978C}" type="presParOf" srcId="{6DD96152-55E9-3645-B22F-553D88D776D3}" destId="{22A93092-ACEC-B841-9275-DD16A583EE67}" srcOrd="7" destOrd="0" presId="urn:microsoft.com/office/officeart/2005/8/layout/hList9"/>
    <dgm:cxn modelId="{B3CA90E1-2AB9-4243-B4B3-B1EBC45F61AD}" type="presParOf" srcId="{6DD96152-55E9-3645-B22F-553D88D776D3}" destId="{1136B4B0-2054-D343-8FB3-21B4D437DA1E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7A8118-FBDF-1C4B-BA8E-C6A9BCE7FD54}">
      <dsp:nvSpPr>
        <dsp:cNvPr id="0" name=""/>
        <dsp:cNvSpPr/>
      </dsp:nvSpPr>
      <dsp:spPr>
        <a:xfrm>
          <a:off x="1372671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/>
            <a:t>EMS-</a:t>
          </a:r>
          <a:r>
            <a:rPr lang="sv-SE" sz="2400" b="1" kern="1200" dirty="0" err="1" smtClean="0"/>
            <a:t>treated</a:t>
          </a:r>
          <a:r>
            <a:rPr lang="sv-SE" sz="2400" b="1" kern="1200" dirty="0" smtClean="0"/>
            <a:t> </a:t>
          </a:r>
          <a:r>
            <a:rPr lang="sv-SE" sz="1800" b="1" kern="1200" dirty="0" smtClean="0"/>
            <a:t>(2):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n=33 (19%)</a:t>
          </a:r>
          <a:endParaRPr lang="sv-SE" sz="2800" kern="1200" dirty="0"/>
        </a:p>
      </dsp:txBody>
      <dsp:txXfrm>
        <a:off x="1783990" y="891060"/>
        <a:ext cx="2159426" cy="1714687"/>
      </dsp:txXfrm>
    </dsp:sp>
    <dsp:sp modelId="{BA48C6AD-722C-AE48-9921-BC0D57FEC21E}">
      <dsp:nvSpPr>
        <dsp:cNvPr id="0" name=""/>
        <dsp:cNvSpPr/>
      </dsp:nvSpPr>
      <dsp:spPr>
        <a:xfrm>
          <a:off x="1372671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Non-EMS </a:t>
          </a:r>
          <a:r>
            <a:rPr lang="sv-SE" sz="2800" b="1" kern="1200" dirty="0" err="1" smtClean="0"/>
            <a:t>treated</a:t>
          </a:r>
          <a:r>
            <a:rPr lang="sv-SE" sz="2800" b="1" kern="1200" dirty="0" smtClean="0"/>
            <a:t>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n=143 (81%)</a:t>
          </a:r>
          <a:endParaRPr lang="sv-SE" sz="2800" kern="1200" dirty="0"/>
        </a:p>
      </dsp:txBody>
      <dsp:txXfrm>
        <a:off x="1783990" y="2605747"/>
        <a:ext cx="2159426" cy="1714687"/>
      </dsp:txXfrm>
    </dsp:sp>
    <dsp:sp modelId="{3C1E9290-F77C-4F46-8363-6AE0B4493FAD}">
      <dsp:nvSpPr>
        <dsp:cNvPr id="0" name=""/>
        <dsp:cNvSpPr/>
      </dsp:nvSpPr>
      <dsp:spPr>
        <a:xfrm>
          <a:off x="0" y="436415"/>
          <a:ext cx="1713830" cy="171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/>
            <a:t>Fatal: </a:t>
          </a:r>
          <a:r>
            <a:rPr lang="sv-SE" sz="2300" b="1" kern="1200" dirty="0" smtClean="0"/>
            <a:t>n=176 </a:t>
          </a:r>
          <a:r>
            <a:rPr lang="sv-SE" sz="1800" b="1" kern="1200" dirty="0" smtClean="0"/>
            <a:t>(1)</a:t>
          </a:r>
          <a:endParaRPr lang="sv-SE" sz="1800" b="1" kern="1200" dirty="0"/>
        </a:p>
      </dsp:txBody>
      <dsp:txXfrm>
        <a:off x="250985" y="687400"/>
        <a:ext cx="1211860" cy="1211860"/>
      </dsp:txXfrm>
    </dsp:sp>
    <dsp:sp modelId="{8C521EFB-640F-3048-9956-2B67188CD291}">
      <dsp:nvSpPr>
        <dsp:cNvPr id="0" name=""/>
        <dsp:cNvSpPr/>
      </dsp:nvSpPr>
      <dsp:spPr>
        <a:xfrm>
          <a:off x="5657247" y="891060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EMS-</a:t>
          </a:r>
          <a:r>
            <a:rPr lang="sv-SE" sz="2800" b="1" kern="1200" dirty="0" err="1" smtClean="0"/>
            <a:t>treated</a:t>
          </a:r>
          <a:r>
            <a:rPr lang="sv-SE" sz="2800" b="1" kern="1200" dirty="0" smtClean="0"/>
            <a:t>: 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n=4+?</a:t>
          </a:r>
          <a:endParaRPr lang="sv-SE" sz="2800" kern="1200" dirty="0"/>
        </a:p>
      </dsp:txBody>
      <dsp:txXfrm>
        <a:off x="6068566" y="891060"/>
        <a:ext cx="2159426" cy="1714687"/>
      </dsp:txXfrm>
    </dsp:sp>
    <dsp:sp modelId="{8B3ECBED-6A63-4A40-8512-F40858BF1A7F}">
      <dsp:nvSpPr>
        <dsp:cNvPr id="0" name=""/>
        <dsp:cNvSpPr/>
      </dsp:nvSpPr>
      <dsp:spPr>
        <a:xfrm>
          <a:off x="5657247" y="2605747"/>
          <a:ext cx="2570745" cy="171468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b="1" kern="1200" dirty="0" smtClean="0"/>
            <a:t>Non-EMS </a:t>
          </a:r>
          <a:r>
            <a:rPr lang="sv-SE" sz="2800" b="1" kern="1200" dirty="0" err="1" smtClean="0"/>
            <a:t>treated</a:t>
          </a:r>
          <a:r>
            <a:rPr lang="sv-SE" sz="2800" b="1" kern="1200" dirty="0" smtClean="0"/>
            <a:t>: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n=?</a:t>
          </a:r>
          <a:endParaRPr lang="sv-SE" sz="2800" kern="1200" dirty="0"/>
        </a:p>
      </dsp:txBody>
      <dsp:txXfrm>
        <a:off x="6068566" y="2605747"/>
        <a:ext cx="2159426" cy="1714687"/>
      </dsp:txXfrm>
    </dsp:sp>
    <dsp:sp modelId="{1136B4B0-2054-D343-8FB3-21B4D437DA1E}">
      <dsp:nvSpPr>
        <dsp:cNvPr id="0" name=""/>
        <dsp:cNvSpPr/>
      </dsp:nvSpPr>
      <dsp:spPr>
        <a:xfrm>
          <a:off x="4242901" y="436415"/>
          <a:ext cx="1713830" cy="171383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b="1" kern="1200" dirty="0" err="1" smtClean="0"/>
            <a:t>Survivors</a:t>
          </a:r>
          <a:r>
            <a:rPr lang="sv-SE" sz="2300" b="1" kern="1200" dirty="0" smtClean="0"/>
            <a:t>: n= ca 704</a:t>
          </a:r>
          <a:endParaRPr lang="sv-SE" sz="2300" b="1" kern="1200" dirty="0"/>
        </a:p>
      </dsp:txBody>
      <dsp:txXfrm>
        <a:off x="4493886" y="687400"/>
        <a:ext cx="1211860" cy="121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6C6C0-1A17-AA46-B714-CC26CA1A144F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865A7-9C94-2F44-AA2C-61AE94C5B0A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050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58801B2D-2312-014E-9341-314530CD93CB}" type="slidenum">
              <a:rPr lang="sv-SE" sz="1200"/>
              <a:pPr/>
              <a:t>2</a:t>
            </a:fld>
            <a:endParaRPr lang="sv-SE" sz="1200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30B57FC-8CE2-1743-9D31-15E8AB02FF0A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9AFF7668-6159-854D-B7EF-AD419E4A652E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8B8007D-09E0-4C4E-8396-3962F2843A31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F8B8007D-09E0-4C4E-8396-3962F2843A31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28B976D4-0679-F244-BB88-9E522A9F31BD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CA89A894-3422-2846-B7BB-70A690603090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D6DCB6D-2BCD-E442-9A06-8590D7204F3C}" type="slidenum">
              <a:rPr lang="sv-SE" sz="1200"/>
              <a:pPr/>
              <a:t>15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fld id="{0D6DCB6D-2BCD-E442-9A06-8590D7204F3C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04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4255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5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47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420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20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170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5179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93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633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55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48B8-A8A0-9349-9723-892019C03F1B}" type="datetimeFigureOut">
              <a:rPr lang="sv-SE" smtClean="0"/>
              <a:t>2014-05-28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F858C-5BCB-C14F-B251-9463174A7B83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85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2599" y="951175"/>
            <a:ext cx="7494702" cy="1251501"/>
          </a:xfrm>
        </p:spPr>
        <p:txBody>
          <a:bodyPr>
            <a:normAutofit fontScale="90000"/>
          </a:bodyPr>
          <a:lstStyle/>
          <a:p>
            <a:pPr algn="l"/>
            <a:r>
              <a:rPr lang="sv-SE" sz="4800" b="1" dirty="0" err="1" smtClean="0">
                <a:latin typeface="Helvetica"/>
                <a:cs typeface="Helvetica"/>
              </a:rPr>
              <a:t>Cardiac</a:t>
            </a:r>
            <a:r>
              <a:rPr lang="sv-SE" sz="4800" b="1" dirty="0" smtClean="0">
                <a:latin typeface="Helvetica"/>
                <a:cs typeface="Helvetica"/>
              </a:rPr>
              <a:t> arrest </a:t>
            </a:r>
            <a:r>
              <a:rPr lang="sv-SE" sz="4800" b="1" dirty="0" err="1" smtClean="0">
                <a:latin typeface="Helvetica"/>
                <a:cs typeface="Helvetica"/>
              </a:rPr>
              <a:t>due</a:t>
            </a:r>
            <a:r>
              <a:rPr lang="sv-SE" sz="4800" b="1" dirty="0" smtClean="0">
                <a:latin typeface="Helvetica"/>
                <a:cs typeface="Helvetica"/>
              </a:rPr>
              <a:t> </a:t>
            </a:r>
            <a:r>
              <a:rPr lang="sv-SE" sz="4800" b="1" dirty="0" err="1" smtClean="0">
                <a:latin typeface="Helvetica"/>
                <a:cs typeface="Helvetica"/>
              </a:rPr>
              <a:t>to</a:t>
            </a:r>
            <a:r>
              <a:rPr lang="sv-SE" sz="4800" b="1" dirty="0" smtClean="0">
                <a:latin typeface="Helvetica"/>
                <a:cs typeface="Helvetica"/>
              </a:rPr>
              <a:t> </a:t>
            </a:r>
            <a:r>
              <a:rPr lang="sv-SE" sz="4800" b="1" dirty="0" err="1" smtClean="0">
                <a:latin typeface="Helvetica"/>
                <a:cs typeface="Helvetica"/>
              </a:rPr>
              <a:t>drowning</a:t>
            </a:r>
            <a:endParaRPr lang="sv-SE" sz="4800" b="1" dirty="0">
              <a:latin typeface="Helvetica"/>
              <a:cs typeface="Helvetica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2599" y="2399064"/>
            <a:ext cx="6400800" cy="17526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Sweden 1992-2012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10" name="Bildobjekt 13" descr="Peter 715 B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8"/>
            <a:ext cx="10287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0" y="1524000"/>
            <a:ext cx="9144000" cy="3349625"/>
          </a:xfrm>
          <a:prstGeom prst="rect">
            <a:avLst/>
          </a:prstGeom>
          <a:solidFill>
            <a:srgbClr val="3366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455613" y="1782763"/>
            <a:ext cx="8383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Cardiac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arrest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due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to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drowning</a:t>
            </a:r>
            <a:endParaRPr lang="sv-SE" sz="4800" b="1" dirty="0">
              <a:solidFill>
                <a:srgbClr val="FFFFFF"/>
              </a:solidFill>
              <a:cs typeface="Arial" charset="0"/>
            </a:endParaRPr>
          </a:p>
          <a:p>
            <a:endParaRPr lang="sv-SE" dirty="0"/>
          </a:p>
        </p:txBody>
      </p:sp>
      <p:sp>
        <p:nvSpPr>
          <p:cNvPr id="13" name="textruta 17"/>
          <p:cNvSpPr txBox="1">
            <a:spLocks noChangeArrowheads="1"/>
          </p:cNvSpPr>
          <p:nvPr/>
        </p:nvSpPr>
        <p:spPr bwMode="auto">
          <a:xfrm>
            <a:off x="468313" y="3242728"/>
            <a:ext cx="7704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2800" dirty="0" smtClean="0">
                <a:solidFill>
                  <a:schemeClr val="bg1"/>
                </a:solidFill>
                <a:cs typeface="Arial" charset="0"/>
              </a:rPr>
              <a:t>- Sweden over 20 </a:t>
            </a:r>
            <a:r>
              <a:rPr lang="sv-SE" sz="2800" dirty="0" err="1" smtClean="0">
                <a:solidFill>
                  <a:schemeClr val="bg1"/>
                </a:solidFill>
                <a:cs typeface="Arial" charset="0"/>
              </a:rPr>
              <a:t>years</a:t>
            </a:r>
            <a:endParaRPr lang="sv-SE" sz="2800" dirty="0">
              <a:solidFill>
                <a:schemeClr val="bg1"/>
              </a:solidFill>
              <a:cs typeface="Arial" charset="0"/>
            </a:endParaRPr>
          </a:p>
          <a:p>
            <a:endParaRPr lang="sv-SE" dirty="0"/>
          </a:p>
        </p:txBody>
      </p:sp>
      <p:sp>
        <p:nvSpPr>
          <p:cNvPr id="14" name="textruta 10"/>
          <p:cNvSpPr txBox="1">
            <a:spLocks noChangeArrowheads="1"/>
          </p:cNvSpPr>
          <p:nvPr/>
        </p:nvSpPr>
        <p:spPr bwMode="auto">
          <a:xfrm>
            <a:off x="468313" y="3855683"/>
            <a:ext cx="68341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2800" b="1" dirty="0">
                <a:solidFill>
                  <a:schemeClr val="bg1"/>
                </a:solidFill>
                <a:cs typeface="Arial" charset="0"/>
              </a:rPr>
              <a:t>Andreas Claesson</a:t>
            </a:r>
          </a:p>
          <a:p>
            <a:r>
              <a:rPr lang="sv-SE" sz="1600" b="1" dirty="0" err="1" smtClean="0">
                <a:solidFill>
                  <a:schemeClr val="bg1"/>
                </a:solidFill>
                <a:cs typeface="Arial" charset="0"/>
              </a:rPr>
              <a:t>Paramedic</a:t>
            </a:r>
            <a:r>
              <a:rPr lang="sv-SE" sz="1600" b="1" dirty="0" smtClean="0">
                <a:solidFill>
                  <a:schemeClr val="bg1"/>
                </a:solidFill>
                <a:cs typeface="Arial" charset="0"/>
              </a:rPr>
              <a:t>, RN/PhD</a:t>
            </a:r>
            <a:endParaRPr lang="sv-SE" sz="2000" dirty="0">
              <a:solidFill>
                <a:schemeClr val="bg1"/>
              </a:solidFill>
              <a:cs typeface="Arial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957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4" name="textruta 3"/>
          <p:cNvSpPr txBox="1"/>
          <p:nvPr/>
        </p:nvSpPr>
        <p:spPr>
          <a:xfrm>
            <a:off x="5224112" y="5895942"/>
            <a:ext cx="4116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>
                <a:latin typeface="Helvetica"/>
                <a:cs typeface="Helvetica"/>
              </a:rPr>
              <a:t>Ahlm et al. BMC Public Health 2013, 13:216 </a:t>
            </a:r>
            <a:endParaRPr lang="sv-SE" sz="1400" i="1" dirty="0">
              <a:latin typeface="Helvetica"/>
              <a:cs typeface="Helvetica"/>
            </a:endParaRPr>
          </a:p>
        </p:txBody>
      </p:sp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801845" y="189819"/>
            <a:ext cx="7494702" cy="1251501"/>
          </a:xfrm>
        </p:spPr>
        <p:txBody>
          <a:bodyPr>
            <a:normAutofit/>
          </a:bodyPr>
          <a:lstStyle/>
          <a:p>
            <a:pPr algn="l"/>
            <a:r>
              <a:rPr lang="sv-SE" sz="3200" b="1" dirty="0" err="1" smtClean="0">
                <a:latin typeface="Helvetica"/>
                <a:cs typeface="Helvetica"/>
              </a:rPr>
              <a:t>Characteristics</a:t>
            </a:r>
            <a:r>
              <a:rPr lang="sv-SE" sz="3200" b="1" dirty="0" smtClean="0">
                <a:latin typeface="Helvetica"/>
                <a:cs typeface="Helvetica"/>
              </a:rPr>
              <a:t> </a:t>
            </a:r>
            <a:r>
              <a:rPr lang="sv-SE" sz="3200" b="1" dirty="0" err="1" smtClean="0">
                <a:latin typeface="Helvetica"/>
                <a:cs typeface="Helvetica"/>
              </a:rPr>
              <a:t>of</a:t>
            </a:r>
            <a:r>
              <a:rPr lang="sv-SE" sz="3200" b="1" dirty="0" smtClean="0">
                <a:latin typeface="Helvetica"/>
                <a:cs typeface="Helvetica"/>
              </a:rPr>
              <a:t> </a:t>
            </a:r>
            <a:r>
              <a:rPr lang="sv-SE" sz="3200" b="1" dirty="0" err="1" smtClean="0">
                <a:latin typeface="Helvetica"/>
                <a:cs typeface="Helvetica"/>
              </a:rPr>
              <a:t>drowning</a:t>
            </a:r>
            <a:r>
              <a:rPr lang="sv-SE" sz="3200" b="1" dirty="0" smtClean="0">
                <a:latin typeface="Helvetica"/>
                <a:cs typeface="Helvetica"/>
              </a:rPr>
              <a:t> </a:t>
            </a:r>
            <a:r>
              <a:rPr lang="sv-SE" sz="3200" b="1" dirty="0" err="1" smtClean="0">
                <a:latin typeface="Helvetica"/>
                <a:cs typeface="Helvetica"/>
              </a:rPr>
              <a:t>deaths</a:t>
            </a:r>
            <a:endParaRPr lang="sv-SE" sz="3200" b="1" dirty="0">
              <a:latin typeface="Helvetica"/>
              <a:cs typeface="Helvetica"/>
            </a:endParaRPr>
          </a:p>
        </p:txBody>
      </p:sp>
      <p:sp>
        <p:nvSpPr>
          <p:cNvPr id="16" name="Underrubrik 2"/>
          <p:cNvSpPr>
            <a:spLocks noGrp="1"/>
          </p:cNvSpPr>
          <p:nvPr>
            <p:ph type="subTitle" idx="1"/>
          </p:nvPr>
        </p:nvSpPr>
        <p:spPr>
          <a:xfrm>
            <a:off x="814994" y="1213103"/>
            <a:ext cx="7500470" cy="4682840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 typeface="Arial"/>
              <a:buChar char="•"/>
            </a:pPr>
            <a:r>
              <a:rPr lang="sv-SE" sz="2400" dirty="0" err="1" smtClean="0">
                <a:solidFill>
                  <a:srgbClr val="000000"/>
                </a:solidFill>
              </a:rPr>
              <a:t>Incidence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decreased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>
                <a:solidFill>
                  <a:srgbClr val="000000"/>
                </a:solidFill>
              </a:rPr>
              <a:t>on </a:t>
            </a:r>
            <a:r>
              <a:rPr lang="sv-SE" sz="2400" dirty="0" err="1">
                <a:solidFill>
                  <a:srgbClr val="000000"/>
                </a:solidFill>
              </a:rPr>
              <a:t>average</a:t>
            </a:r>
            <a:r>
              <a:rPr lang="sv-SE" sz="2400" dirty="0">
                <a:solidFill>
                  <a:srgbClr val="000000"/>
                </a:solidFill>
              </a:rPr>
              <a:t> by </a:t>
            </a:r>
            <a:r>
              <a:rPr lang="sv-SE" sz="2400" dirty="0" err="1">
                <a:solidFill>
                  <a:srgbClr val="000000"/>
                </a:solidFill>
              </a:rPr>
              <a:t>about</a:t>
            </a:r>
            <a:r>
              <a:rPr lang="sv-SE" sz="2400" dirty="0">
                <a:solidFill>
                  <a:srgbClr val="000000"/>
                </a:solidFill>
              </a:rPr>
              <a:t> 2% </a:t>
            </a:r>
            <a:r>
              <a:rPr lang="sv-SE" sz="2400" dirty="0" err="1">
                <a:solidFill>
                  <a:srgbClr val="000000"/>
                </a:solidFill>
              </a:rPr>
              <a:t>each</a:t>
            </a:r>
            <a:r>
              <a:rPr lang="sv-SE" sz="2400" dirty="0">
                <a:solidFill>
                  <a:srgbClr val="000000"/>
                </a:solidFill>
              </a:rPr>
              <a:t> </a:t>
            </a:r>
            <a:r>
              <a:rPr lang="sv-SE" sz="2400" dirty="0" err="1">
                <a:solidFill>
                  <a:srgbClr val="000000"/>
                </a:solidFill>
              </a:rPr>
              <a:t>year</a:t>
            </a:r>
            <a:r>
              <a:rPr lang="sv-SE" sz="2400" dirty="0">
                <a:solidFill>
                  <a:srgbClr val="000000"/>
                </a:solidFill>
              </a:rPr>
              <a:t> (p&lt;0.001). </a:t>
            </a:r>
            <a:endParaRPr lang="sv-SE" sz="2400" dirty="0" smtClean="0">
              <a:solidFill>
                <a:srgbClr val="000000"/>
              </a:solidFill>
            </a:endParaRPr>
          </a:p>
          <a:p>
            <a:pPr algn="l"/>
            <a:endParaRPr lang="sv-SE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The </a:t>
            </a:r>
            <a:r>
              <a:rPr lang="sv-SE" sz="2400" dirty="0" err="1" smtClean="0">
                <a:solidFill>
                  <a:srgbClr val="000000"/>
                </a:solidFill>
              </a:rPr>
              <a:t>incidence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increased</a:t>
            </a:r>
            <a:r>
              <a:rPr lang="sv-SE" sz="2400" dirty="0" smtClean="0">
                <a:solidFill>
                  <a:srgbClr val="000000"/>
                </a:solidFill>
              </a:rPr>
              <a:t> 3% for </a:t>
            </a:r>
            <a:r>
              <a:rPr lang="sv-SE" sz="2400" dirty="0" err="1" smtClean="0">
                <a:solidFill>
                  <a:srgbClr val="000000"/>
                </a:solidFill>
              </a:rPr>
              <a:t>each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year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age. </a:t>
            </a:r>
          </a:p>
          <a:p>
            <a:pPr marL="342900" indent="-342900" algn="l">
              <a:buFont typeface="Arial"/>
              <a:buChar char="•"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Children/</a:t>
            </a:r>
            <a:r>
              <a:rPr lang="sv-SE" sz="2400" dirty="0" err="1" smtClean="0">
                <a:solidFill>
                  <a:srgbClr val="000000"/>
                </a:solidFill>
              </a:rPr>
              <a:t>adolescents</a:t>
            </a:r>
            <a:r>
              <a:rPr lang="sv-SE" sz="2400" dirty="0" smtClean="0">
                <a:solidFill>
                  <a:srgbClr val="000000"/>
                </a:solidFill>
              </a:rPr>
              <a:t> (≤18 </a:t>
            </a:r>
            <a:r>
              <a:rPr lang="sv-SE" sz="2400" dirty="0" err="1" smtClean="0">
                <a:solidFill>
                  <a:srgbClr val="000000"/>
                </a:solidFill>
              </a:rPr>
              <a:t>years</a:t>
            </a:r>
            <a:r>
              <a:rPr lang="sv-SE" sz="2400" dirty="0" smtClean="0">
                <a:solidFill>
                  <a:srgbClr val="000000"/>
                </a:solidFill>
              </a:rPr>
              <a:t>) </a:t>
            </a:r>
            <a:r>
              <a:rPr lang="sv-SE" sz="2400" dirty="0" err="1" smtClean="0">
                <a:solidFill>
                  <a:srgbClr val="000000"/>
                </a:solidFill>
              </a:rPr>
              <a:t>constituted</a:t>
            </a:r>
            <a:r>
              <a:rPr lang="sv-SE" sz="2400" dirty="0" smtClean="0">
                <a:solidFill>
                  <a:srgbClr val="000000"/>
                </a:solidFill>
              </a:rPr>
              <a:t> 5%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all </a:t>
            </a:r>
            <a:r>
              <a:rPr lang="sv-SE" sz="2400" dirty="0" err="1" smtClean="0">
                <a:solidFill>
                  <a:srgbClr val="000000"/>
                </a:solidFill>
              </a:rPr>
              <a:t>drowning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deaths</a:t>
            </a:r>
            <a:r>
              <a:rPr lang="sv-SE" sz="2400" dirty="0" smtClean="0">
                <a:solidFill>
                  <a:srgbClr val="000000"/>
                </a:solidFill>
              </a:rPr>
              <a:t>. </a:t>
            </a:r>
          </a:p>
          <a:p>
            <a:pPr algn="l"/>
            <a:endParaRPr lang="sv-SE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In total, 38%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tested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drowned</a:t>
            </a:r>
            <a:r>
              <a:rPr lang="sv-SE" sz="2400" dirty="0" smtClean="0">
                <a:solidFill>
                  <a:srgbClr val="000000"/>
                </a:solidFill>
              </a:rPr>
              <a:t> persons </a:t>
            </a:r>
            <a:r>
              <a:rPr lang="sv-SE" sz="2400" dirty="0" err="1" smtClean="0">
                <a:solidFill>
                  <a:srgbClr val="000000"/>
                </a:solidFill>
              </a:rPr>
              <a:t>had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alcohol</a:t>
            </a:r>
            <a:r>
              <a:rPr lang="sv-SE" sz="2400" dirty="0" smtClean="0">
                <a:solidFill>
                  <a:srgbClr val="000000"/>
                </a:solidFill>
              </a:rPr>
              <a:t> in </a:t>
            </a:r>
            <a:r>
              <a:rPr lang="sv-SE" sz="2400" dirty="0" err="1" smtClean="0">
                <a:solidFill>
                  <a:srgbClr val="000000"/>
                </a:solidFill>
              </a:rPr>
              <a:t>their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blood</a:t>
            </a:r>
            <a:r>
              <a:rPr lang="sv-SE" sz="2400" dirty="0" smtClean="0">
                <a:solidFill>
                  <a:srgbClr val="000000"/>
                </a:solidFill>
              </a:rPr>
              <a:t> and the </a:t>
            </a:r>
            <a:r>
              <a:rPr lang="sv-SE" sz="2400" dirty="0" err="1" smtClean="0">
                <a:solidFill>
                  <a:srgbClr val="000000"/>
                </a:solidFill>
              </a:rPr>
              <a:t>mean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concentration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was</a:t>
            </a:r>
            <a:r>
              <a:rPr lang="sv-SE" sz="2400" dirty="0" smtClean="0">
                <a:solidFill>
                  <a:srgbClr val="000000"/>
                </a:solidFill>
              </a:rPr>
              <a:t> 1.8 g/l.</a:t>
            </a:r>
          </a:p>
          <a:p>
            <a:pPr marL="342900" indent="-342900" algn="l">
              <a:buFont typeface="Arial"/>
              <a:buChar char="•"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sv-SE" sz="2400" dirty="0" err="1" smtClean="0">
                <a:solidFill>
                  <a:srgbClr val="000000"/>
                </a:solidFill>
              </a:rPr>
              <a:t>One</a:t>
            </a:r>
            <a:r>
              <a:rPr lang="sv-SE" sz="2400" dirty="0" smtClean="0">
                <a:solidFill>
                  <a:srgbClr val="000000"/>
                </a:solidFill>
              </a:rPr>
              <a:t> or </a:t>
            </a:r>
            <a:r>
              <a:rPr lang="sv-SE" sz="2400" dirty="0" err="1" smtClean="0">
                <a:solidFill>
                  <a:srgbClr val="000000"/>
                </a:solidFill>
              </a:rPr>
              <a:t>several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psychoactive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drugs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were</a:t>
            </a:r>
            <a:r>
              <a:rPr lang="sv-SE" sz="2400" dirty="0" smtClean="0">
                <a:solidFill>
                  <a:srgbClr val="000000"/>
                </a:solidFill>
              </a:rPr>
              <a:t> present in the </a:t>
            </a:r>
            <a:r>
              <a:rPr lang="sv-SE" sz="2400" dirty="0" err="1" smtClean="0">
                <a:solidFill>
                  <a:srgbClr val="000000"/>
                </a:solidFill>
              </a:rPr>
              <a:t>blood</a:t>
            </a:r>
            <a:r>
              <a:rPr lang="sv-SE" sz="2400" dirty="0" smtClean="0">
                <a:solidFill>
                  <a:srgbClr val="000000"/>
                </a:solidFill>
              </a:rPr>
              <a:t> in 40% </a:t>
            </a:r>
            <a:r>
              <a:rPr lang="sv-SE" sz="2400" dirty="0" err="1" smtClean="0">
                <a:solidFill>
                  <a:srgbClr val="000000"/>
                </a:solidFill>
              </a:rPr>
              <a:t>of</a:t>
            </a:r>
            <a:r>
              <a:rPr lang="sv-SE" sz="2400" dirty="0" smtClean="0">
                <a:solidFill>
                  <a:srgbClr val="000000"/>
                </a:solidFill>
              </a:rPr>
              <a:t> all </a:t>
            </a:r>
            <a:r>
              <a:rPr lang="sv-SE" sz="2400" dirty="0" err="1" smtClean="0">
                <a:solidFill>
                  <a:srgbClr val="000000"/>
                </a:solidFill>
              </a:rPr>
              <a:t>tested</a:t>
            </a:r>
            <a:r>
              <a:rPr lang="sv-SE" sz="2400" dirty="0" smtClean="0">
                <a:solidFill>
                  <a:srgbClr val="000000"/>
                </a:solidFill>
              </a:rPr>
              <a:t> persons </a:t>
            </a:r>
          </a:p>
          <a:p>
            <a:pPr marL="342900" indent="-342900" algn="l">
              <a:buFont typeface="Arial"/>
              <a:buChar char="•"/>
            </a:pPr>
            <a:endParaRPr lang="sv-SE" sz="2400" dirty="0" smtClean="0">
              <a:solidFill>
                <a:srgbClr val="00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sv-SE" sz="2400" dirty="0" smtClean="0">
                <a:solidFill>
                  <a:srgbClr val="000000"/>
                </a:solidFill>
              </a:rPr>
              <a:t>The </a:t>
            </a:r>
            <a:r>
              <a:rPr lang="sv-SE" sz="2400" dirty="0" err="1" smtClean="0">
                <a:solidFill>
                  <a:srgbClr val="000000"/>
                </a:solidFill>
              </a:rPr>
              <a:t>most</a:t>
            </a:r>
            <a:r>
              <a:rPr lang="sv-SE" sz="2400" dirty="0" smtClean="0">
                <a:solidFill>
                  <a:srgbClr val="000000"/>
                </a:solidFill>
              </a:rPr>
              <a:t> common </a:t>
            </a:r>
            <a:r>
              <a:rPr lang="sv-SE" sz="2400" dirty="0" err="1" smtClean="0">
                <a:solidFill>
                  <a:srgbClr val="000000"/>
                </a:solidFill>
              </a:rPr>
              <a:t>drug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was</a:t>
            </a:r>
            <a:r>
              <a:rPr lang="sv-SE" sz="2400" dirty="0" smtClean="0">
                <a:solidFill>
                  <a:srgbClr val="000000"/>
                </a:solidFill>
              </a:rPr>
              <a:t> </a:t>
            </a:r>
            <a:r>
              <a:rPr lang="sv-SE" sz="2400" dirty="0" err="1" smtClean="0">
                <a:solidFill>
                  <a:srgbClr val="000000"/>
                </a:solidFill>
              </a:rPr>
              <a:t>benzodiazepines</a:t>
            </a:r>
            <a:r>
              <a:rPr lang="sv-SE" sz="2400" dirty="0" smtClean="0">
                <a:solidFill>
                  <a:srgbClr val="000000"/>
                </a:solidFill>
              </a:rPr>
              <a:t> (21%) </a:t>
            </a:r>
            <a:endParaRPr lang="sv-S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87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5172129"/>
              </p:ext>
            </p:extLst>
          </p:nvPr>
        </p:nvGraphicFramePr>
        <p:xfrm>
          <a:off x="692154" y="1581788"/>
          <a:ext cx="8051214" cy="4597471"/>
        </p:xfrm>
        <a:graphic>
          <a:graphicData uri="http://schemas.openxmlformats.org/drawingml/2006/table">
            <a:tbl>
              <a:tblPr/>
              <a:tblGrid>
                <a:gridCol w="4025607"/>
                <a:gridCol w="4025607"/>
              </a:tblGrid>
              <a:tr h="24693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Article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Estimated Incidence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29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Suominen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, P. K. &amp; </a:t>
                      </a:r>
                      <a:r>
                        <a:rPr kumimoji="0" lang="en-CA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Vahatalo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, R. (2012). Neurologic long term outcome after drowning in children. Scandinavian Journal of Trauma, Resuscitation and Emergency Medicine, 20,  55.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It has been estimated that the number of non-fatal drownings are </a:t>
                      </a: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two to four times </a:t>
                      </a: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higher than the numbers of fatal drownings.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62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Layon, J. A. &amp; Modell, J. H. (2009). Drowning. Anesthesiology, 110, 1390-1401.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1 death per 13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survivors of a drowning episode in the United States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624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Onyekwelu, E. (2009). Drowning and near-drowning. The Internet Journal of Health, 8(2).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The estimated range  [of near drowning] is thought to be at least 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20-50 times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the rate of drowning.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329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Brenner, R. A. (2003). Prevention of  drowning in infants, children and adolescents. </a:t>
                      </a:r>
                      <a:r>
                        <a:rPr kumimoji="0" lang="en-CA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Pediatrics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, 112, 440-445.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It is estimated that for each drowning death, there are </a:t>
                      </a: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1 to 4 </a:t>
                      </a: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nonfatal submersions serious enough to result in hospitalization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3509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Moon, R. E. &amp; Long, R. J. (2002). Drowning and near-drowning. Emergency Medicine, 14, 377-386.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It is estimated that for every child who drowns, 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four are hospitalized and 16 receive emergency department care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for near-drowning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7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Weinstein, M.D. &amp; Krieger, B. P. (1996). Near-drowning: Epidemiology, pathophysiology and initial treatment. Journal of Emergency Medicine, 14,  461-467.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Near-drowning has been estimated to be from </a:t>
                      </a:r>
                      <a:r>
                        <a:rPr kumimoji="0" lang="en-CA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two-to twenty-fold</a:t>
                      </a: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 more common than reported drownings.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ヒラギノ角ゴ Pro W3" charset="0"/>
                        <a:cs typeface="ヒラギノ角ゴ Pro W3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3476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Orlowski, J. P. (1988). Drowning, near-drowning, and ice-water drowning. JAMA, 260(3), 390-391.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Hospitalization for near drowning occurs five times more frequently than for </a:t>
                      </a:r>
                      <a:r>
                        <a:rPr kumimoji="0" lang="en-CA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drownings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, and near-drowning accidents are estimated to be </a:t>
                      </a:r>
                      <a:r>
                        <a:rPr kumimoji="0" lang="en-CA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500 to 600 times </a:t>
                      </a:r>
                      <a:r>
                        <a:rPr kumimoji="0" lang="en-CA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ヒラギノ角ゴ Pro W3" charset="0"/>
                          <a:cs typeface="ヒラギノ角ゴ Pro W3" charset="0"/>
                        </a:rPr>
                        <a:t>more common than their fatal counterpart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4" name="Rubrik 1"/>
          <p:cNvSpPr txBox="1">
            <a:spLocks/>
          </p:cNvSpPr>
          <p:nvPr/>
        </p:nvSpPr>
        <p:spPr>
          <a:xfrm>
            <a:off x="635710" y="330287"/>
            <a:ext cx="7494702" cy="125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800" b="1" dirty="0" smtClean="0">
                <a:latin typeface="Helvetica"/>
                <a:cs typeface="Helvetica"/>
              </a:rPr>
              <a:t>Non-fatal </a:t>
            </a:r>
            <a:r>
              <a:rPr lang="sv-SE" sz="4800" b="1" dirty="0" err="1" smtClean="0">
                <a:latin typeface="Helvetica"/>
                <a:cs typeface="Helvetica"/>
              </a:rPr>
              <a:t>drownings</a:t>
            </a:r>
            <a:endParaRPr lang="sv-SE" sz="4800" b="1" dirty="0">
              <a:latin typeface="Helvetica"/>
              <a:cs typeface="Helvetica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7" name="Rektangel 6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9" name="Rak 8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347215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635710" y="330287"/>
            <a:ext cx="7494702" cy="1251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4800" b="1" dirty="0" err="1" smtClean="0">
                <a:latin typeface="Helvetica"/>
                <a:cs typeface="Helvetica"/>
              </a:rPr>
              <a:t>Drowning</a:t>
            </a:r>
            <a:r>
              <a:rPr lang="sv-SE" sz="4800" b="1" dirty="0" smtClean="0">
                <a:latin typeface="Helvetica"/>
                <a:cs typeface="Helvetica"/>
              </a:rPr>
              <a:t> </a:t>
            </a:r>
            <a:r>
              <a:rPr lang="sv-SE" sz="4800" b="1" dirty="0" err="1" smtClean="0">
                <a:latin typeface="Helvetica"/>
                <a:cs typeface="Helvetica"/>
              </a:rPr>
              <a:t>incidence</a:t>
            </a:r>
            <a:r>
              <a:rPr lang="sv-SE" sz="4800" b="1" dirty="0">
                <a:latin typeface="Helvetica"/>
                <a:cs typeface="Helvetica"/>
              </a:rPr>
              <a:t> </a:t>
            </a:r>
            <a:r>
              <a:rPr lang="sv-SE" sz="4800" b="1" dirty="0" smtClean="0">
                <a:latin typeface="Helvetica"/>
                <a:cs typeface="Helvetica"/>
              </a:rPr>
              <a:t>2012</a:t>
            </a:r>
            <a:endParaRPr lang="sv-SE" sz="4800" b="1" dirty="0">
              <a:latin typeface="Helvetica"/>
              <a:cs typeface="Helvetica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7" name="Rektangel 6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9" name="Rak 8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Bildobjekt 10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graphicFrame>
        <p:nvGraphicFramePr>
          <p:cNvPr id="3" name="Platshållare för innehåll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547239"/>
              </p:ext>
            </p:extLst>
          </p:nvPr>
        </p:nvGraphicFramePr>
        <p:xfrm>
          <a:off x="431402" y="131761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Underrubrik 2"/>
          <p:cNvSpPr txBox="1">
            <a:spLocks/>
          </p:cNvSpPr>
          <p:nvPr/>
        </p:nvSpPr>
        <p:spPr>
          <a:xfrm>
            <a:off x="653908" y="1279868"/>
            <a:ext cx="8490092" cy="6038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Sweden </a:t>
            </a:r>
            <a:r>
              <a:rPr lang="sv-SE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r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atio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1:4,  EMS vs Non EMS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treated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cases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, n= ca 880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cases</a:t>
            </a: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5009670" y="5708498"/>
            <a:ext cx="3651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 smtClean="0">
                <a:latin typeface="Helvetica"/>
                <a:cs typeface="Helvetica"/>
              </a:rPr>
              <a:t>1) </a:t>
            </a:r>
            <a:r>
              <a:rPr lang="sv-SE" sz="1400" i="1" dirty="0" err="1" smtClean="0">
                <a:latin typeface="Helvetica"/>
                <a:cs typeface="Helvetica"/>
              </a:rPr>
              <a:t>Registry</a:t>
            </a:r>
            <a:r>
              <a:rPr lang="sv-SE" sz="1400" i="1" dirty="0" smtClean="0">
                <a:latin typeface="Helvetica"/>
                <a:cs typeface="Helvetica"/>
              </a:rPr>
              <a:t> </a:t>
            </a:r>
            <a:r>
              <a:rPr lang="sv-SE" sz="1400" i="1" dirty="0">
                <a:latin typeface="Helvetica"/>
                <a:cs typeface="Helvetica"/>
              </a:rPr>
              <a:t>for </a:t>
            </a:r>
            <a:r>
              <a:rPr lang="sv-SE" sz="1400" i="1" dirty="0" err="1">
                <a:latin typeface="Helvetica"/>
                <a:cs typeface="Helvetica"/>
              </a:rPr>
              <a:t>causes</a:t>
            </a:r>
            <a:r>
              <a:rPr lang="sv-SE" sz="1400" i="1" dirty="0">
                <a:latin typeface="Helvetica"/>
                <a:cs typeface="Helvetica"/>
              </a:rPr>
              <a:t> </a:t>
            </a:r>
            <a:r>
              <a:rPr lang="sv-SE" sz="1400" i="1" dirty="0" err="1">
                <a:latin typeface="Helvetica"/>
                <a:cs typeface="Helvetica"/>
              </a:rPr>
              <a:t>of</a:t>
            </a:r>
            <a:r>
              <a:rPr lang="sv-SE" sz="1400" i="1" dirty="0">
                <a:latin typeface="Helvetica"/>
                <a:cs typeface="Helvetica"/>
              </a:rPr>
              <a:t> </a:t>
            </a:r>
            <a:r>
              <a:rPr lang="sv-SE" sz="1400" i="1" dirty="0" err="1">
                <a:latin typeface="Helvetica"/>
                <a:cs typeface="Helvetica"/>
              </a:rPr>
              <a:t>death</a:t>
            </a:r>
            <a:r>
              <a:rPr lang="sv-SE" sz="1400" i="1" dirty="0">
                <a:latin typeface="Helvetica"/>
                <a:cs typeface="Helvetica"/>
              </a:rPr>
              <a:t> 2012</a:t>
            </a:r>
          </a:p>
          <a:p>
            <a:r>
              <a:rPr lang="sv-SE" sz="1400" i="1" dirty="0" smtClean="0">
                <a:latin typeface="Helvetica"/>
                <a:cs typeface="Helvetica"/>
              </a:rPr>
              <a:t>2) Swedish </a:t>
            </a:r>
            <a:r>
              <a:rPr lang="sv-SE" sz="1400" i="1" dirty="0" err="1" smtClean="0">
                <a:latin typeface="Helvetica"/>
                <a:cs typeface="Helvetica"/>
              </a:rPr>
              <a:t>Cardiac</a:t>
            </a:r>
            <a:r>
              <a:rPr lang="sv-SE" sz="1400" i="1" dirty="0" smtClean="0">
                <a:latin typeface="Helvetica"/>
                <a:cs typeface="Helvetica"/>
              </a:rPr>
              <a:t> arrest </a:t>
            </a:r>
            <a:r>
              <a:rPr lang="sv-SE" sz="1400" i="1" dirty="0" err="1" smtClean="0">
                <a:latin typeface="Helvetica"/>
                <a:cs typeface="Helvetica"/>
              </a:rPr>
              <a:t>registry</a:t>
            </a:r>
            <a:r>
              <a:rPr lang="sv-SE" sz="1400" i="1" dirty="0" smtClean="0">
                <a:latin typeface="Helvetica"/>
                <a:cs typeface="Helvetica"/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422396755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4" name="Rektangel 3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ruta 4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6" name="Rak 5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Bildobjekt 7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9" name="Platshållare för innehåll 8" descr="AC art1.pn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r="1046"/>
          <a:stretch>
            <a:fillRect/>
          </a:stretch>
        </p:blipFill>
        <p:spPr>
          <a:xfrm>
            <a:off x="649272" y="742496"/>
            <a:ext cx="7964667" cy="4380260"/>
          </a:xfrm>
        </p:spPr>
      </p:pic>
    </p:spTree>
    <p:extLst>
      <p:ext uri="{BB962C8B-B14F-4D97-AF65-F5344CB8AC3E}">
        <p14:creationId xmlns:p14="http://schemas.microsoft.com/office/powerpoint/2010/main" val="347823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7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8228012" cy="8763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 smtClean="0">
                <a:latin typeface="Arial" charset="0"/>
                <a:ea typeface="ヒラギノ角ゴ Pro W3" charset="0"/>
                <a:cs typeface="ヒラギノ角ゴ Pro W3" charset="0"/>
              </a:rPr>
              <a:t>Delarbete </a:t>
            </a:r>
            <a:r>
              <a:rPr lang="sv-SE" dirty="0" smtClean="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rPr>
              <a:t>1</a:t>
            </a:r>
            <a:r>
              <a:rPr lang="sv-SE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 </a:t>
            </a:r>
            <a:r>
              <a:rPr lang="sv-SE" sz="28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ヒラギノ角ゴ Pro W3" charset="0"/>
                <a:cs typeface="ヒラギノ角ゴ Pro W3" charset="0"/>
              </a:rPr>
              <a:t>2 3 4 5</a:t>
            </a:r>
            <a:endParaRPr lang="sv-SE" sz="2800" dirty="0">
              <a:solidFill>
                <a:schemeClr val="bg1">
                  <a:lumMod val="75000"/>
                </a:schemeClr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3" name="Rak 2"/>
          <p:cNvCxnSpPr/>
          <p:nvPr/>
        </p:nvCxnSpPr>
        <p:spPr bwMode="auto">
          <a:xfrm>
            <a:off x="1116013" y="1268413"/>
            <a:ext cx="65516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4036" name="textruta 6"/>
          <p:cNvSpPr txBox="1">
            <a:spLocks noChangeArrowheads="1"/>
          </p:cNvSpPr>
          <p:nvPr/>
        </p:nvSpPr>
        <p:spPr bwMode="auto">
          <a:xfrm>
            <a:off x="1042988" y="1268413"/>
            <a:ext cx="5127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b="1">
                <a:solidFill>
                  <a:srgbClr val="BFBFBF"/>
                </a:solidFill>
              </a:rPr>
              <a:t>Syfte  Metod  </a:t>
            </a:r>
            <a:r>
              <a:rPr lang="sv-SE" b="1"/>
              <a:t>Resultat </a:t>
            </a:r>
            <a:r>
              <a:rPr lang="sv-SE" b="1">
                <a:solidFill>
                  <a:srgbClr val="BFBFBF"/>
                </a:solidFill>
              </a:rPr>
              <a:t>Diskussion</a:t>
            </a:r>
          </a:p>
        </p:txBody>
      </p:sp>
      <p:pic>
        <p:nvPicPr>
          <p:cNvPr id="44038" name="Bildobjekt 4" descr="A1F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825"/>
            <a:ext cx="9144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 6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8" name="Rektangel 7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textruta 8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10" name="Rak 9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Bildobjekt 11" descr="Svenska HLR rådet logo-inverterad-färg 140508.eps"/>
            <p:cNvPicPr>
              <a:picLocks noChangeAspect="1"/>
            </p:cNvPicPr>
            <p:nvPr/>
          </p:nvPicPr>
          <p:blipFill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200560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9" name="Rektangel 8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11" name="Rak 10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2" name="Bildobjekt 1" descr="AC art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9" y="931333"/>
            <a:ext cx="8409145" cy="35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2571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ktangel 6"/>
          <p:cNvSpPr>
            <a:spLocks noChangeArrowheads="1"/>
          </p:cNvSpPr>
          <p:nvPr/>
        </p:nvSpPr>
        <p:spPr bwMode="auto">
          <a:xfrm>
            <a:off x="-252413" y="5516563"/>
            <a:ext cx="9648826" cy="1341437"/>
          </a:xfrm>
          <a:prstGeom prst="rect">
            <a:avLst/>
          </a:prstGeom>
          <a:solidFill>
            <a:schemeClr val="bg1"/>
          </a:solidFill>
          <a:ln w="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grpSp>
        <p:nvGrpSpPr>
          <p:cNvPr id="7" name="Grupp 6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9" name="Rektangel 8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11" name="Rak 10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Bildobjekt 12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14" name="Bildobjekt 1" descr="A5F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103"/>
            <a:ext cx="9144000" cy="587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2245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2599" y="725399"/>
            <a:ext cx="7494702" cy="1251501"/>
          </a:xfrm>
        </p:spPr>
        <p:txBody>
          <a:bodyPr/>
          <a:lstStyle/>
          <a:p>
            <a:pPr algn="l"/>
            <a:r>
              <a:rPr lang="sv-SE" sz="4800" b="1" dirty="0" err="1" smtClean="0">
                <a:latin typeface="Helvetica"/>
                <a:cs typeface="Helvetica"/>
              </a:rPr>
              <a:t>Conclusion</a:t>
            </a:r>
            <a:endParaRPr lang="sv-SE" sz="4800" b="1" dirty="0">
              <a:latin typeface="Helvetica"/>
              <a:cs typeface="Helvetica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2597" y="1805764"/>
            <a:ext cx="7699445" cy="413952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Approximately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n = 880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individuals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suffer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from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drowning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in Sweden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each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year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,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of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which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n=176 (2012)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die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as a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result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cs typeface="Helvetica"/>
              </a:rPr>
              <a:t>of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cs typeface="Helvetica"/>
              </a:rPr>
              <a:t> the event. </a:t>
            </a:r>
          </a:p>
          <a:p>
            <a:pPr algn="l"/>
            <a:endParaRPr lang="sv-SE" sz="2400" dirty="0" smtClean="0">
              <a:solidFill>
                <a:schemeClr val="tx1"/>
              </a:solidFill>
              <a:latin typeface="Helvetica"/>
              <a:cs typeface="Helvetica"/>
            </a:endParaRPr>
          </a:p>
          <a:p>
            <a:pPr algn="l"/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The EMS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response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time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is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increasing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.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Early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arrival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of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EMS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with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initiation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of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advanced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life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support (ALS/ A-HLR)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seems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important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for </a:t>
            </a:r>
            <a:r>
              <a:rPr lang="sv-SE" sz="2400" dirty="0" err="1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survival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.</a:t>
            </a:r>
          </a:p>
          <a:p>
            <a:pPr algn="l"/>
            <a:endParaRPr lang="sv-SE" sz="2400" dirty="0" smtClean="0">
              <a:solidFill>
                <a:schemeClr val="tx1"/>
              </a:solidFill>
              <a:latin typeface="Helvetica"/>
              <a:ea typeface="ヒラギノ角ゴ Pro W3" charset="0"/>
              <a:cs typeface="Helvetica"/>
            </a:endParaRPr>
          </a:p>
          <a:p>
            <a:pPr algn="l"/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The proportion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of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bystander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CPR is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increasing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as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well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as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survival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to</a:t>
            </a:r>
            <a:r>
              <a:rPr lang="sv-SE" sz="2400" dirty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 hospital </a:t>
            </a:r>
            <a:r>
              <a:rPr lang="sv-SE" sz="2400" dirty="0" err="1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admission</a:t>
            </a:r>
            <a:r>
              <a:rPr lang="sv-SE" sz="2400" dirty="0" smtClean="0">
                <a:solidFill>
                  <a:schemeClr val="tx1"/>
                </a:solidFill>
                <a:latin typeface="Helvetica"/>
                <a:ea typeface="ヒラギノ角ゴ Pro W3" charset="0"/>
                <a:cs typeface="Helvetica"/>
              </a:rPr>
              <a:t>.</a:t>
            </a:r>
          </a:p>
          <a:p>
            <a:pPr algn="l"/>
            <a:endParaRPr lang="sv-SE" sz="2400" dirty="0" smtClean="0">
              <a:solidFill>
                <a:schemeClr val="tx1"/>
              </a:solidFill>
              <a:latin typeface="Helvetica"/>
              <a:ea typeface="ヒラギノ角ゴ Pro W3" charset="0"/>
              <a:cs typeface="Helvetica"/>
            </a:endParaRPr>
          </a:p>
          <a:p>
            <a:pPr algn="l"/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Survival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in OHCA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due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to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drowning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when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CPR is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initiated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is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similar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to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that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of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OHCA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of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cardiac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etiology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- </a:t>
            </a:r>
            <a:r>
              <a:rPr lang="sv-SE" sz="2400" dirty="0" err="1">
                <a:solidFill>
                  <a:schemeClr val="tx1"/>
                </a:solidFill>
                <a:latin typeface="Helvetica"/>
                <a:cs typeface="Helvetica"/>
              </a:rPr>
              <a:t>about</a:t>
            </a:r>
            <a:r>
              <a:rPr lang="sv-SE" sz="2400" dirty="0">
                <a:solidFill>
                  <a:schemeClr val="tx1"/>
                </a:solidFill>
                <a:latin typeface="Helvetica"/>
                <a:cs typeface="Helvetica"/>
              </a:rPr>
              <a:t> 10%</a:t>
            </a:r>
          </a:p>
          <a:p>
            <a:pPr algn="l"/>
            <a:endParaRPr lang="sv-SE" sz="2400" dirty="0">
              <a:solidFill>
                <a:schemeClr val="tx1"/>
              </a:solidFill>
              <a:latin typeface="Helvetica"/>
              <a:ea typeface="ヒラギノ角ゴ Pro W3" charset="0"/>
              <a:cs typeface="Helvetica"/>
            </a:endParaRPr>
          </a:p>
          <a:p>
            <a:pPr algn="l"/>
            <a:endParaRPr lang="sv-SE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  <a:p>
            <a:pPr algn="l"/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02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2599" y="951175"/>
            <a:ext cx="7494702" cy="1251501"/>
          </a:xfrm>
        </p:spPr>
        <p:txBody>
          <a:bodyPr>
            <a:normAutofit fontScale="90000"/>
          </a:bodyPr>
          <a:lstStyle/>
          <a:p>
            <a:pPr algn="l"/>
            <a:r>
              <a:rPr lang="sv-SE" sz="4800" b="1" dirty="0" err="1" smtClean="0">
                <a:latin typeface="Helvetica"/>
                <a:cs typeface="Helvetica"/>
              </a:rPr>
              <a:t>Cardiac</a:t>
            </a:r>
            <a:r>
              <a:rPr lang="sv-SE" sz="4800" b="1" dirty="0" smtClean="0">
                <a:latin typeface="Helvetica"/>
                <a:cs typeface="Helvetica"/>
              </a:rPr>
              <a:t> arrest </a:t>
            </a:r>
            <a:r>
              <a:rPr lang="sv-SE" sz="4800" b="1" dirty="0" err="1" smtClean="0">
                <a:latin typeface="Helvetica"/>
                <a:cs typeface="Helvetica"/>
              </a:rPr>
              <a:t>due</a:t>
            </a:r>
            <a:r>
              <a:rPr lang="sv-SE" sz="4800" b="1" dirty="0" smtClean="0">
                <a:latin typeface="Helvetica"/>
                <a:cs typeface="Helvetica"/>
              </a:rPr>
              <a:t> </a:t>
            </a:r>
            <a:r>
              <a:rPr lang="sv-SE" sz="4800" b="1" dirty="0" err="1" smtClean="0">
                <a:latin typeface="Helvetica"/>
                <a:cs typeface="Helvetica"/>
              </a:rPr>
              <a:t>to</a:t>
            </a:r>
            <a:r>
              <a:rPr lang="sv-SE" sz="4800" b="1" dirty="0" smtClean="0">
                <a:latin typeface="Helvetica"/>
                <a:cs typeface="Helvetica"/>
              </a:rPr>
              <a:t> </a:t>
            </a:r>
            <a:r>
              <a:rPr lang="sv-SE" sz="4800" b="1" dirty="0" err="1" smtClean="0">
                <a:latin typeface="Helvetica"/>
                <a:cs typeface="Helvetica"/>
              </a:rPr>
              <a:t>drowning</a:t>
            </a:r>
            <a:endParaRPr lang="sv-SE" sz="4800" b="1" dirty="0">
              <a:latin typeface="Helvetica"/>
              <a:cs typeface="Helvetica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2599" y="2399064"/>
            <a:ext cx="6400800" cy="17526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Sweden 1992-2012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10" name="Bildobjekt 13" descr="Peter 715 B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4288"/>
            <a:ext cx="10287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ktangel 10"/>
          <p:cNvSpPr/>
          <p:nvPr/>
        </p:nvSpPr>
        <p:spPr>
          <a:xfrm>
            <a:off x="0" y="1524000"/>
            <a:ext cx="9144000" cy="3349625"/>
          </a:xfrm>
          <a:prstGeom prst="rect">
            <a:avLst/>
          </a:prstGeom>
          <a:solidFill>
            <a:srgbClr val="3366FF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sz="4400" b="1" dirty="0">
              <a:solidFill>
                <a:schemeClr val="tx1"/>
              </a:solidFill>
            </a:endParaRPr>
          </a:p>
        </p:txBody>
      </p:sp>
      <p:sp>
        <p:nvSpPr>
          <p:cNvPr id="12" name="textruta 6"/>
          <p:cNvSpPr txBox="1">
            <a:spLocks noChangeArrowheads="1"/>
          </p:cNvSpPr>
          <p:nvPr/>
        </p:nvSpPr>
        <p:spPr bwMode="auto">
          <a:xfrm>
            <a:off x="455613" y="1782763"/>
            <a:ext cx="83835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Cardiac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arrest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due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to</a:t>
            </a:r>
            <a:r>
              <a:rPr lang="sv-SE" sz="4800" b="1" dirty="0" smtClean="0">
                <a:solidFill>
                  <a:srgbClr val="FFFFFF"/>
                </a:solidFill>
                <a:cs typeface="Arial" charset="0"/>
              </a:rPr>
              <a:t> </a:t>
            </a:r>
            <a:r>
              <a:rPr lang="sv-SE" sz="4800" b="1" dirty="0" err="1" smtClean="0">
                <a:solidFill>
                  <a:srgbClr val="FFFFFF"/>
                </a:solidFill>
                <a:cs typeface="Arial" charset="0"/>
              </a:rPr>
              <a:t>drowning</a:t>
            </a:r>
            <a:endParaRPr lang="sv-SE" sz="4800" b="1" dirty="0">
              <a:solidFill>
                <a:srgbClr val="FFFFFF"/>
              </a:solidFill>
              <a:cs typeface="Arial" charset="0"/>
            </a:endParaRPr>
          </a:p>
          <a:p>
            <a:endParaRPr lang="sv-SE" dirty="0"/>
          </a:p>
        </p:txBody>
      </p:sp>
      <p:sp>
        <p:nvSpPr>
          <p:cNvPr id="13" name="textruta 17"/>
          <p:cNvSpPr txBox="1">
            <a:spLocks noChangeArrowheads="1"/>
          </p:cNvSpPr>
          <p:nvPr/>
        </p:nvSpPr>
        <p:spPr bwMode="auto">
          <a:xfrm>
            <a:off x="468313" y="3242728"/>
            <a:ext cx="770413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2800" dirty="0" smtClean="0">
                <a:solidFill>
                  <a:schemeClr val="bg1"/>
                </a:solidFill>
                <a:cs typeface="Arial" charset="0"/>
              </a:rPr>
              <a:t>- Sweden over 20 </a:t>
            </a:r>
            <a:r>
              <a:rPr lang="sv-SE" sz="2800" dirty="0" err="1" smtClean="0">
                <a:solidFill>
                  <a:schemeClr val="bg1"/>
                </a:solidFill>
                <a:cs typeface="Arial" charset="0"/>
              </a:rPr>
              <a:t>years</a:t>
            </a:r>
            <a:endParaRPr lang="sv-SE" sz="2800" dirty="0">
              <a:solidFill>
                <a:schemeClr val="bg1"/>
              </a:solidFill>
              <a:cs typeface="Arial" charset="0"/>
            </a:endParaRPr>
          </a:p>
          <a:p>
            <a:endParaRPr lang="sv-SE" dirty="0"/>
          </a:p>
        </p:txBody>
      </p:sp>
      <p:sp>
        <p:nvSpPr>
          <p:cNvPr id="14" name="textruta 10"/>
          <p:cNvSpPr txBox="1">
            <a:spLocks noChangeArrowheads="1"/>
          </p:cNvSpPr>
          <p:nvPr/>
        </p:nvSpPr>
        <p:spPr bwMode="auto">
          <a:xfrm>
            <a:off x="468313" y="3855683"/>
            <a:ext cx="683418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sv-SE" sz="2800" b="1" dirty="0">
                <a:solidFill>
                  <a:schemeClr val="bg1"/>
                </a:solidFill>
                <a:cs typeface="Arial" charset="0"/>
              </a:rPr>
              <a:t>Andreas Claesson</a:t>
            </a:r>
          </a:p>
          <a:p>
            <a:r>
              <a:rPr lang="sv-SE" sz="1600" b="1" dirty="0" err="1" smtClean="0">
                <a:solidFill>
                  <a:schemeClr val="bg1"/>
                </a:solidFill>
                <a:cs typeface="Arial" charset="0"/>
              </a:rPr>
              <a:t>Paramedic</a:t>
            </a:r>
            <a:r>
              <a:rPr lang="sv-SE" sz="1600" b="1" dirty="0" smtClean="0">
                <a:solidFill>
                  <a:schemeClr val="bg1"/>
                </a:solidFill>
                <a:cs typeface="Arial" charset="0"/>
              </a:rPr>
              <a:t>, RN/PhD</a:t>
            </a:r>
            <a:endParaRPr lang="sv-SE" sz="2000" dirty="0">
              <a:solidFill>
                <a:schemeClr val="bg1"/>
              </a:solidFill>
              <a:cs typeface="Arial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859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Tylösand mycket folk2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7907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dobjekt 1" descr="bild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014513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7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8228012" cy="876300"/>
          </a:xfrm>
        </p:spPr>
        <p:txBody>
          <a:bodyPr/>
          <a:lstStyle/>
          <a:p>
            <a:pPr eaLnBrk="1" hangingPunct="1">
              <a:defRPr/>
            </a:pPr>
            <a:r>
              <a:rPr lang="sv-SE" dirty="0" smtClean="0">
                <a:latin typeface="Arial" charset="0"/>
                <a:ea typeface="ヒラギノ角ゴ Pro W3" charset="0"/>
                <a:cs typeface="ヒラギノ角ゴ Pro W3" charset="0"/>
              </a:rPr>
              <a:t>Introduktion</a:t>
            </a:r>
            <a:endParaRPr lang="sv-SE" sz="2800" dirty="0">
              <a:solidFill>
                <a:schemeClr val="bg1">
                  <a:lumMod val="75000"/>
                </a:schemeClr>
              </a:solidFill>
              <a:latin typeface="Arial" charset="0"/>
              <a:ea typeface="ヒラギノ角ゴ Pro W3" charset="0"/>
              <a:cs typeface="ヒラギノ角ゴ Pro W3" charset="0"/>
            </a:endParaRPr>
          </a:p>
        </p:txBody>
      </p:sp>
      <p:cxnSp>
        <p:nvCxnSpPr>
          <p:cNvPr id="3" name="Rak 2"/>
          <p:cNvCxnSpPr/>
          <p:nvPr/>
        </p:nvCxnSpPr>
        <p:spPr bwMode="auto">
          <a:xfrm>
            <a:off x="1116013" y="1268413"/>
            <a:ext cx="65516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ruta 9"/>
          <p:cNvSpPr txBox="1"/>
          <p:nvPr/>
        </p:nvSpPr>
        <p:spPr>
          <a:xfrm>
            <a:off x="1042988" y="1268413"/>
            <a:ext cx="2117725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b="1" dirty="0"/>
              <a:t>Patofysiologi</a:t>
            </a:r>
            <a:endParaRPr lang="sv-SE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8" name="Bildobjekt 10" descr="IMG_0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97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946155" y="160959"/>
            <a:ext cx="8333138" cy="1251501"/>
          </a:xfrm>
        </p:spPr>
        <p:txBody>
          <a:bodyPr>
            <a:normAutofit/>
          </a:bodyPr>
          <a:lstStyle/>
          <a:p>
            <a:pPr algn="l"/>
            <a:r>
              <a:rPr lang="sv-SE" sz="3600" b="1" dirty="0" err="1" smtClean="0">
                <a:latin typeface="Helvetica"/>
                <a:cs typeface="Helvetica"/>
              </a:rPr>
              <a:t>Incidence</a:t>
            </a:r>
            <a:r>
              <a:rPr lang="sv-SE" sz="3600" b="1" dirty="0" smtClean="0">
                <a:latin typeface="Helvetica"/>
                <a:cs typeface="Helvetica"/>
              </a:rPr>
              <a:t> </a:t>
            </a:r>
            <a:r>
              <a:rPr lang="sv-SE" sz="3600" b="1" dirty="0" err="1" smtClean="0">
                <a:latin typeface="Helvetica"/>
                <a:cs typeface="Helvetica"/>
              </a:rPr>
              <a:t>of</a:t>
            </a:r>
            <a:r>
              <a:rPr lang="sv-SE" sz="3600" b="1" dirty="0" smtClean="0">
                <a:latin typeface="Helvetica"/>
                <a:cs typeface="Helvetica"/>
              </a:rPr>
              <a:t> </a:t>
            </a:r>
            <a:r>
              <a:rPr lang="sv-SE" sz="3600" b="1" dirty="0" err="1" smtClean="0">
                <a:latin typeface="Helvetica"/>
                <a:cs typeface="Helvetica"/>
              </a:rPr>
              <a:t>drowning</a:t>
            </a:r>
            <a:r>
              <a:rPr lang="sv-SE" sz="3600" b="1" dirty="0" smtClean="0">
                <a:latin typeface="Helvetica"/>
                <a:cs typeface="Helvetica"/>
              </a:rPr>
              <a:t> </a:t>
            </a:r>
            <a:r>
              <a:rPr lang="sv-SE" sz="3600" b="1" dirty="0" err="1" smtClean="0">
                <a:latin typeface="Helvetica"/>
                <a:cs typeface="Helvetica"/>
              </a:rPr>
              <a:t>accidents</a:t>
            </a:r>
            <a:endParaRPr lang="sv-SE" sz="3600" b="1" dirty="0">
              <a:latin typeface="Helvetica"/>
              <a:cs typeface="Helvetica"/>
            </a:endParaRPr>
          </a:p>
        </p:txBody>
      </p:sp>
      <p:sp>
        <p:nvSpPr>
          <p:cNvPr id="16" name="Underrubrik 2"/>
          <p:cNvSpPr>
            <a:spLocks noGrp="1"/>
          </p:cNvSpPr>
          <p:nvPr>
            <p:ph type="subTitle" idx="1"/>
          </p:nvPr>
        </p:nvSpPr>
        <p:spPr>
          <a:xfrm>
            <a:off x="959306" y="1112092"/>
            <a:ext cx="7746290" cy="1752600"/>
          </a:xfrm>
        </p:spPr>
        <p:txBody>
          <a:bodyPr>
            <a:normAutofit/>
          </a:bodyPr>
          <a:lstStyle/>
          <a:p>
            <a:pPr algn="l"/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Swedish </a:t>
            </a:r>
            <a:r>
              <a:rPr lang="sv-S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lifesaving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society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(SLS), </a:t>
            </a:r>
            <a:r>
              <a:rPr lang="sv-S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drowning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deaths</a:t>
            </a:r>
            <a:r>
              <a:rPr lang="sv-S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2004-2013</a:t>
            </a:r>
            <a:endParaRPr lang="sv-SE" sz="20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2" name="Bildobjekt 1" descr="SLS 20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06" y="1744358"/>
            <a:ext cx="7817749" cy="444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2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2" name="Bildobjekt 1" descr="Ahlm 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" y="1455720"/>
            <a:ext cx="8466667" cy="327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09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2599" y="725399"/>
            <a:ext cx="7494702" cy="1251501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 err="1" smtClean="0">
                <a:latin typeface="Helvetica"/>
                <a:cs typeface="Helvetica"/>
              </a:rPr>
              <a:t>Incidence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of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drowning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deaths</a:t>
            </a:r>
            <a:endParaRPr lang="sv-SE" b="1" dirty="0">
              <a:latin typeface="Helvetica"/>
              <a:cs typeface="Helvetica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2599" y="1704754"/>
            <a:ext cx="6400800" cy="1752600"/>
          </a:xfrm>
        </p:spPr>
        <p:txBody>
          <a:bodyPr/>
          <a:lstStyle/>
          <a:p>
            <a:pPr algn="l"/>
            <a:r>
              <a:rPr lang="sv-S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Sweden 1992-2009</a:t>
            </a:r>
            <a:endParaRPr lang="sv-SE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1079500" y="3587224"/>
            <a:ext cx="69638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sv-SE" sz="2400" dirty="0">
                <a:latin typeface="Helvetica"/>
                <a:cs typeface="Helvetica"/>
              </a:rPr>
              <a:t/>
            </a:r>
            <a:br>
              <a:rPr lang="sv-SE" sz="2400" dirty="0">
                <a:latin typeface="Helvetica"/>
                <a:cs typeface="Helvetica"/>
              </a:rPr>
            </a:br>
            <a:r>
              <a:rPr lang="sv-SE" sz="2400" b="1" dirty="0" err="1">
                <a:latin typeface="Helvetica"/>
                <a:cs typeface="Helvetica"/>
              </a:rPr>
              <a:t>Accidents</a:t>
            </a:r>
            <a:r>
              <a:rPr lang="sv-SE" sz="2400" b="1" dirty="0">
                <a:latin typeface="Helvetica"/>
                <a:cs typeface="Helvetica"/>
              </a:rPr>
              <a:t>:	 	 </a:t>
            </a:r>
            <a:r>
              <a:rPr lang="sv-SE" sz="2400" b="1" dirty="0" smtClean="0">
                <a:latin typeface="Helvetica"/>
                <a:cs typeface="Helvetica"/>
              </a:rPr>
              <a:t>	n</a:t>
            </a:r>
            <a:r>
              <a:rPr lang="sv-SE" sz="2400" b="1" dirty="0">
                <a:latin typeface="Helvetica"/>
                <a:cs typeface="Helvetica"/>
              </a:rPr>
              <a:t>=2,585		(50%)</a:t>
            </a:r>
          </a:p>
          <a:p>
            <a:r>
              <a:rPr lang="sv-SE" sz="2400" b="1" dirty="0" err="1" smtClean="0">
                <a:latin typeface="Helvetica"/>
                <a:cs typeface="Helvetica"/>
              </a:rPr>
              <a:t>Suicide</a:t>
            </a:r>
            <a:r>
              <a:rPr lang="sv-SE" sz="2400" b="1" dirty="0" smtClean="0">
                <a:latin typeface="Helvetica"/>
                <a:cs typeface="Helvetica"/>
              </a:rPr>
              <a:t>:</a:t>
            </a:r>
            <a:r>
              <a:rPr lang="sv-SE" sz="2400" b="1" dirty="0">
                <a:latin typeface="Helvetica"/>
                <a:cs typeface="Helvetica"/>
              </a:rPr>
              <a:t>		 </a:t>
            </a:r>
            <a:r>
              <a:rPr lang="sv-SE" sz="2400" b="1" dirty="0" smtClean="0">
                <a:latin typeface="Helvetica"/>
                <a:cs typeface="Helvetica"/>
              </a:rPr>
              <a:t>		n</a:t>
            </a:r>
            <a:r>
              <a:rPr lang="sv-SE" sz="2400" b="1" dirty="0">
                <a:latin typeface="Helvetica"/>
                <a:cs typeface="Helvetica"/>
              </a:rPr>
              <a:t>=1,610		(31%)</a:t>
            </a:r>
          </a:p>
          <a:p>
            <a:r>
              <a:rPr lang="sv-SE" sz="2400" b="1" dirty="0" err="1">
                <a:latin typeface="Helvetica"/>
                <a:cs typeface="Helvetica"/>
              </a:rPr>
              <a:t>Unclear</a:t>
            </a:r>
            <a:r>
              <a:rPr lang="sv-SE" sz="2400" b="1" dirty="0">
                <a:latin typeface="Helvetica"/>
                <a:cs typeface="Helvetica"/>
              </a:rPr>
              <a:t> </a:t>
            </a:r>
            <a:r>
              <a:rPr lang="sv-SE" sz="2400" b="1" dirty="0" err="1">
                <a:latin typeface="Helvetica"/>
                <a:cs typeface="Helvetica"/>
              </a:rPr>
              <a:t>cases</a:t>
            </a:r>
            <a:r>
              <a:rPr lang="sv-SE" sz="2400" b="1" dirty="0">
                <a:latin typeface="Helvetica"/>
                <a:cs typeface="Helvetica"/>
              </a:rPr>
              <a:t>:	 </a:t>
            </a:r>
            <a:r>
              <a:rPr lang="sv-SE" sz="2400" b="1" dirty="0" smtClean="0">
                <a:latin typeface="Helvetica"/>
                <a:cs typeface="Helvetica"/>
              </a:rPr>
              <a:t>	n</a:t>
            </a:r>
            <a:r>
              <a:rPr lang="sv-SE" sz="2400" b="1" dirty="0">
                <a:latin typeface="Helvetica"/>
                <a:cs typeface="Helvetica"/>
              </a:rPr>
              <a:t>=909 		(18%)</a:t>
            </a:r>
          </a:p>
          <a:p>
            <a:r>
              <a:rPr lang="sv-SE" sz="2400" b="1" dirty="0" err="1">
                <a:latin typeface="Helvetica"/>
                <a:cs typeface="Helvetica"/>
              </a:rPr>
              <a:t>Homocide</a:t>
            </a:r>
            <a:r>
              <a:rPr lang="sv-SE" sz="2400" b="1" dirty="0">
                <a:latin typeface="Helvetica"/>
                <a:cs typeface="Helvetica"/>
              </a:rPr>
              <a:t>:		 </a:t>
            </a:r>
            <a:r>
              <a:rPr lang="sv-SE" sz="2400" b="1" dirty="0" smtClean="0">
                <a:latin typeface="Helvetica"/>
                <a:cs typeface="Helvetica"/>
              </a:rPr>
              <a:t>	n</a:t>
            </a:r>
            <a:r>
              <a:rPr lang="sv-SE" sz="2400" b="1" dirty="0">
                <a:latin typeface="Helvetica"/>
                <a:cs typeface="Helvetica"/>
              </a:rPr>
              <a:t>=</a:t>
            </a:r>
            <a:r>
              <a:rPr lang="sv-SE" sz="2400" b="1" dirty="0" smtClean="0">
                <a:latin typeface="Helvetica"/>
                <a:cs typeface="Helvetica"/>
              </a:rPr>
              <a:t>21</a:t>
            </a:r>
          </a:p>
          <a:p>
            <a:r>
              <a:rPr lang="sv-SE" sz="2400" b="1" dirty="0" smtClean="0">
                <a:latin typeface="Helvetica"/>
                <a:cs typeface="Helvetica"/>
              </a:rPr>
              <a:t>___________________________________</a:t>
            </a:r>
          </a:p>
          <a:p>
            <a:r>
              <a:rPr lang="sv-SE" sz="2400" b="1" dirty="0" err="1" smtClean="0">
                <a:latin typeface="Helvetica"/>
                <a:cs typeface="Helvetica"/>
              </a:rPr>
              <a:t>Mean</a:t>
            </a:r>
            <a:r>
              <a:rPr lang="sv-SE" sz="2400" b="1" dirty="0" smtClean="0">
                <a:latin typeface="Helvetica"/>
                <a:cs typeface="Helvetica"/>
              </a:rPr>
              <a:t>: 				285 /</a:t>
            </a:r>
            <a:r>
              <a:rPr lang="sv-SE" sz="2400" b="1" dirty="0" err="1" smtClean="0">
                <a:latin typeface="Helvetica"/>
                <a:cs typeface="Helvetica"/>
              </a:rPr>
              <a:t>year</a:t>
            </a:r>
            <a:endParaRPr lang="sv-SE" sz="2400" b="1" dirty="0">
              <a:latin typeface="Helvetica"/>
              <a:cs typeface="Helvetica"/>
            </a:endParaRPr>
          </a:p>
          <a:p>
            <a:endParaRPr lang="sv-SE" sz="2400" b="1" dirty="0">
              <a:latin typeface="Helvetica"/>
              <a:cs typeface="Helvetica"/>
            </a:endParaRPr>
          </a:p>
          <a:p>
            <a:endParaRPr lang="sv-SE" sz="2000" dirty="0"/>
          </a:p>
          <a:p>
            <a:endParaRPr lang="sv-SE" sz="2000" dirty="0"/>
          </a:p>
        </p:txBody>
      </p:sp>
      <p:sp>
        <p:nvSpPr>
          <p:cNvPr id="4" name="textruta 3"/>
          <p:cNvSpPr txBox="1"/>
          <p:nvPr/>
        </p:nvSpPr>
        <p:spPr>
          <a:xfrm>
            <a:off x="4982797" y="5700886"/>
            <a:ext cx="50225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>
                <a:latin typeface="Helvetica"/>
                <a:cs typeface="Helvetica"/>
              </a:rPr>
              <a:t>Ahlm et al. BMC Public Health 2013, 13:216 </a:t>
            </a:r>
            <a:endParaRPr lang="sv-SE" sz="1400" i="1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5522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Ahlm 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22" y="2105338"/>
            <a:ext cx="6576546" cy="4151105"/>
          </a:xfrm>
          <a:prstGeom prst="rect">
            <a:avLst/>
          </a:prstGeom>
        </p:spPr>
      </p:pic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sp>
        <p:nvSpPr>
          <p:cNvPr id="4" name="textruta 3"/>
          <p:cNvSpPr txBox="1"/>
          <p:nvPr/>
        </p:nvSpPr>
        <p:spPr>
          <a:xfrm>
            <a:off x="6703851" y="5446888"/>
            <a:ext cx="204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>
                <a:latin typeface="Helvetica"/>
                <a:cs typeface="Helvetica"/>
              </a:rPr>
              <a:t>Ahlm et al. BMC Public Health 2013, 13:216 </a:t>
            </a:r>
            <a:endParaRPr lang="sv-SE" sz="1400" i="1" dirty="0">
              <a:latin typeface="Helvetica"/>
              <a:cs typeface="Helvetica"/>
            </a:endParaRPr>
          </a:p>
        </p:txBody>
      </p:sp>
      <p:sp>
        <p:nvSpPr>
          <p:cNvPr id="15" name="Rubrik 1"/>
          <p:cNvSpPr>
            <a:spLocks noGrp="1"/>
          </p:cNvSpPr>
          <p:nvPr>
            <p:ph type="ctrTitle"/>
          </p:nvPr>
        </p:nvSpPr>
        <p:spPr>
          <a:xfrm>
            <a:off x="946155" y="160959"/>
            <a:ext cx="7494702" cy="1251501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 err="1" smtClean="0">
                <a:latin typeface="Helvetica"/>
                <a:cs typeface="Helvetica"/>
              </a:rPr>
              <a:t>Incidence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of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drowning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deaths</a:t>
            </a:r>
            <a:endParaRPr lang="sv-SE" b="1" dirty="0">
              <a:latin typeface="Helvetica"/>
              <a:cs typeface="Helvetica"/>
            </a:endParaRPr>
          </a:p>
        </p:txBody>
      </p:sp>
      <p:sp>
        <p:nvSpPr>
          <p:cNvPr id="16" name="Underrubrik 2"/>
          <p:cNvSpPr>
            <a:spLocks noGrp="1"/>
          </p:cNvSpPr>
          <p:nvPr>
            <p:ph type="subTitle" idx="1"/>
          </p:nvPr>
        </p:nvSpPr>
        <p:spPr>
          <a:xfrm>
            <a:off x="1002599" y="1241962"/>
            <a:ext cx="7746290" cy="17526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Sweden 1992-2009,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Incidence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/100,000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inhabitants</a:t>
            </a: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3906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upp 42"/>
          <p:cNvGrpSpPr/>
          <p:nvPr/>
        </p:nvGrpSpPr>
        <p:grpSpPr>
          <a:xfrm>
            <a:off x="-608861" y="6312887"/>
            <a:ext cx="9752861" cy="553499"/>
            <a:chOff x="-608861" y="6312887"/>
            <a:chExt cx="9752861" cy="553499"/>
          </a:xfrm>
        </p:grpSpPr>
        <p:sp>
          <p:nvSpPr>
            <p:cNvPr id="32" name="Rektangel 31"/>
            <p:cNvSpPr/>
            <p:nvPr/>
          </p:nvSpPr>
          <p:spPr>
            <a:xfrm>
              <a:off x="0" y="6312887"/>
              <a:ext cx="9144000" cy="553499"/>
            </a:xfrm>
            <a:prstGeom prst="rect">
              <a:avLst/>
            </a:prstGeom>
            <a:solidFill>
              <a:schemeClr val="tx1">
                <a:alpha val="8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-608861" y="6482295"/>
              <a:ext cx="83841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		                  HLR2014 - Om Drunkning		 </a:t>
              </a:r>
              <a:r>
                <a:rPr lang="sv-SE" sz="1000" dirty="0">
                  <a:solidFill>
                    <a:srgbClr val="F2F2F2"/>
                  </a:solidFill>
                  <a:latin typeface="Helvetica"/>
                  <a:cs typeface="Helvetica"/>
                </a:rPr>
                <a:t> </a:t>
              </a:r>
              <a:r>
                <a:rPr lang="sv-SE" sz="1000" dirty="0" smtClean="0">
                  <a:solidFill>
                    <a:srgbClr val="F2F2F2"/>
                  </a:solidFill>
                  <a:latin typeface="Helvetica"/>
                  <a:cs typeface="Helvetica"/>
                </a:rPr>
                <a:t>                  Tylösand 3-4 juni 2014 </a:t>
              </a:r>
              <a:endParaRPr lang="sv-SE" dirty="0"/>
            </a:p>
          </p:txBody>
        </p:sp>
        <p:cxnSp>
          <p:nvCxnSpPr>
            <p:cNvPr id="35" name="Rak 34"/>
            <p:cNvCxnSpPr/>
            <p:nvPr/>
          </p:nvCxnSpPr>
          <p:spPr>
            <a:xfrm>
              <a:off x="1002599" y="6503252"/>
              <a:ext cx="1966318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ak 35"/>
            <p:cNvCxnSpPr/>
            <p:nvPr/>
          </p:nvCxnSpPr>
          <p:spPr>
            <a:xfrm>
              <a:off x="3811016" y="6505302"/>
              <a:ext cx="2144266" cy="0"/>
            </a:xfrm>
            <a:prstGeom prst="line">
              <a:avLst/>
            </a:prstGeom>
            <a:ln w="3175" cmpd="sng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9" name="Bildobjekt 38" descr="Svenska HLR rådet logo-inverterad-färg 140508.eps"/>
            <p:cNvPicPr>
              <a:picLocks noChangeAspect="1"/>
            </p:cNvPicPr>
            <p:nvPr/>
          </p:nvPicPr>
          <p:blipFill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517" y="6442851"/>
              <a:ext cx="1526947" cy="285665"/>
            </a:xfrm>
            <a:prstGeom prst="rect">
              <a:avLst/>
            </a:prstGeom>
          </p:spPr>
        </p:pic>
      </p:grpSp>
      <p:pic>
        <p:nvPicPr>
          <p:cNvPr id="3" name="Bildobjekt 2" descr="AHLM 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8" y="1881538"/>
            <a:ext cx="7481773" cy="4342568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6703851" y="5446888"/>
            <a:ext cx="2045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>
                <a:latin typeface="Helvetica"/>
                <a:cs typeface="Helvetica"/>
              </a:rPr>
              <a:t>Ahlm et al. BMC Public Health 2013, 13:216 </a:t>
            </a:r>
            <a:endParaRPr lang="sv-SE" sz="1400" i="1" dirty="0">
              <a:latin typeface="Helvetica"/>
              <a:cs typeface="Helvetica"/>
            </a:endParaRPr>
          </a:p>
        </p:txBody>
      </p:sp>
      <p:sp>
        <p:nvSpPr>
          <p:cNvPr id="12" name="Rubrik 1"/>
          <p:cNvSpPr>
            <a:spLocks noGrp="1"/>
          </p:cNvSpPr>
          <p:nvPr>
            <p:ph type="ctrTitle"/>
          </p:nvPr>
        </p:nvSpPr>
        <p:spPr>
          <a:xfrm>
            <a:off x="946155" y="160959"/>
            <a:ext cx="7494702" cy="1251501"/>
          </a:xfrm>
        </p:spPr>
        <p:txBody>
          <a:bodyPr>
            <a:normAutofit fontScale="90000"/>
          </a:bodyPr>
          <a:lstStyle/>
          <a:p>
            <a:pPr algn="l"/>
            <a:r>
              <a:rPr lang="sv-SE" b="1" dirty="0" err="1" smtClean="0">
                <a:latin typeface="Helvetica"/>
                <a:cs typeface="Helvetica"/>
              </a:rPr>
              <a:t>Incidence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of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drowning</a:t>
            </a:r>
            <a:r>
              <a:rPr lang="sv-SE" b="1" dirty="0" smtClean="0">
                <a:latin typeface="Helvetica"/>
                <a:cs typeface="Helvetica"/>
              </a:rPr>
              <a:t> </a:t>
            </a:r>
            <a:r>
              <a:rPr lang="sv-SE" b="1" dirty="0" err="1" smtClean="0">
                <a:latin typeface="Helvetica"/>
                <a:cs typeface="Helvetica"/>
              </a:rPr>
              <a:t>deaths</a:t>
            </a:r>
            <a:endParaRPr lang="sv-SE" b="1" dirty="0">
              <a:latin typeface="Helvetica"/>
              <a:cs typeface="Helvetica"/>
            </a:endParaRPr>
          </a:p>
        </p:txBody>
      </p:sp>
      <p:sp>
        <p:nvSpPr>
          <p:cNvPr id="13" name="Underrubrik 2"/>
          <p:cNvSpPr>
            <a:spLocks noGrp="1"/>
          </p:cNvSpPr>
          <p:nvPr>
            <p:ph type="subTitle" idx="1"/>
          </p:nvPr>
        </p:nvSpPr>
        <p:spPr>
          <a:xfrm>
            <a:off x="1002599" y="118551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- In relation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to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months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and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manner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of</a:t>
            </a:r>
            <a:r>
              <a:rPr lang="sv-S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 </a:t>
            </a:r>
            <a:r>
              <a:rPr lang="sv-SE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death</a:t>
            </a:r>
            <a:endParaRPr lang="sv-SE" sz="24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8749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850</Words>
  <Application>Microsoft Macintosh PowerPoint</Application>
  <PresentationFormat>Bildspel på skärmen (4:3)</PresentationFormat>
  <Paragraphs>111</Paragraphs>
  <Slides>18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Cardiac arrest due to drowning</vt:lpstr>
      <vt:lpstr>PowerPoint-presentation</vt:lpstr>
      <vt:lpstr>PowerPoint-presentation</vt:lpstr>
      <vt:lpstr>Introduktion</vt:lpstr>
      <vt:lpstr>Incidence of drowning accidents</vt:lpstr>
      <vt:lpstr>PowerPoint-presentation</vt:lpstr>
      <vt:lpstr>Incidence of drowning deaths</vt:lpstr>
      <vt:lpstr>Incidence of drowning deaths</vt:lpstr>
      <vt:lpstr>Incidence of drowning deaths</vt:lpstr>
      <vt:lpstr>Characteristics of drowning deaths</vt:lpstr>
      <vt:lpstr>PowerPoint-presentation</vt:lpstr>
      <vt:lpstr>PowerPoint-presentation</vt:lpstr>
      <vt:lpstr>PowerPoint-presentation</vt:lpstr>
      <vt:lpstr>Delarbete 1 2 3 4 5</vt:lpstr>
      <vt:lpstr>PowerPoint-presentation</vt:lpstr>
      <vt:lpstr>PowerPoint-presentation</vt:lpstr>
      <vt:lpstr>Conclusion</vt:lpstr>
      <vt:lpstr>Cardiac arrest due to drowning</vt:lpstr>
    </vt:vector>
  </TitlesOfParts>
  <Company>AC Lifesaving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Rubrik</dc:title>
  <dc:creator>Andreas Claesson</dc:creator>
  <cp:lastModifiedBy>Andreas Claesson</cp:lastModifiedBy>
  <cp:revision>56</cp:revision>
  <dcterms:created xsi:type="dcterms:W3CDTF">2014-05-20T07:03:49Z</dcterms:created>
  <dcterms:modified xsi:type="dcterms:W3CDTF">2014-05-28T12:16:34Z</dcterms:modified>
</cp:coreProperties>
</file>