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8.xml" ContentType="application/vnd.openxmlformats-officedocument.presentationml.tags+xml"/>
  <Override PartName="/ppt/notesSlides/notesSlide17.xml" ContentType="application/vnd.openxmlformats-officedocument.presentationml.notesSlide+xml"/>
  <Override PartName="/ppt/tags/tag9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0.xml" ContentType="application/vnd.openxmlformats-officedocument.presentationml.tags+xml"/>
  <Override PartName="/ppt/notesSlides/notesSlide21.xml" ContentType="application/vnd.openxmlformats-officedocument.presentationml.notesSlide+xml"/>
  <Override PartName="/ppt/tags/tag11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tags/tag12.xml" ContentType="application/vnd.openxmlformats-officedocument.presentationml.tags+xml"/>
  <Override PartName="/ppt/notesSlides/notesSlide31.xml" ContentType="application/vnd.openxmlformats-officedocument.presentationml.notesSlide+xml"/>
  <Override PartName="/ppt/tags/tag13.xml" ContentType="application/vnd.openxmlformats-officedocument.presentationml.tags+xml"/>
  <Override PartName="/ppt/notesSlides/notesSlide32.xml" ContentType="application/vnd.openxmlformats-officedocument.presentationml.notesSlide+xml"/>
  <Override PartName="/ppt/tags/tag14.xml" ContentType="application/vnd.openxmlformats-officedocument.presentationml.tags+xml"/>
  <Override PartName="/ppt/notesSlides/notesSlide33.xml" ContentType="application/vnd.openxmlformats-officedocument.presentationml.notesSlide+xml"/>
  <Override PartName="/ppt/tags/tag15.xml" ContentType="application/vnd.openxmlformats-officedocument.presentationml.tags+xml"/>
  <Override PartName="/ppt/notesSlides/notesSlide34.xml" ContentType="application/vnd.openxmlformats-officedocument.presentationml.notesSlide+xml"/>
  <Override PartName="/ppt/tags/tag16.xml" ContentType="application/vnd.openxmlformats-officedocument.presentationml.tags+xml"/>
  <Override PartName="/ppt/notesSlides/notesSlide35.xml" ContentType="application/vnd.openxmlformats-officedocument.presentationml.notesSlide+xml"/>
  <Override PartName="/ppt/tags/tag17.xml" ContentType="application/vnd.openxmlformats-officedocument.presentationml.tags+xml"/>
  <Override PartName="/ppt/notesSlides/notesSlide36.xml" ContentType="application/vnd.openxmlformats-officedocument.presentationml.notesSlide+xml"/>
  <Override PartName="/ppt/tags/tag18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315" r:id="rId2"/>
    <p:sldId id="426" r:id="rId3"/>
    <p:sldId id="425" r:id="rId4"/>
    <p:sldId id="459" r:id="rId5"/>
    <p:sldId id="428" r:id="rId6"/>
    <p:sldId id="429" r:id="rId7"/>
    <p:sldId id="402" r:id="rId8"/>
    <p:sldId id="419" r:id="rId9"/>
    <p:sldId id="435" r:id="rId10"/>
    <p:sldId id="427" r:id="rId11"/>
    <p:sldId id="430" r:id="rId12"/>
    <p:sldId id="448" r:id="rId13"/>
    <p:sldId id="437" r:id="rId14"/>
    <p:sldId id="422" r:id="rId15"/>
    <p:sldId id="421" r:id="rId16"/>
    <p:sldId id="442" r:id="rId17"/>
    <p:sldId id="434" r:id="rId18"/>
    <p:sldId id="423" r:id="rId19"/>
    <p:sldId id="439" r:id="rId20"/>
    <p:sldId id="338" r:id="rId21"/>
    <p:sldId id="406" r:id="rId22"/>
    <p:sldId id="325" r:id="rId23"/>
    <p:sldId id="447" r:id="rId24"/>
    <p:sldId id="444" r:id="rId25"/>
    <p:sldId id="389" r:id="rId26"/>
    <p:sldId id="386" r:id="rId27"/>
    <p:sldId id="443" r:id="rId28"/>
    <p:sldId id="392" r:id="rId29"/>
    <p:sldId id="384" r:id="rId30"/>
    <p:sldId id="376" r:id="rId31"/>
    <p:sldId id="431" r:id="rId32"/>
    <p:sldId id="400" r:id="rId33"/>
    <p:sldId id="456" r:id="rId34"/>
    <p:sldId id="457" r:id="rId35"/>
    <p:sldId id="458" r:id="rId36"/>
    <p:sldId id="455" r:id="rId37"/>
    <p:sldId id="454" r:id="rId38"/>
    <p:sldId id="449" r:id="rId39"/>
    <p:sldId id="405" r:id="rId40"/>
  </p:sldIdLst>
  <p:sldSz cx="9144000" cy="6858000" type="screen4x3"/>
  <p:notesSz cx="7099300" cy="10234613"/>
  <p:defaultTextStyle>
    <a:defPPr>
      <a:defRPr lang="da-D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17B4"/>
    <a:srgbClr val="2143A9"/>
    <a:srgbClr val="FF0000"/>
    <a:srgbClr val="00346B"/>
    <a:srgbClr val="DDDDDD"/>
    <a:srgbClr val="EAEAEA"/>
    <a:srgbClr val="FFFF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87" autoAdjust="0"/>
    <p:restoredTop sz="81250" autoAdjust="0"/>
  </p:normalViewPr>
  <p:slideViewPr>
    <p:cSldViewPr>
      <p:cViewPr>
        <p:scale>
          <a:sx n="76" d="100"/>
          <a:sy n="76" d="100"/>
        </p:scale>
        <p:origin x="-1960" y="-792"/>
      </p:cViewPr>
      <p:guideLst>
        <p:guide orient="horz" pos="220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5" y="5"/>
            <a:ext cx="3076574" cy="511175"/>
          </a:xfrm>
          <a:prstGeom prst="rect">
            <a:avLst/>
          </a:prstGeom>
        </p:spPr>
        <p:txBody>
          <a:bodyPr vert="horz" lIns="88315" tIns="44157" rIns="88315" bIns="44157" rtlCol="0"/>
          <a:lstStyle>
            <a:lvl1pPr algn="l">
              <a:defRPr sz="11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4021142" y="5"/>
            <a:ext cx="3076574" cy="511175"/>
          </a:xfrm>
          <a:prstGeom prst="rect">
            <a:avLst/>
          </a:prstGeom>
        </p:spPr>
        <p:txBody>
          <a:bodyPr vert="horz" lIns="88315" tIns="44157" rIns="88315" bIns="44157" rtlCol="0"/>
          <a:lstStyle>
            <a:lvl1pPr algn="r">
              <a:defRPr sz="1100"/>
            </a:lvl1pPr>
          </a:lstStyle>
          <a:p>
            <a:fld id="{8CED5999-F298-4F9D-BACD-47CEDBBCF7B1}" type="datetimeFigureOut">
              <a:rPr lang="da-DK" smtClean="0"/>
              <a:pPr/>
              <a:t>04/06/14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5" y="9721853"/>
            <a:ext cx="3076574" cy="511175"/>
          </a:xfrm>
          <a:prstGeom prst="rect">
            <a:avLst/>
          </a:prstGeom>
        </p:spPr>
        <p:txBody>
          <a:bodyPr vert="horz" lIns="88315" tIns="44157" rIns="88315" bIns="44157" rtlCol="0" anchor="b"/>
          <a:lstStyle>
            <a:lvl1pPr algn="l">
              <a:defRPr sz="11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4021142" y="9721853"/>
            <a:ext cx="3076574" cy="511175"/>
          </a:xfrm>
          <a:prstGeom prst="rect">
            <a:avLst/>
          </a:prstGeom>
        </p:spPr>
        <p:txBody>
          <a:bodyPr vert="horz" lIns="88315" tIns="44157" rIns="88315" bIns="44157" rtlCol="0" anchor="b"/>
          <a:lstStyle>
            <a:lvl1pPr algn="r">
              <a:defRPr sz="1100"/>
            </a:lvl1pPr>
          </a:lstStyle>
          <a:p>
            <a:fld id="{3EA0E89E-492C-4738-95CD-DACDB51F26C9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338326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5" y="5"/>
            <a:ext cx="3076574" cy="511175"/>
          </a:xfrm>
          <a:prstGeom prst="rect">
            <a:avLst/>
          </a:prstGeom>
        </p:spPr>
        <p:txBody>
          <a:bodyPr vert="horz" lIns="88315" tIns="44157" rIns="88315" bIns="44157" rtlCol="0"/>
          <a:lstStyle>
            <a:lvl1pPr algn="l">
              <a:defRPr sz="11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4021142" y="5"/>
            <a:ext cx="3076574" cy="511175"/>
          </a:xfrm>
          <a:prstGeom prst="rect">
            <a:avLst/>
          </a:prstGeom>
        </p:spPr>
        <p:txBody>
          <a:bodyPr vert="horz" lIns="88315" tIns="44157" rIns="88315" bIns="44157" rtlCol="0"/>
          <a:lstStyle>
            <a:lvl1pPr algn="r">
              <a:defRPr sz="1100"/>
            </a:lvl1pPr>
          </a:lstStyle>
          <a:p>
            <a:fld id="{328A91CA-91BD-4791-99B1-D3B8135188B7}" type="datetimeFigureOut">
              <a:rPr lang="da-DK" smtClean="0"/>
              <a:pPr/>
              <a:t>04/06/14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71525"/>
            <a:ext cx="5111750" cy="3833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315" tIns="44157" rIns="88315" bIns="44157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709613" y="4860924"/>
            <a:ext cx="5680075" cy="4605338"/>
          </a:xfrm>
          <a:prstGeom prst="rect">
            <a:avLst/>
          </a:prstGeom>
        </p:spPr>
        <p:txBody>
          <a:bodyPr vert="horz" lIns="88315" tIns="44157" rIns="88315" bIns="44157" rtlCol="0">
            <a:normAutofit/>
          </a:bodyPr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5" y="9721853"/>
            <a:ext cx="3076574" cy="511175"/>
          </a:xfrm>
          <a:prstGeom prst="rect">
            <a:avLst/>
          </a:prstGeom>
        </p:spPr>
        <p:txBody>
          <a:bodyPr vert="horz" lIns="88315" tIns="44157" rIns="88315" bIns="44157" rtlCol="0" anchor="b"/>
          <a:lstStyle>
            <a:lvl1pPr algn="l">
              <a:defRPr sz="11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4021142" y="9721853"/>
            <a:ext cx="3076574" cy="511175"/>
          </a:xfrm>
          <a:prstGeom prst="rect">
            <a:avLst/>
          </a:prstGeom>
        </p:spPr>
        <p:txBody>
          <a:bodyPr vert="horz" lIns="88315" tIns="44157" rIns="88315" bIns="44157" rtlCol="0" anchor="b"/>
          <a:lstStyle>
            <a:lvl1pPr algn="r">
              <a:defRPr sz="1100"/>
            </a:lvl1pPr>
          </a:lstStyle>
          <a:p>
            <a:fld id="{5EE02D87-A441-4F92-ACA6-000CED1B1118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14769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noProof="0" dirty="0" err="1" smtClean="0"/>
              <a:t>Tak</a:t>
            </a:r>
            <a:r>
              <a:rPr lang="en-US" baseline="0" noProof="0" dirty="0" smtClean="0"/>
              <a:t> for </a:t>
            </a:r>
            <a:r>
              <a:rPr lang="en-US" baseline="0" noProof="0" dirty="0" err="1" smtClean="0"/>
              <a:t>det</a:t>
            </a:r>
            <a:r>
              <a:rPr lang="en-US" baseline="0" noProof="0" dirty="0" smtClean="0"/>
              <a:t> </a:t>
            </a:r>
            <a:r>
              <a:rPr lang="en-US" baseline="0" noProof="0" dirty="0" err="1" smtClean="0"/>
              <a:t>og</a:t>
            </a:r>
            <a:r>
              <a:rPr lang="en-US" baseline="0" noProof="0" dirty="0" smtClean="0"/>
              <a:t> mange </a:t>
            </a:r>
            <a:r>
              <a:rPr lang="en-US" baseline="0" noProof="0" dirty="0" err="1" smtClean="0"/>
              <a:t>tak</a:t>
            </a:r>
            <a:r>
              <a:rPr lang="en-US" baseline="0" noProof="0" dirty="0" smtClean="0"/>
              <a:t> </a:t>
            </a:r>
            <a:r>
              <a:rPr lang="en-US" baseline="0" noProof="0" dirty="0" err="1" smtClean="0"/>
              <a:t>til</a:t>
            </a:r>
            <a:r>
              <a:rPr lang="en-US" baseline="0" noProof="0" dirty="0" smtClean="0"/>
              <a:t> </a:t>
            </a:r>
            <a:r>
              <a:rPr lang="en-US" baseline="0" noProof="0" dirty="0" err="1" smtClean="0"/>
              <a:t>arrangørerne</a:t>
            </a:r>
            <a:r>
              <a:rPr lang="en-US" baseline="0" noProof="0" dirty="0" smtClean="0"/>
              <a:t> for at have </a:t>
            </a:r>
            <a:r>
              <a:rPr lang="en-US" baseline="0" noProof="0" dirty="0" err="1" smtClean="0"/>
              <a:t>inviteret</a:t>
            </a:r>
            <a:r>
              <a:rPr lang="en-US" baseline="0" noProof="0" dirty="0" smtClean="0"/>
              <a:t> </a:t>
            </a:r>
            <a:r>
              <a:rPr lang="en-US" baseline="0" noProof="0" dirty="0" err="1" smtClean="0"/>
              <a:t>mig</a:t>
            </a:r>
            <a:r>
              <a:rPr lang="en-US" baseline="0" noProof="0" dirty="0" smtClean="0"/>
              <a:t> </a:t>
            </a:r>
            <a:r>
              <a:rPr lang="en-US" baseline="0" noProof="0" dirty="0" err="1" smtClean="0"/>
              <a:t>til</a:t>
            </a:r>
            <a:r>
              <a:rPr lang="en-US" baseline="0" noProof="0" dirty="0" smtClean="0"/>
              <a:t> </a:t>
            </a:r>
            <a:r>
              <a:rPr lang="en-US" baseline="0" noProof="0" dirty="0" err="1" smtClean="0"/>
              <a:t>dette</a:t>
            </a:r>
            <a:r>
              <a:rPr lang="en-US" baseline="0" noProof="0" dirty="0" smtClean="0"/>
              <a:t> </a:t>
            </a:r>
            <a:r>
              <a:rPr lang="en-US" baseline="0" noProof="0" dirty="0" err="1" smtClean="0"/>
              <a:t>flotte</a:t>
            </a:r>
            <a:r>
              <a:rPr lang="en-US" baseline="0" noProof="0" dirty="0" smtClean="0"/>
              <a:t> </a:t>
            </a:r>
            <a:r>
              <a:rPr lang="en-US" baseline="0" noProof="0" dirty="0" err="1" smtClean="0"/>
              <a:t>møde</a:t>
            </a:r>
            <a:r>
              <a:rPr lang="en-US" baseline="0" noProof="0" dirty="0" smtClean="0"/>
              <a:t>. </a:t>
            </a:r>
          </a:p>
          <a:p>
            <a:r>
              <a:rPr lang="en-US" baseline="0" noProof="0" dirty="0" err="1" smtClean="0"/>
              <a:t>Jeg</a:t>
            </a:r>
            <a:r>
              <a:rPr lang="en-US" baseline="0" noProof="0" dirty="0" smtClean="0"/>
              <a:t> </a:t>
            </a:r>
            <a:r>
              <a:rPr lang="en-US" baseline="0" noProof="0" dirty="0" err="1" smtClean="0"/>
              <a:t>vil</a:t>
            </a:r>
            <a:r>
              <a:rPr lang="en-US" baseline="0" noProof="0" dirty="0" smtClean="0"/>
              <a:t> de </a:t>
            </a:r>
            <a:r>
              <a:rPr lang="en-US" baseline="0" noProof="0" dirty="0" err="1" smtClean="0"/>
              <a:t>næste</a:t>
            </a:r>
            <a:r>
              <a:rPr lang="en-US" baseline="0" noProof="0" dirty="0" smtClean="0"/>
              <a:t> ca. 20 min </a:t>
            </a:r>
            <a:r>
              <a:rPr lang="en-US" baseline="0" noProof="0" dirty="0" err="1" smtClean="0"/>
              <a:t>snakke</a:t>
            </a:r>
            <a:r>
              <a:rPr lang="en-US" baseline="0" noProof="0" dirty="0" smtClean="0"/>
              <a:t> </a:t>
            </a:r>
            <a:r>
              <a:rPr lang="en-US" baseline="0" noProof="0" dirty="0" err="1" smtClean="0"/>
              <a:t>om</a:t>
            </a:r>
            <a:r>
              <a:rPr lang="en-US" baseline="0" noProof="0" dirty="0" smtClean="0"/>
              <a:t> </a:t>
            </a:r>
            <a:r>
              <a:rPr lang="en-US" baseline="0" noProof="0" dirty="0" err="1" smtClean="0"/>
              <a:t>brugen</a:t>
            </a:r>
            <a:r>
              <a:rPr lang="en-US" baseline="0" noProof="0" dirty="0" smtClean="0"/>
              <a:t> </a:t>
            </a:r>
            <a:r>
              <a:rPr lang="en-US" baseline="0" noProof="0" dirty="0" err="1" smtClean="0"/>
              <a:t>af</a:t>
            </a:r>
            <a:r>
              <a:rPr lang="en-US" baseline="0" noProof="0" dirty="0" smtClean="0"/>
              <a:t> SAD’s I </a:t>
            </a:r>
            <a:r>
              <a:rPr lang="en-US" baseline="0" noProof="0" dirty="0" err="1" smtClean="0"/>
              <a:t>drukning</a:t>
            </a:r>
            <a:r>
              <a:rPr lang="en-US" baseline="0" noProof="0" dirty="0" smtClean="0"/>
              <a:t> – </a:t>
            </a:r>
            <a:r>
              <a:rPr lang="en-US" baseline="0" noProof="0" dirty="0" err="1" smtClean="0"/>
              <a:t>Hvad</a:t>
            </a:r>
            <a:r>
              <a:rPr lang="en-US" baseline="0" noProof="0" dirty="0" smtClean="0"/>
              <a:t> </a:t>
            </a:r>
            <a:r>
              <a:rPr lang="en-US" baseline="0" noProof="0" dirty="0" err="1" smtClean="0"/>
              <a:t>angår</a:t>
            </a:r>
            <a:r>
              <a:rPr lang="en-US" baseline="0" noProof="0" dirty="0" smtClean="0"/>
              <a:t> </a:t>
            </a:r>
            <a:r>
              <a:rPr lang="en-US" baseline="0" noProof="0" dirty="0" err="1" smtClean="0"/>
              <a:t>brugen</a:t>
            </a:r>
            <a:r>
              <a:rPr lang="en-US" baseline="0" noProof="0" dirty="0" smtClean="0"/>
              <a:t> </a:t>
            </a:r>
            <a:r>
              <a:rPr lang="en-US" baseline="0" noProof="0" dirty="0" err="1" smtClean="0"/>
              <a:t>af</a:t>
            </a:r>
            <a:r>
              <a:rPr lang="en-US" baseline="0" noProof="0" dirty="0" smtClean="0"/>
              <a:t> SADs </a:t>
            </a:r>
            <a:r>
              <a:rPr lang="en-US" baseline="0" noProof="0" dirty="0" err="1" smtClean="0"/>
              <a:t>er</a:t>
            </a:r>
            <a:r>
              <a:rPr lang="en-US" baseline="0" noProof="0" dirty="0" smtClean="0"/>
              <a:t> </a:t>
            </a:r>
            <a:r>
              <a:rPr lang="en-US" baseline="0" noProof="0" dirty="0" err="1" smtClean="0"/>
              <a:t>publiceret</a:t>
            </a:r>
            <a:r>
              <a:rPr lang="en-US" baseline="0" noProof="0" dirty="0" smtClean="0"/>
              <a:t> en </a:t>
            </a:r>
            <a:r>
              <a:rPr lang="en-US" baseline="0" noProof="0" dirty="0" err="1" smtClean="0"/>
              <a:t>helt</a:t>
            </a:r>
            <a:r>
              <a:rPr lang="en-US" baseline="0" noProof="0" dirty="0" smtClean="0"/>
              <a:t> del – men </a:t>
            </a:r>
            <a:r>
              <a:rPr lang="en-US" baseline="0" noProof="0" dirty="0" err="1" smtClean="0"/>
              <a:t>jeg</a:t>
            </a:r>
            <a:r>
              <a:rPr lang="en-US" baseline="0" noProof="0" dirty="0" smtClean="0"/>
              <a:t> </a:t>
            </a:r>
            <a:r>
              <a:rPr lang="en-US" baseline="0" noProof="0" dirty="0" err="1" smtClean="0"/>
              <a:t>vil</a:t>
            </a:r>
            <a:r>
              <a:rPr lang="en-US" baseline="0" noProof="0" dirty="0" smtClean="0"/>
              <a:t> </a:t>
            </a:r>
            <a:r>
              <a:rPr lang="en-US" baseline="0" noProof="0" dirty="0" err="1" smtClean="0"/>
              <a:t>forsøge</a:t>
            </a:r>
            <a:r>
              <a:rPr lang="en-US" baseline="0" noProof="0" dirty="0" smtClean="0"/>
              <a:t> at give </a:t>
            </a:r>
            <a:r>
              <a:rPr lang="en-US" baseline="0" noProof="0" dirty="0" err="1" smtClean="0"/>
              <a:t>jer</a:t>
            </a:r>
            <a:r>
              <a:rPr lang="en-US" baseline="0" noProof="0" dirty="0" smtClean="0"/>
              <a:t> en </a:t>
            </a:r>
            <a:r>
              <a:rPr lang="en-US" baseline="0" noProof="0" dirty="0" err="1" smtClean="0"/>
              <a:t>introduktion</a:t>
            </a:r>
            <a:r>
              <a:rPr lang="en-US" baseline="0" noProof="0" dirty="0" smtClean="0"/>
              <a:t> </a:t>
            </a:r>
            <a:r>
              <a:rPr lang="en-US" baseline="0" noProof="0" dirty="0" err="1" smtClean="0"/>
              <a:t>til</a:t>
            </a:r>
            <a:r>
              <a:rPr lang="en-US" baseline="0" noProof="0" dirty="0" smtClean="0"/>
              <a:t> </a:t>
            </a:r>
            <a:r>
              <a:rPr lang="en-US" baseline="0" noProof="0" dirty="0" err="1" smtClean="0"/>
              <a:t>området</a:t>
            </a:r>
            <a:r>
              <a:rPr lang="en-US" baseline="0" noProof="0" dirty="0" smtClean="0"/>
              <a:t> med </a:t>
            </a:r>
            <a:r>
              <a:rPr lang="en-US" baseline="0" noProof="0" dirty="0" err="1" smtClean="0"/>
              <a:t>fokus</a:t>
            </a:r>
            <a:r>
              <a:rPr lang="en-US" baseline="0" noProof="0" dirty="0" smtClean="0"/>
              <a:t> </a:t>
            </a:r>
            <a:r>
              <a:rPr lang="en-US" baseline="0" noProof="0" dirty="0" err="1" smtClean="0"/>
              <a:t>på</a:t>
            </a:r>
            <a:r>
              <a:rPr lang="en-US" baseline="0" noProof="0" dirty="0" smtClean="0"/>
              <a:t> </a:t>
            </a:r>
            <a:r>
              <a:rPr lang="en-US" baseline="0" noProof="0" dirty="0" err="1" smtClean="0"/>
              <a:t>drukning</a:t>
            </a:r>
            <a:r>
              <a:rPr lang="en-US" baseline="0" noProof="0" dirty="0" smtClean="0"/>
              <a:t> </a:t>
            </a:r>
            <a:r>
              <a:rPr lang="en-US" baseline="0" noProof="0" dirty="0" err="1" smtClean="0"/>
              <a:t>og</a:t>
            </a:r>
            <a:r>
              <a:rPr lang="en-US" baseline="0" noProof="0" dirty="0" smtClean="0"/>
              <a:t> </a:t>
            </a:r>
            <a:r>
              <a:rPr lang="en-US" baseline="0" noProof="0" dirty="0" err="1" smtClean="0"/>
              <a:t>brug</a:t>
            </a:r>
            <a:r>
              <a:rPr lang="en-US" baseline="0" noProof="0" dirty="0" smtClean="0"/>
              <a:t> </a:t>
            </a:r>
            <a:r>
              <a:rPr lang="en-US" baseline="0" noProof="0" dirty="0" err="1" smtClean="0"/>
              <a:t>blandt</a:t>
            </a:r>
            <a:r>
              <a:rPr lang="en-US" baseline="0" noProof="0" dirty="0" smtClean="0"/>
              <a:t> </a:t>
            </a:r>
            <a:r>
              <a:rPr lang="en-US" baseline="0" noProof="0" dirty="0" err="1" smtClean="0"/>
              <a:t>livreddere</a:t>
            </a:r>
            <a:r>
              <a:rPr lang="en-US" baseline="0" noProof="0" dirty="0" smtClean="0"/>
              <a:t> </a:t>
            </a:r>
            <a:endParaRPr lang="en-US" noProof="0" dirty="0" smtClean="0"/>
          </a:p>
          <a:p>
            <a:endParaRPr lang="en-US" noProof="0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02D87-A441-4F92-ACA6-000CED1B1118}" type="slidenum">
              <a:rPr lang="da-DK" smtClean="0"/>
              <a:pPr/>
              <a:t>1</a:t>
            </a:fld>
            <a:endParaRPr lang="da-DK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Characteristics of the participants included in the study is reported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this table. </a:t>
            </a:r>
            <a:r>
              <a:rPr lang="en-US" dirty="0" smtClean="0">
                <a:effectLst/>
              </a:rPr>
              <a:t> </a:t>
            </a:r>
            <a:endParaRPr lang="en-US" dirty="0" smtClean="0"/>
          </a:p>
          <a:p>
            <a:pPr marL="228600" indent="-228600">
              <a:buAutoNum type="arabicParenR"/>
            </a:pPr>
            <a:r>
              <a:rPr lang="en-US" dirty="0" smtClean="0"/>
              <a:t>Participants</a:t>
            </a:r>
            <a:r>
              <a:rPr lang="en-US" baseline="0" dirty="0" smtClean="0"/>
              <a:t> were approximately 25 years old, 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A majority of participants was of male sex</a:t>
            </a:r>
          </a:p>
          <a:p>
            <a:pPr marL="228600" indent="-228600">
              <a:buAutoNum type="arabicParenR"/>
            </a:pPr>
            <a:r>
              <a:rPr lang="en-US" sz="1200" baseline="0" dirty="0" smtClean="0">
                <a:solidFill>
                  <a:srgbClr val="FFFFFF"/>
                </a:solidFill>
              </a:rPr>
              <a:t>On average participants had approximately 4 years of experience as surf lifeguard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baseline="0" dirty="0" smtClean="0"/>
              <a:t>30% was health care professionals (such as medical students</a:t>
            </a:r>
            <a:r>
              <a:rPr lang="en-US" sz="1200" baseline="0" dirty="0" smtClean="0">
                <a:solidFill>
                  <a:srgbClr val="FFFFFF"/>
                </a:solidFill>
              </a:rPr>
              <a:t>, physiotherapist </a:t>
            </a:r>
            <a:r>
              <a:rPr lang="en-US" sz="1200" baseline="0" dirty="0" err="1" smtClean="0">
                <a:solidFill>
                  <a:srgbClr val="FFFFFF"/>
                </a:solidFill>
              </a:rPr>
              <a:t>etc</a:t>
            </a:r>
            <a:r>
              <a:rPr lang="en-US" sz="1200" baseline="0" dirty="0" smtClean="0">
                <a:solidFill>
                  <a:srgbClr val="FFFFFF"/>
                </a:solidFill>
              </a:rPr>
              <a:t>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02D87-A441-4F92-ACA6-000CED1B1118}" type="slidenum">
              <a:rPr lang="da-DK" smtClean="0"/>
              <a:pPr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38695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figure shows the inclusion of participants. 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42 were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eligeble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particpation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which 2 declined to participate</a:t>
            </a:r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Randomization of the 40 participants was performed in two stages. 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3) Firstly each participant was randomized to insert each of the three SADs into a manikin (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Ambu</a:t>
            </a:r>
            <a:r>
              <a:rPr lang="en-GB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®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Cardiac Care Trainer System,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Ambu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Ballerup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Denmark) without on-going chest compressions. 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4) Subsequently, each participant was randomized to insert each of the three SADs with on-going chest compressions</a:t>
            </a:r>
            <a:r>
              <a:rPr lang="en-US" dirty="0" smtClean="0">
                <a:effectLst/>
              </a:rPr>
              <a:t> 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02D87-A441-4F92-ACA6-000CED1B1118}" type="slidenum">
              <a:rPr lang="da-DK" smtClean="0"/>
              <a:pPr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386954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And to the </a:t>
            </a:r>
            <a:r>
              <a:rPr lang="da-DK" dirty="0" err="1" smtClean="0"/>
              <a:t>results</a:t>
            </a:r>
            <a:r>
              <a:rPr lang="da-DK" dirty="0" smtClean="0"/>
              <a:t>. </a:t>
            </a:r>
          </a:p>
          <a:p>
            <a:r>
              <a:rPr lang="da-DK" dirty="0" smtClean="0"/>
              <a:t>1) In </a:t>
            </a:r>
            <a:r>
              <a:rPr lang="da-DK" dirty="0" err="1" smtClean="0"/>
              <a:t>this</a:t>
            </a:r>
            <a:r>
              <a:rPr lang="da-DK" dirty="0" smtClean="0"/>
              <a:t> </a:t>
            </a:r>
            <a:r>
              <a:rPr lang="da-DK" dirty="0" err="1" smtClean="0"/>
              <a:t>figure</a:t>
            </a:r>
            <a:r>
              <a:rPr lang="da-DK" baseline="0" dirty="0" smtClean="0"/>
              <a:t> </a:t>
            </a:r>
            <a:r>
              <a:rPr lang="da-DK" baseline="0" dirty="0" err="1" smtClean="0"/>
              <a:t>you</a:t>
            </a:r>
            <a:r>
              <a:rPr lang="da-DK" baseline="0" dirty="0" smtClean="0"/>
              <a:t> </a:t>
            </a:r>
            <a:r>
              <a:rPr lang="da-DK" baseline="0" dirty="0" err="1" smtClean="0"/>
              <a:t>can</a:t>
            </a:r>
            <a:r>
              <a:rPr lang="da-DK" baseline="0" dirty="0" smtClean="0"/>
              <a:t> </a:t>
            </a:r>
            <a:r>
              <a:rPr lang="da-DK" baseline="0" dirty="0" err="1" smtClean="0"/>
              <a:t>see</a:t>
            </a:r>
            <a:r>
              <a:rPr lang="da-DK" baseline="0" dirty="0" smtClean="0"/>
              <a:t> times to ventilation </a:t>
            </a:r>
            <a:r>
              <a:rPr lang="da-DK" baseline="0" dirty="0" err="1" smtClean="0"/>
              <a:t>without</a:t>
            </a:r>
            <a:r>
              <a:rPr lang="da-DK" baseline="0" dirty="0" smtClean="0"/>
              <a:t> on-</a:t>
            </a:r>
            <a:r>
              <a:rPr lang="da-DK" baseline="0" dirty="0" err="1" smtClean="0"/>
              <a:t>going</a:t>
            </a:r>
            <a:r>
              <a:rPr lang="da-DK" baseline="0" dirty="0" smtClean="0"/>
              <a:t> </a:t>
            </a:r>
            <a:r>
              <a:rPr lang="da-DK" baseline="0" dirty="0" err="1" smtClean="0"/>
              <a:t>chest</a:t>
            </a:r>
            <a:r>
              <a:rPr lang="da-DK" baseline="0" dirty="0" smtClean="0"/>
              <a:t> </a:t>
            </a:r>
            <a:r>
              <a:rPr lang="da-DK" baseline="0" dirty="0" err="1" smtClean="0"/>
              <a:t>compressions</a:t>
            </a:r>
            <a:r>
              <a:rPr lang="da-DK" baseline="0" dirty="0" smtClean="0"/>
              <a:t>: I-gel </a:t>
            </a:r>
            <a:r>
              <a:rPr lang="da-DK" baseline="0" dirty="0" err="1" smtClean="0"/>
              <a:t>was</a:t>
            </a:r>
            <a:r>
              <a:rPr lang="da-DK" baseline="0" dirty="0" smtClean="0"/>
              <a:t> </a:t>
            </a:r>
            <a:r>
              <a:rPr lang="da-DK" baseline="0" dirty="0" err="1" smtClean="0"/>
              <a:t>inserted</a:t>
            </a:r>
            <a:r>
              <a:rPr lang="da-DK" baseline="0" dirty="0" smtClean="0"/>
              <a:t> and ventilations </a:t>
            </a:r>
            <a:r>
              <a:rPr lang="da-DK" baseline="0" dirty="0" err="1" smtClean="0"/>
              <a:t>were</a:t>
            </a:r>
            <a:r>
              <a:rPr lang="da-DK" baseline="0" dirty="0" smtClean="0"/>
              <a:t> </a:t>
            </a:r>
            <a:r>
              <a:rPr lang="da-DK" baseline="0" dirty="0" err="1" smtClean="0"/>
              <a:t>provided</a:t>
            </a:r>
            <a:r>
              <a:rPr lang="da-DK" baseline="0" dirty="0" smtClean="0"/>
              <a:t> </a:t>
            </a:r>
            <a:r>
              <a:rPr lang="da-DK" baseline="0" dirty="0" err="1" smtClean="0"/>
              <a:t>within</a:t>
            </a:r>
            <a:r>
              <a:rPr lang="da-DK" baseline="0" dirty="0" smtClean="0"/>
              <a:t> </a:t>
            </a:r>
            <a:r>
              <a:rPr lang="da-DK" baseline="0" dirty="0" err="1" smtClean="0"/>
              <a:t>approx</a:t>
            </a:r>
            <a:r>
              <a:rPr lang="da-DK" baseline="0" dirty="0" smtClean="0"/>
              <a:t>. 16 sec, </a:t>
            </a:r>
            <a:r>
              <a:rPr lang="da-DK" baseline="0" dirty="0" err="1" smtClean="0"/>
              <a:t>while</a:t>
            </a:r>
            <a:r>
              <a:rPr lang="da-DK" baseline="0" dirty="0" smtClean="0"/>
              <a:t> Soft </a:t>
            </a:r>
            <a:r>
              <a:rPr lang="da-DK" baseline="0" dirty="0" err="1" smtClean="0"/>
              <a:t>Seal</a:t>
            </a:r>
            <a:r>
              <a:rPr lang="da-DK" baseline="0" dirty="0" smtClean="0"/>
              <a:t> and </a:t>
            </a:r>
            <a:r>
              <a:rPr lang="da-DK" baseline="0" dirty="0" err="1" smtClean="0"/>
              <a:t>AuraOnce</a:t>
            </a:r>
            <a:r>
              <a:rPr lang="da-DK" baseline="0" dirty="0" smtClean="0"/>
              <a:t> </a:t>
            </a:r>
            <a:r>
              <a:rPr lang="da-DK" baseline="0" dirty="0" err="1" smtClean="0"/>
              <a:t>was</a:t>
            </a:r>
            <a:r>
              <a:rPr lang="da-DK" baseline="0" dirty="0" smtClean="0"/>
              <a:t> </a:t>
            </a:r>
            <a:r>
              <a:rPr lang="da-DK" baseline="0" dirty="0" err="1" smtClean="0"/>
              <a:t>inserted</a:t>
            </a:r>
            <a:r>
              <a:rPr lang="da-DK" baseline="0" dirty="0" smtClean="0"/>
              <a:t> </a:t>
            </a:r>
            <a:r>
              <a:rPr lang="da-DK" baseline="0" dirty="0" err="1" smtClean="0"/>
              <a:t>witin</a:t>
            </a:r>
            <a:r>
              <a:rPr lang="da-DK" baseline="0" dirty="0" smtClean="0"/>
              <a:t> </a:t>
            </a:r>
            <a:r>
              <a:rPr lang="da-DK" baseline="0" dirty="0" err="1" smtClean="0"/>
              <a:t>approx</a:t>
            </a:r>
            <a:r>
              <a:rPr lang="da-DK" baseline="0" dirty="0" smtClean="0"/>
              <a:t>. 35 sec.   </a:t>
            </a:r>
          </a:p>
          <a:p>
            <a:r>
              <a:rPr lang="da-DK" baseline="0" dirty="0" smtClean="0"/>
              <a:t>2) To the right the </a:t>
            </a:r>
            <a:r>
              <a:rPr lang="da-DK" baseline="0" dirty="0" err="1" smtClean="0"/>
              <a:t>you</a:t>
            </a:r>
            <a:r>
              <a:rPr lang="da-DK" baseline="0" dirty="0" smtClean="0"/>
              <a:t> </a:t>
            </a:r>
            <a:r>
              <a:rPr lang="da-DK" baseline="0" dirty="0" err="1" smtClean="0"/>
              <a:t>see</a:t>
            </a:r>
            <a:r>
              <a:rPr lang="da-DK" baseline="0" dirty="0" smtClean="0"/>
              <a:t> the </a:t>
            </a:r>
            <a:r>
              <a:rPr lang="da-DK" baseline="0" dirty="0" err="1" smtClean="0"/>
              <a:t>insertion</a:t>
            </a:r>
            <a:r>
              <a:rPr lang="da-DK" baseline="0" dirty="0" smtClean="0"/>
              <a:t> times with on-</a:t>
            </a:r>
            <a:r>
              <a:rPr lang="da-DK" baseline="0" dirty="0" err="1" smtClean="0"/>
              <a:t>going</a:t>
            </a:r>
            <a:r>
              <a:rPr lang="da-DK" baseline="0" dirty="0" smtClean="0"/>
              <a:t> </a:t>
            </a:r>
            <a:r>
              <a:rPr lang="da-DK" baseline="0" dirty="0" err="1" smtClean="0"/>
              <a:t>chest</a:t>
            </a:r>
            <a:r>
              <a:rPr lang="da-DK" baseline="0" dirty="0" smtClean="0"/>
              <a:t> </a:t>
            </a:r>
            <a:r>
              <a:rPr lang="da-DK" baseline="0" dirty="0" err="1" smtClean="0"/>
              <a:t>compressions</a:t>
            </a:r>
            <a:r>
              <a:rPr lang="da-DK" baseline="0" dirty="0" smtClean="0"/>
              <a:t>.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Although it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difficult the see from these figures, c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oncurrent chest compressions reduced the time to ventilate by 5 (1.3-8.1) %, p = 0.0072, without differences between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supraglottic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airway devices, p = 0.017</a:t>
            </a:r>
            <a:r>
              <a:rPr lang="en-US" dirty="0" smtClean="0">
                <a:effectLst/>
              </a:rPr>
              <a:t> 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02D87-A441-4F92-ACA6-000CED1B1118}" type="slidenum">
              <a:rPr lang="da-DK" smtClean="0"/>
              <a:pPr/>
              <a:t>12</a:t>
            </a:fld>
            <a:endParaRPr lang="da-DK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Table shows the time ratios between the SAD. 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Så,med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tiden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ventilation med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-gel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46 (44-48) %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tog med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Soft Seal 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AuraOnce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højsignifikant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 &lt;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0.0001</a:t>
            </a:r>
            <a:r>
              <a:rPr lang="en-US" dirty="0" smtClean="0">
                <a:effectLst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Ingen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forskel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mellem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Soft Seal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AuraOnce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(ratio 1.01 (0.97-1.06))</a:t>
            </a:r>
            <a:r>
              <a:rPr lang="en-US" dirty="0" smtClean="0">
                <a:effectLst/>
              </a:rPr>
              <a:t> </a:t>
            </a:r>
            <a:endParaRPr lang="da-DK" dirty="0" smtClean="0"/>
          </a:p>
          <a:p>
            <a:endParaRPr lang="en-US" dirty="0" smtClean="0">
              <a:effectLst/>
            </a:endParaRP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02D87-A441-4F92-ACA6-000CED1B1118}" type="slidenum">
              <a:rPr lang="da-DK" smtClean="0"/>
              <a:pPr/>
              <a:t>13</a:t>
            </a:fld>
            <a:endParaRPr lang="da-DK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table shows the proportion of effective ventilations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T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proportion of effective ventilations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-gel (97%) was not different to the other two airways, with the proportion of ventilations through 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Soft Seal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(100%) being more than through the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AuraOnce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(92%) and this difference was statistically significant.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dirty="0" smtClean="0">
                <a:effectLst/>
              </a:rPr>
              <a:t> 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02D87-A441-4F92-ACA6-000CED1B1118}" type="slidenum">
              <a:rPr lang="da-DK" smtClean="0"/>
              <a:pPr/>
              <a:t>14</a:t>
            </a:fld>
            <a:endParaRPr lang="da-DK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</a:t>
            </a:r>
            <a:r>
              <a:rPr lang="da-DK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</a:t>
            </a:r>
            <a:r>
              <a:rPr lang="da-D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shows </a:t>
            </a:r>
            <a:r>
              <a:rPr lang="da-DK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tidal</a:t>
            </a:r>
            <a:r>
              <a:rPr lang="da-D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a-DK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volumes</a:t>
            </a:r>
            <a:r>
              <a:rPr lang="da-D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a-DK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using</a:t>
            </a:r>
            <a:r>
              <a:rPr lang="da-D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</a:t>
            </a:r>
            <a:r>
              <a:rPr lang="da-DK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three</a:t>
            </a:r>
            <a:r>
              <a:rPr lang="da-D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SAD. </a:t>
            </a:r>
          </a:p>
          <a:p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 that, Lifeguards only generated the recommended tidal volumes through the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-gel with</a:t>
            </a:r>
            <a:r>
              <a:rPr lang="en-GB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 volume</a:t>
            </a:r>
            <a:r>
              <a:rPr lang="en-GB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0.50 L</a:t>
            </a:r>
            <a:endParaRPr lang="en-GB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In</a:t>
            </a:r>
            <a:r>
              <a:rPr lang="en-GB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table to the right you can see that t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</a:t>
            </a:r>
            <a:r>
              <a:rPr lang="en-GB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tidal volume generated with </a:t>
            </a:r>
            <a:r>
              <a:rPr lang="en-GB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-gel was 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0.12 (0.07-0.17) L less than through the Soft Seal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(0.65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/>
              </a:rPr>
              <a:t>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0.14 L)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GB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0.11 (0.06-0.16) L more than through the </a:t>
            </a:r>
            <a:r>
              <a:rPr lang="en-GB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AuraOnce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0.39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Symbol"/>
              </a:rPr>
              <a:t>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0.19 L)</a:t>
            </a:r>
            <a:r>
              <a:rPr lang="en-GB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 &lt; 0.0001</a:t>
            </a:r>
            <a:r>
              <a:rPr lang="en-US" dirty="0" smtClean="0">
                <a:effectLst/>
              </a:rPr>
              <a:t> 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02D87-A441-4F92-ACA6-000CED1B1118}" type="slidenum">
              <a:rPr lang="da-DK" smtClean="0"/>
              <a:pPr/>
              <a:t>15</a:t>
            </a:fld>
            <a:endParaRPr lang="da-DK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table shows the degree of</a:t>
            </a:r>
            <a:r>
              <a:rPr lang="en-GB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observed air leakage. </a:t>
            </a:r>
            <a:endParaRPr lang="en-GB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Air leakage,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tendensen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graden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lækage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mindre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 Soft Seal (5%) end med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-gel (23%, p = 0.15),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whereas air leakage was more pronounced with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AuraOnce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(43%) compared to Soft Seal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this was statistically significant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 = 0.001.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No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statistitical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difference between the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-gel and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AuraOnce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was observed..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02D87-A441-4F92-ACA6-000CED1B1118}" type="slidenum">
              <a:rPr lang="da-DK" smtClean="0"/>
              <a:pPr/>
              <a:t>16</a:t>
            </a:fld>
            <a:endParaRPr lang="da-DK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dirty="0" smtClean="0">
                <a:solidFill>
                  <a:srgbClr val="FFFFFF"/>
                </a:solidFill>
              </a:rPr>
              <a:t>1) Finally,</a:t>
            </a:r>
            <a:r>
              <a:rPr lang="en-GB" sz="1200" baseline="0" dirty="0" smtClean="0">
                <a:solidFill>
                  <a:srgbClr val="FFFFFF"/>
                </a:solidFill>
              </a:rPr>
              <a:t> t</a:t>
            </a:r>
            <a:r>
              <a:rPr lang="en-GB" sz="1200" dirty="0" smtClean="0">
                <a:solidFill>
                  <a:srgbClr val="FFFFFF"/>
                </a:solidFill>
              </a:rPr>
              <a:t>he majority of participants followed the </a:t>
            </a:r>
            <a:r>
              <a:rPr lang="en-GB" sz="1200" dirty="0" err="1" smtClean="0">
                <a:solidFill>
                  <a:srgbClr val="FFFFFF"/>
                </a:solidFill>
              </a:rPr>
              <a:t>recommeded</a:t>
            </a:r>
            <a:r>
              <a:rPr lang="en-GB" sz="1200" dirty="0" smtClean="0">
                <a:solidFill>
                  <a:srgbClr val="FFFFFF"/>
                </a:solidFill>
              </a:rPr>
              <a:t> steps in insertion </a:t>
            </a:r>
            <a:r>
              <a:rPr lang="en-GB" sz="1200" dirty="0" err="1" smtClean="0">
                <a:solidFill>
                  <a:srgbClr val="FFFFFF"/>
                </a:solidFill>
              </a:rPr>
              <a:t>e.g</a:t>
            </a:r>
            <a:r>
              <a:rPr lang="en-GB" sz="1200" dirty="0" smtClean="0">
                <a:solidFill>
                  <a:srgbClr val="FFFFFF"/>
                </a:solidFill>
              </a:rPr>
              <a:t> cuff control, correct</a:t>
            </a:r>
            <a:r>
              <a:rPr lang="en-GB" sz="1200" baseline="0" dirty="0" smtClean="0">
                <a:solidFill>
                  <a:srgbClr val="FFFFFF"/>
                </a:solidFill>
              </a:rPr>
              <a:t> head position</a:t>
            </a:r>
            <a:r>
              <a:rPr lang="en-GB" sz="1200" dirty="0" smtClean="0">
                <a:solidFill>
                  <a:srgbClr val="FFFFFF"/>
                </a:solidFill>
              </a:rPr>
              <a:t> etc.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solidFill>
                  <a:srgbClr val="FFFFFF"/>
                </a:solidFill>
              </a:rPr>
              <a:t>2) All participants stated </a:t>
            </a:r>
            <a:r>
              <a:rPr lang="en-US" sz="1200" dirty="0" smtClean="0">
                <a:solidFill>
                  <a:srgbClr val="FFFFFF"/>
                </a:solidFill>
              </a:rPr>
              <a:t>that they were able to insert a SAD (100%) and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FFFFFF"/>
                </a:solidFill>
              </a:rPr>
              <a:t>3) Almost</a:t>
            </a:r>
            <a:r>
              <a:rPr lang="en-US" sz="1200" baseline="0" dirty="0" smtClean="0">
                <a:solidFill>
                  <a:srgbClr val="FFFFFF"/>
                </a:solidFill>
              </a:rPr>
              <a:t> all participants stated that they could</a:t>
            </a:r>
            <a:r>
              <a:rPr lang="en-US" sz="1200" dirty="0" smtClean="0">
                <a:solidFill>
                  <a:srgbClr val="FFFFFF"/>
                </a:solidFill>
              </a:rPr>
              <a:t> provide ventilations using a supraglottic airway (95%) </a:t>
            </a:r>
          </a:p>
          <a:p>
            <a:r>
              <a:rPr lang="en-GB" sz="1200" dirty="0" smtClean="0">
                <a:solidFill>
                  <a:srgbClr val="FFFFFF"/>
                </a:solidFill>
              </a:rPr>
              <a:t>4) Most surf lifeguards</a:t>
            </a:r>
            <a:r>
              <a:rPr lang="en-GB" sz="1200" baseline="0" dirty="0" smtClean="0">
                <a:solidFill>
                  <a:srgbClr val="FFFFFF"/>
                </a:solidFill>
              </a:rPr>
              <a:t> preferred to use I-gel, whereas a minority preferred Soft Sea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02D87-A441-4F92-ACA6-000CED1B1118}" type="slidenum">
              <a:rPr lang="da-DK" smtClean="0"/>
              <a:pPr/>
              <a:t>17</a:t>
            </a:fld>
            <a:endParaRPr lang="da-DK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solidFill>
                  <a:srgbClr val="FFFFFF"/>
                </a:solidFill>
              </a:rPr>
              <a:t>This study concluded that </a:t>
            </a:r>
          </a:p>
          <a:p>
            <a:pPr marL="0" marR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FFFFFF"/>
                </a:solidFill>
              </a:rPr>
              <a:t>1) I-gel is superior compared to Soft Seal </a:t>
            </a:r>
            <a:r>
              <a:rPr lang="en-GB" sz="1200" dirty="0" smtClean="0">
                <a:solidFill>
                  <a:srgbClr val="FFFFFF"/>
                </a:solidFill>
              </a:rPr>
              <a:t>and </a:t>
            </a:r>
            <a:r>
              <a:rPr lang="en-GB" sz="1200" dirty="0" err="1" smtClean="0">
                <a:solidFill>
                  <a:srgbClr val="FFFFFF"/>
                </a:solidFill>
              </a:rPr>
              <a:t>AuraOnce</a:t>
            </a:r>
            <a:r>
              <a:rPr lang="en-GB" sz="1200" dirty="0" smtClean="0">
                <a:solidFill>
                  <a:srgbClr val="FFFFFF"/>
                </a:solidFill>
              </a:rPr>
              <a:t> in significantly reducing time to ventilation</a:t>
            </a:r>
            <a:r>
              <a:rPr lang="en-US" sz="1200" dirty="0" smtClean="0">
                <a:solidFill>
                  <a:srgbClr val="FFFFFF"/>
                </a:solidFill>
              </a:rPr>
              <a:t> </a:t>
            </a:r>
          </a:p>
          <a:p>
            <a:pPr marL="0" marR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solidFill>
                  <a:srgbClr val="FFFFFF"/>
                </a:solidFill>
              </a:rPr>
              <a:t>2) When using I-gel, surf lifeguards provided tidal volumes within the recommended range</a:t>
            </a:r>
            <a:r>
              <a:rPr lang="en-US" sz="1200" dirty="0" smtClean="0">
                <a:solidFill>
                  <a:srgbClr val="FFFFFF"/>
                </a:solidFill>
              </a:rPr>
              <a:t> </a:t>
            </a:r>
            <a:endParaRPr lang="da-DK" sz="1200" dirty="0" smtClean="0">
              <a:solidFill>
                <a:srgbClr val="FFFFFF"/>
              </a:solidFill>
            </a:endParaRPr>
          </a:p>
          <a:p>
            <a:pPr marL="0" marR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 smtClean="0">
              <a:solidFill>
                <a:srgbClr val="FFFFFF"/>
              </a:solidFill>
            </a:endParaRPr>
          </a:p>
          <a:p>
            <a:pPr marL="0" marR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>
              <a:solidFill>
                <a:srgbClr val="FFFFFF"/>
              </a:solidFill>
            </a:endParaRPr>
          </a:p>
          <a:p>
            <a:pPr algn="just">
              <a:lnSpc>
                <a:spcPct val="150000"/>
              </a:lnSpc>
            </a:pP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02D87-A441-4F92-ACA6-000CED1B1118}" type="slidenum">
              <a:rPr lang="da-DK" smtClean="0"/>
              <a:pPr/>
              <a:t>18</a:t>
            </a:fld>
            <a:endParaRPr lang="da-DK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a-DK" b="0" dirty="0" smtClean="0"/>
              <a:t>Now I </a:t>
            </a:r>
            <a:r>
              <a:rPr lang="da-DK" b="0" dirty="0" err="1" smtClean="0"/>
              <a:t>will</a:t>
            </a:r>
            <a:r>
              <a:rPr lang="da-DK" b="0" dirty="0" smtClean="0"/>
              <a:t> </a:t>
            </a:r>
            <a:r>
              <a:rPr lang="da-DK" b="0" dirty="0" err="1" smtClean="0"/>
              <a:t>move</a:t>
            </a:r>
            <a:r>
              <a:rPr lang="da-DK" b="0" dirty="0" smtClean="0"/>
              <a:t> on to </a:t>
            </a:r>
            <a:r>
              <a:rPr lang="da-DK" b="0" dirty="0" err="1" smtClean="0"/>
              <a:t>another</a:t>
            </a:r>
            <a:r>
              <a:rPr lang="da-DK" b="0" dirty="0" smtClean="0"/>
              <a:t> </a:t>
            </a:r>
            <a:r>
              <a:rPr lang="da-DK" b="0" dirty="0" err="1" smtClean="0"/>
              <a:t>study</a:t>
            </a:r>
            <a:r>
              <a:rPr lang="da-DK" b="0" dirty="0" smtClean="0"/>
              <a:t> with the </a:t>
            </a:r>
            <a:r>
              <a:rPr lang="da-DK" b="0" dirty="0" err="1" smtClean="0"/>
              <a:t>title</a:t>
            </a:r>
            <a:r>
              <a:rPr lang="da-DK" b="0" dirty="0" smtClean="0"/>
              <a:t>:</a:t>
            </a:r>
            <a:r>
              <a:rPr lang="da-DK" b="0" baseline="0" dirty="0" smtClean="0"/>
              <a:t> </a:t>
            </a:r>
            <a:r>
              <a:rPr lang="en-US" sz="1200" b="0" dirty="0" smtClean="0">
                <a:solidFill>
                  <a:schemeClr val="bg1"/>
                </a:solidFill>
              </a:rPr>
              <a:t>Ventilation with </a:t>
            </a:r>
            <a:r>
              <a:rPr lang="en-US" sz="1200" b="0" dirty="0" err="1" smtClean="0">
                <a:solidFill>
                  <a:schemeClr val="bg1"/>
                </a:solidFill>
              </a:rPr>
              <a:t>i</a:t>
            </a:r>
            <a:r>
              <a:rPr lang="en-US" sz="1200" b="0" dirty="0" smtClean="0">
                <a:solidFill>
                  <a:schemeClr val="bg1"/>
                </a:solidFill>
              </a:rPr>
              <a:t>-gel Supraglottic Airway Compared with Mouth-to-Pocket Mask Ventilation Reduces Interruptions in Chest Compressions During Single-Rescuer Lifeguard CPR: A Randomized Simulation Study  </a:t>
            </a:r>
            <a:endParaRPr lang="da-DK" sz="1200" b="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None/>
            </a:pP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02D87-A441-4F92-ACA6-000CED1B1118}" type="slidenum">
              <a:rPr lang="da-DK" smtClean="0"/>
              <a:pPr/>
              <a:t>19</a:t>
            </a:fld>
            <a:endParaRPr lang="da-D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02D87-A441-4F92-ACA6-000CED1B1118}" type="slidenum">
              <a:rPr lang="da-DK" smtClean="0"/>
              <a:pPr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650045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0" noProof="0" dirty="0" smtClean="0">
                <a:latin typeface="+mn-lt"/>
              </a:rPr>
              <a:t>The</a:t>
            </a:r>
            <a:r>
              <a:rPr lang="en-US" b="0" baseline="0" noProof="0" dirty="0" smtClean="0">
                <a:latin typeface="+mn-lt"/>
              </a:rPr>
              <a:t> aim of this study was 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baseline="0" noProof="0" dirty="0" smtClean="0">
                <a:solidFill>
                  <a:schemeClr val="tx1"/>
                </a:solidFill>
                <a:latin typeface="+mn-lt"/>
              </a:rPr>
              <a:t>1) </a:t>
            </a:r>
            <a:r>
              <a:rPr lang="en-US" sz="1200" b="0" noProof="0" dirty="0" smtClean="0">
                <a:solidFill>
                  <a:schemeClr val="bg1"/>
                </a:solidFill>
                <a:latin typeface="+mn-lt"/>
              </a:rPr>
              <a:t>To compare the </a:t>
            </a:r>
            <a:r>
              <a:rPr lang="en-GB" sz="1200" b="0" dirty="0" smtClean="0">
                <a:solidFill>
                  <a:srgbClr val="FFFFFF"/>
                </a:solidFill>
              </a:rPr>
              <a:t>effect of </a:t>
            </a:r>
            <a:r>
              <a:rPr lang="en-GB" sz="1200" b="0" dirty="0" err="1" smtClean="0">
                <a:solidFill>
                  <a:srgbClr val="FFFFFF"/>
                </a:solidFill>
              </a:rPr>
              <a:t>supraglottic</a:t>
            </a:r>
            <a:r>
              <a:rPr lang="en-GB" sz="1200" b="0" dirty="0" smtClean="0">
                <a:solidFill>
                  <a:srgbClr val="FFFFFF"/>
                </a:solidFill>
              </a:rPr>
              <a:t> airway ventilation and mouth-to-pocket mask ventilation on surf lifeguard CPR quality</a:t>
            </a:r>
            <a:endParaRPr lang="en-US" sz="1200" b="0" noProof="0" dirty="0" smtClean="0">
              <a:solidFill>
                <a:schemeClr val="bg1"/>
              </a:solidFill>
              <a:latin typeface="+mn-lt"/>
            </a:endParaRPr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02D87-A441-4F92-ACA6-000CED1B1118}" type="slidenum">
              <a:rPr lang="da-DK" smtClean="0"/>
              <a:pPr/>
              <a:t>20</a:t>
            </a:fld>
            <a:endParaRPr lang="da-DK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1) We randomized participants to perform</a:t>
            </a:r>
            <a:r>
              <a:rPr lang="en-US" baseline="0" noProof="0" dirty="0" smtClean="0"/>
              <a:t> single rescuer CPR on a manikin</a:t>
            </a:r>
          </a:p>
          <a:p>
            <a:r>
              <a:rPr lang="en-US" baseline="0" noProof="0" dirty="0" smtClean="0"/>
              <a:t>2) Using Mouth-to-pocket mask ventilation and Supraglottic airway ventilation using </a:t>
            </a:r>
            <a:r>
              <a:rPr lang="en-US" baseline="0" noProof="0" dirty="0" err="1" smtClean="0"/>
              <a:t>i</a:t>
            </a:r>
            <a:r>
              <a:rPr lang="en-US" baseline="0" noProof="0" dirty="0" smtClean="0"/>
              <a:t>-gel</a:t>
            </a:r>
          </a:p>
          <a:p>
            <a:r>
              <a:rPr lang="en-US" baseline="0" noProof="0" dirty="0" smtClean="0"/>
              <a:t>3) Participants received initial training in using </a:t>
            </a:r>
            <a:r>
              <a:rPr lang="en-US" baseline="0" noProof="0" dirty="0" err="1" smtClean="0"/>
              <a:t>i</a:t>
            </a:r>
            <a:r>
              <a:rPr lang="en-US" baseline="0" noProof="0" dirty="0" smtClean="0"/>
              <a:t>-gel SAD and they were allowed to </a:t>
            </a:r>
            <a:r>
              <a:rPr lang="en-US" baseline="0" noProof="0" dirty="0" err="1" smtClean="0"/>
              <a:t>familiariase</a:t>
            </a:r>
            <a:r>
              <a:rPr lang="en-US" baseline="0" noProof="0" dirty="0" smtClean="0"/>
              <a:t> themselves with the MPV</a:t>
            </a:r>
          </a:p>
          <a:p>
            <a:r>
              <a:rPr lang="en-US" baseline="0" noProof="0" dirty="0" smtClean="0"/>
              <a:t>4) Lifeguards performed 3 minutes of CPR – rested for 5 minutes to prevent </a:t>
            </a:r>
            <a:r>
              <a:rPr lang="en-US" baseline="0" noProof="0" dirty="0" err="1" smtClean="0"/>
              <a:t>fatique</a:t>
            </a:r>
            <a:r>
              <a:rPr lang="en-US" baseline="0" noProof="0" dirty="0" smtClean="0"/>
              <a:t>. This was </a:t>
            </a:r>
            <a:r>
              <a:rPr lang="en-US" baseline="0" noProof="0" dirty="0" err="1" smtClean="0"/>
              <a:t>repeted</a:t>
            </a:r>
            <a:r>
              <a:rPr lang="en-US" baseline="0" noProof="0" dirty="0" smtClean="0"/>
              <a:t> for each ventilation </a:t>
            </a:r>
            <a:r>
              <a:rPr lang="en-US" baseline="0" noProof="0" dirty="0" err="1" smtClean="0"/>
              <a:t>techniwue</a:t>
            </a:r>
            <a:r>
              <a:rPr lang="en-US" baseline="0" noProof="0" dirty="0" smtClean="0"/>
              <a:t>.</a:t>
            </a:r>
          </a:p>
          <a:p>
            <a:endParaRPr lang="en-US" baseline="0" noProof="0" dirty="0" smtClean="0"/>
          </a:p>
          <a:p>
            <a:endParaRPr lang="en-US" noProof="0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02D87-A441-4F92-ACA6-000CED1B1118}" type="slidenum">
              <a:rPr lang="da-DK" smtClean="0"/>
              <a:pPr/>
              <a:t>21</a:t>
            </a:fld>
            <a:endParaRPr lang="da-DK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A few words on the data analysis</a:t>
            </a:r>
          </a:p>
          <a:p>
            <a:r>
              <a:rPr lang="en-US" noProof="0" dirty="0" smtClean="0"/>
              <a:t>1) The first four cycles of each CPR session were analyzed – so we looked</a:t>
            </a:r>
            <a:r>
              <a:rPr lang="en-US" baseline="0" noProof="0" dirty="0" smtClean="0"/>
              <a:t> at the first 4 sequences of chest compressions and ventilations.</a:t>
            </a:r>
          </a:p>
          <a:p>
            <a:r>
              <a:rPr lang="en-US" baseline="0" noProof="0" dirty="0" smtClean="0"/>
              <a:t>2) A cycle was excluded if a lifeguard for any reason stopped CPR – for example if he/she wanted to summon the EMS or explain something or ask a question. </a:t>
            </a:r>
          </a:p>
          <a:p>
            <a:r>
              <a:rPr lang="en-US" baseline="0" noProof="0" dirty="0" smtClean="0"/>
              <a:t>This was very important as not to (severely) invalidate the data on interruptions in chest compressions. To do this we reviewed all video recordings of the lifeguards.</a:t>
            </a:r>
          </a:p>
          <a:p>
            <a:r>
              <a:rPr lang="en-US" baseline="0" noProof="0" dirty="0" smtClean="0"/>
              <a:t>3) As previously we used the video recordings to asses the delivery of effective ventilations - .</a:t>
            </a:r>
            <a:endParaRPr lang="en-US" noProof="0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02D87-A441-4F92-ACA6-000CED1B1118}" type="slidenum">
              <a:rPr lang="da-DK" smtClean="0"/>
              <a:pPr/>
              <a:t>22</a:t>
            </a:fld>
            <a:endParaRPr lang="da-DK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Characteristics of the participants included in the study is reported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this table. </a:t>
            </a:r>
            <a:r>
              <a:rPr lang="en-US" dirty="0" smtClean="0">
                <a:effectLst/>
              </a:rPr>
              <a:t> </a:t>
            </a:r>
            <a:endParaRPr lang="en-US" dirty="0" smtClean="0"/>
          </a:p>
          <a:p>
            <a:pPr marL="228600" indent="-228600">
              <a:buAutoNum type="arabicParenR"/>
            </a:pPr>
            <a:r>
              <a:rPr lang="en-US" dirty="0" smtClean="0"/>
              <a:t>Participants</a:t>
            </a:r>
            <a:r>
              <a:rPr lang="en-US" baseline="0" dirty="0" smtClean="0"/>
              <a:t> were approximately 25 years old, 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A majority of participants was of male sex</a:t>
            </a:r>
          </a:p>
          <a:p>
            <a:pPr marL="228600" indent="-228600">
              <a:buAutoNum type="arabicParenR"/>
            </a:pPr>
            <a:r>
              <a:rPr lang="en-US" sz="1200" baseline="0" dirty="0" smtClean="0">
                <a:solidFill>
                  <a:srgbClr val="FFFFFF"/>
                </a:solidFill>
              </a:rPr>
              <a:t>On average participants had approximately 4 years of experience as surf lifeguard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baseline="0" dirty="0" smtClean="0"/>
              <a:t>None of the participants were health care professionals (such as medical students</a:t>
            </a:r>
            <a:r>
              <a:rPr lang="en-US" sz="1200" baseline="0" dirty="0" smtClean="0">
                <a:solidFill>
                  <a:srgbClr val="FFFFFF"/>
                </a:solidFill>
              </a:rPr>
              <a:t>, physiotherapist </a:t>
            </a:r>
            <a:r>
              <a:rPr lang="en-US" sz="1200" baseline="0" dirty="0" err="1" smtClean="0">
                <a:solidFill>
                  <a:srgbClr val="FFFFFF"/>
                </a:solidFill>
              </a:rPr>
              <a:t>etc</a:t>
            </a:r>
            <a:r>
              <a:rPr lang="en-US" sz="1200" baseline="0" dirty="0" smtClean="0">
                <a:solidFill>
                  <a:srgbClr val="FFFFFF"/>
                </a:solidFill>
              </a:rPr>
              <a:t>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02D87-A441-4F92-ACA6-000CED1B1118}" type="slidenum">
              <a:rPr lang="da-DK" smtClean="0"/>
              <a:pPr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386954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T</a:t>
            </a:r>
            <a:r>
              <a:rPr lang="en-US" baseline="0" noProof="0" dirty="0" smtClean="0"/>
              <a:t>his figure shows the time to first ventilation attempt comparing the two ventilation techniques. </a:t>
            </a:r>
          </a:p>
          <a:p>
            <a:r>
              <a:rPr lang="en-US" baseline="0" noProof="0" dirty="0" smtClean="0"/>
              <a:t>1) The time to first ventilation attempt was significant prolonged with SAV compared to MPV – however this was only approximately 3 sec.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02D87-A441-4F92-ACA6-000CED1B1118}" type="slidenum">
              <a:rPr lang="da-DK" smtClean="0"/>
              <a:pPr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684934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And to the results. </a:t>
            </a:r>
          </a:p>
          <a:p>
            <a:r>
              <a:rPr lang="en-US" noProof="0" dirty="0" smtClean="0"/>
              <a:t>First</a:t>
            </a:r>
            <a:r>
              <a:rPr lang="en-US" baseline="0" noProof="0" dirty="0" smtClean="0"/>
              <a:t>ly, this figure shows the no-flow time – in other words the interruptions I chest compressions comparing the two ventilation techniques  </a:t>
            </a:r>
          </a:p>
          <a:p>
            <a:r>
              <a:rPr lang="en-US" baseline="0" noProof="0" dirty="0" smtClean="0"/>
              <a:t>1) SAV significantly reduces interruptions in chest compression compared to MPV </a:t>
            </a:r>
            <a:endParaRPr lang="en-US" noProof="0" dirty="0" smtClean="0"/>
          </a:p>
          <a:p>
            <a:r>
              <a:rPr lang="en-US" noProof="0" dirty="0" smtClean="0"/>
              <a:t>- despite this seems as small differences – this will add up during resuscitation.</a:t>
            </a:r>
            <a:r>
              <a:rPr lang="en-US" baseline="0" noProof="0" dirty="0" smtClean="0"/>
              <a:t> This is especially the case if resuscitation is prolonged due to a remote location of</a:t>
            </a:r>
            <a:r>
              <a:rPr lang="da-DK" baseline="0" dirty="0" smtClean="0"/>
              <a:t> a beach</a:t>
            </a:r>
            <a:endParaRPr lang="da-DK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02D87-A441-4F92-ACA6-000CED1B1118}" type="slidenum">
              <a:rPr lang="da-DK" smtClean="0"/>
              <a:pPr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684934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</a:t>
            </a:r>
            <a:r>
              <a:rPr lang="da-DK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</a:t>
            </a:r>
            <a:r>
              <a:rPr lang="da-D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shows </a:t>
            </a:r>
            <a:r>
              <a:rPr lang="da-DK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tidal</a:t>
            </a:r>
            <a:r>
              <a:rPr lang="da-D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a-DK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volumes</a:t>
            </a:r>
            <a:endParaRPr lang="da-DK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da-DK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1) Using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MPV, the delivered tidal volumes were lower compared to SAV – when using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-gel the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recommed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tidal volume was obtained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2) The white dotted lines marks the recommended tidal volume of 500 – 600 mL</a:t>
            </a:r>
            <a:endParaRPr lang="da-DK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02D87-A441-4F92-ACA6-000CED1B1118}" type="slidenum">
              <a:rPr lang="da-DK" smtClean="0"/>
              <a:pPr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07958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shows the results of the inspiratory time and we recorded no differences between the two ventilation techniques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white dotted line marks the recommended time of 1 second for one rescue breath. 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02D87-A441-4F92-ACA6-000CED1B1118}" type="slidenum">
              <a:rPr lang="da-DK" smtClean="0"/>
              <a:pPr/>
              <a:t>27</a:t>
            </a:fld>
            <a:endParaRPr lang="da-DK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This </a:t>
            </a:r>
            <a:r>
              <a:rPr lang="da-DK" dirty="0" err="1" smtClean="0"/>
              <a:t>table</a:t>
            </a:r>
            <a:r>
              <a:rPr lang="da-DK" dirty="0" smtClean="0"/>
              <a:t> shows the proportion</a:t>
            </a:r>
            <a:r>
              <a:rPr lang="da-DK" baseline="0" dirty="0" smtClean="0"/>
              <a:t> of </a:t>
            </a:r>
            <a:r>
              <a:rPr lang="da-DK" baseline="0" dirty="0" err="1" smtClean="0"/>
              <a:t>effective</a:t>
            </a:r>
            <a:r>
              <a:rPr lang="da-DK" baseline="0" dirty="0" smtClean="0"/>
              <a:t> ventilations. </a:t>
            </a:r>
          </a:p>
          <a:p>
            <a:endParaRPr lang="da-DK" baseline="0" dirty="0" smtClean="0"/>
          </a:p>
          <a:p>
            <a:r>
              <a:rPr lang="en-GB" sz="1200" dirty="0" smtClean="0"/>
              <a:t> 1) No difference in effective ventilations (visible chest rise) were observed when comparing SAV to MPV</a:t>
            </a:r>
            <a:endParaRPr lang="da-DK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02D87-A441-4F92-ACA6-000CED1B1118}" type="slidenum">
              <a:rPr lang="da-DK" smtClean="0"/>
              <a:pPr/>
              <a:t>28</a:t>
            </a:fld>
            <a:endParaRPr lang="da-DK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As expected </a:t>
            </a:r>
            <a:r>
              <a:rPr lang="en-US" baseline="0" dirty="0" smtClean="0"/>
              <a:t>we observed no differences between ventilation techniques </a:t>
            </a:r>
            <a:r>
              <a:rPr lang="en-US" dirty="0" smtClean="0"/>
              <a:t>Concerning</a:t>
            </a:r>
            <a:r>
              <a:rPr lang="en-US" baseline="0" dirty="0" smtClean="0"/>
              <a:t>  CC rate.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recommended CC rate is marked by the white dotted lines and and was obtained with both ventilation techniques</a:t>
            </a:r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02D87-A441-4F92-ACA6-000CED1B1118}" type="slidenum">
              <a:rPr lang="da-DK" smtClean="0"/>
              <a:pPr/>
              <a:t>29</a:t>
            </a:fld>
            <a:endParaRPr lang="da-D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 det blev det nævnt i går er drukning et stort samfundsproblem som årligt rammer op mod ½ million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mennsker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noProof="0" dirty="0" smtClean="0"/>
          </a:p>
          <a:p>
            <a:pPr>
              <a:buFont typeface="Arial" pitchFamily="34" charset="0"/>
              <a:buNone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Asfyxia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medfører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respirations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sidste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ende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cirkulationsstop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dirty="0" smtClean="0">
                <a:effectLst/>
              </a:rPr>
              <a:t> </a:t>
            </a:r>
            <a:endParaRPr lang="en-US" noProof="0" dirty="0" smtClean="0"/>
          </a:p>
          <a:p>
            <a:pPr>
              <a:buFont typeface="Arial" pitchFamily="34" charset="0"/>
              <a:buNone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3)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Livrederer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har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vigtig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rolle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first link in the chain of survival</a:t>
            </a:r>
          </a:p>
          <a:p>
            <a:pPr>
              <a:buFont typeface="Arial" pitchFamily="34" charset="0"/>
              <a:buNone/>
            </a:pP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4-5)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altafgørende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give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effekti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ventilationer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forsøge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minimerei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afbrydelserne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hjertemassen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>
              <a:buFont typeface="Arial" pitchFamily="34" charset="0"/>
              <a:buNone/>
            </a:pP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6) </a:t>
            </a:r>
            <a:r>
              <a:rPr lang="da-DK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entilation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strategies, such as mouth to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maouth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face-shield and bag-valve-mask have been suggested and recommended by International Resuscitation authorities</a:t>
            </a:r>
            <a:r>
              <a:rPr lang="en-US" dirty="0" smtClean="0">
                <a:effectLst/>
              </a:rPr>
              <a:t> </a:t>
            </a:r>
          </a:p>
          <a:p>
            <a:pPr>
              <a:buFont typeface="Arial" pitchFamily="34" charset="0"/>
              <a:buNone/>
            </a:pPr>
            <a:endParaRPr lang="en-US" noProof="0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02D87-A441-4F92-ACA6-000CED1B1118}" type="slidenum">
              <a:rPr lang="da-DK" smtClean="0"/>
              <a:pPr/>
              <a:t>3</a:t>
            </a:fld>
            <a:endParaRPr lang="da-DK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Similarly, we</a:t>
            </a:r>
            <a:r>
              <a:rPr lang="en-US" baseline="0" dirty="0" smtClean="0"/>
              <a:t> observed no differences between ventilation techniques c</a:t>
            </a:r>
            <a:r>
              <a:rPr lang="en-US" dirty="0" smtClean="0"/>
              <a:t>oncerning</a:t>
            </a:r>
            <a:r>
              <a:rPr lang="en-US" baseline="0" dirty="0" smtClean="0"/>
              <a:t> CC depth. </a:t>
            </a:r>
          </a:p>
          <a:p>
            <a:endParaRPr lang="da-DK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smtClean="0"/>
              <a:t>And </a:t>
            </a:r>
            <a:r>
              <a:rPr lang="da-DK" dirty="0" err="1" smtClean="0"/>
              <a:t>again</a:t>
            </a:r>
            <a:r>
              <a:rPr lang="da-DK" dirty="0" smtClean="0"/>
              <a:t> </a:t>
            </a:r>
            <a:r>
              <a:rPr lang="en-US" baseline="0" dirty="0" smtClean="0"/>
              <a:t>The recommended CC depth is marked by the white dotted lines and and was obtained with both ventilation techniques</a:t>
            </a:r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02D87-A441-4F92-ACA6-000CED1B1118}" type="slidenum">
              <a:rPr lang="da-DK" smtClean="0"/>
              <a:pPr/>
              <a:t>30</a:t>
            </a:fld>
            <a:endParaRPr lang="da-DK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would like to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address some of the limitations of the two studies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Our manikin results may not be applicable to human resuscitation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Manikins do not present with any awkward appearance such as vomiting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da-DK" dirty="0" smtClean="0"/>
          </a:p>
          <a:p>
            <a:r>
              <a:rPr lang="da-DK" dirty="0" smtClean="0"/>
              <a:t>2)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evaluated a single-rescuer scenario because the majority of lifeguards included in our study work as single rescuers and they were trained accordingly</a:t>
            </a:r>
            <a:endParaRPr lang="da-DK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3) We have not assessed retention of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SAD skills,</a:t>
            </a:r>
            <a:r>
              <a:rPr lang="en-US" dirty="0" smtClean="0">
                <a:effectLst/>
              </a:rPr>
              <a:t> </a:t>
            </a:r>
            <a:endParaRPr lang="da-DK" dirty="0" smtClean="0"/>
          </a:p>
          <a:p>
            <a:r>
              <a:rPr lang="da-DK" dirty="0" smtClean="0"/>
              <a:t>4)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 size SADs might have changed our results and we did not assess gastric insufflation, bilateral lung ventilation or peak airway pressure</a:t>
            </a:r>
            <a:r>
              <a:rPr lang="en-US" dirty="0" smtClean="0">
                <a:effectLst/>
              </a:rPr>
              <a:t> </a:t>
            </a:r>
            <a:endParaRPr lang="da-DK" dirty="0" smtClean="0"/>
          </a:p>
          <a:p>
            <a:endParaRPr lang="da-DK" dirty="0" smtClean="0"/>
          </a:p>
          <a:p>
            <a:r>
              <a:rPr lang="da-DK" dirty="0" err="1" smtClean="0"/>
              <a:t>Despite</a:t>
            </a:r>
            <a:r>
              <a:rPr lang="da-DK" dirty="0" smtClean="0"/>
              <a:t> </a:t>
            </a:r>
            <a:r>
              <a:rPr lang="da-DK" dirty="0" err="1" smtClean="0"/>
              <a:t>these</a:t>
            </a:r>
            <a:r>
              <a:rPr lang="da-DK" dirty="0" smtClean="0"/>
              <a:t> </a:t>
            </a:r>
            <a:r>
              <a:rPr lang="da-DK" dirty="0" err="1" smtClean="0"/>
              <a:t>limitations</a:t>
            </a:r>
            <a:r>
              <a:rPr lang="da-DK" baseline="0" dirty="0" smtClean="0"/>
              <a:t> </a:t>
            </a:r>
            <a:r>
              <a:rPr lang="da-DK" dirty="0" err="1" smtClean="0"/>
              <a:t>our</a:t>
            </a:r>
            <a:r>
              <a:rPr lang="da-DK" dirty="0" smtClean="0"/>
              <a:t> data led os to </a:t>
            </a:r>
            <a:r>
              <a:rPr lang="da-DK" dirty="0" err="1" smtClean="0"/>
              <a:t>conclude</a:t>
            </a:r>
            <a:r>
              <a:rPr lang="da-DK" dirty="0" smtClean="0"/>
              <a:t> </a:t>
            </a:r>
            <a:r>
              <a:rPr lang="da-DK" dirty="0" smtClean="0">
                <a:sym typeface="Wingdings" pitchFamily="2" charset="2"/>
              </a:rPr>
              <a:t>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02D87-A441-4F92-ACA6-000CED1B1118}" type="slidenum">
              <a:rPr lang="da-DK" smtClean="0"/>
              <a:pPr/>
              <a:t>31</a:t>
            </a:fld>
            <a:endParaRPr lang="da-DK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1200" b="0" dirty="0" smtClean="0">
                <a:solidFill>
                  <a:srgbClr val="FFFFFF"/>
                </a:solidFill>
              </a:rPr>
              <a:t>1) Providing ventilation using a SAD reduces interruptions in chest compressions compared to MPV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b="0" dirty="0" smtClean="0">
                <a:solidFill>
                  <a:srgbClr val="FFFFFF"/>
                </a:solidFill>
              </a:rPr>
              <a:t>2) </a:t>
            </a:r>
            <a:r>
              <a:rPr lang="en-GB" sz="1200" b="0" dirty="0" smtClean="0">
                <a:solidFill>
                  <a:srgbClr val="FFFFFF"/>
                </a:solidFill>
              </a:rPr>
              <a:t>Ventilation using a SAD </a:t>
            </a:r>
            <a:r>
              <a:rPr lang="en-US" sz="1200" b="0" dirty="0" smtClean="0">
                <a:solidFill>
                  <a:srgbClr val="FFFFFF"/>
                </a:solidFill>
              </a:rPr>
              <a:t>is superior to MPV in delivering the recommended tidal volume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1200" b="0" dirty="0" smtClean="0">
                <a:solidFill>
                  <a:srgbClr val="FFFFFF"/>
                </a:solidFill>
              </a:rPr>
              <a:t>3) Our results suggests that, CPR quality is improved when ventilations are provided using SAD compared to MPV among lifeguards</a:t>
            </a:r>
            <a:endParaRPr lang="en-US" sz="1200" b="0" dirty="0" smtClean="0">
              <a:solidFill>
                <a:srgbClr val="FFFFFF"/>
              </a:solidFill>
            </a:endParaRPr>
          </a:p>
          <a:p>
            <a:pPr>
              <a:buFont typeface="Arial" pitchFamily="34" charset="0"/>
              <a:buNone/>
            </a:pPr>
            <a:endParaRPr lang="da-DK" baseline="0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02D87-A441-4F92-ACA6-000CED1B1118}" type="slidenum">
              <a:rPr lang="da-DK" smtClean="0"/>
              <a:pPr/>
              <a:t>32</a:t>
            </a:fld>
            <a:endParaRPr lang="da-DK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a-DK" sz="1200" b="0" dirty="0" smtClean="0">
                <a:solidFill>
                  <a:srgbClr val="FFFFFF"/>
                </a:solidFill>
              </a:rPr>
              <a:t>Now I </a:t>
            </a:r>
            <a:r>
              <a:rPr lang="da-DK" sz="1200" b="0" dirty="0" err="1" smtClean="0">
                <a:solidFill>
                  <a:srgbClr val="FFFFFF"/>
                </a:solidFill>
              </a:rPr>
              <a:t>will</a:t>
            </a:r>
            <a:r>
              <a:rPr lang="da-DK" sz="1200" b="0" dirty="0" smtClean="0">
                <a:solidFill>
                  <a:srgbClr val="FFFFFF"/>
                </a:solidFill>
              </a:rPr>
              <a:t> </a:t>
            </a:r>
            <a:r>
              <a:rPr lang="da-DK" sz="1200" b="0" dirty="0" err="1" smtClean="0">
                <a:solidFill>
                  <a:srgbClr val="FFFFFF"/>
                </a:solidFill>
              </a:rPr>
              <a:t>move</a:t>
            </a:r>
            <a:r>
              <a:rPr lang="da-DK" sz="1200" b="0" dirty="0" smtClean="0">
                <a:solidFill>
                  <a:srgbClr val="FFFFFF"/>
                </a:solidFill>
              </a:rPr>
              <a:t> on to a </a:t>
            </a:r>
            <a:r>
              <a:rPr lang="da-DK" sz="1200" b="0" dirty="0" err="1" smtClean="0">
                <a:solidFill>
                  <a:srgbClr val="FFFFFF"/>
                </a:solidFill>
              </a:rPr>
              <a:t>third</a:t>
            </a:r>
            <a:r>
              <a:rPr lang="da-DK" sz="1200" b="0" dirty="0" smtClean="0">
                <a:solidFill>
                  <a:srgbClr val="FFFFFF"/>
                </a:solidFill>
              </a:rPr>
              <a:t> </a:t>
            </a:r>
            <a:r>
              <a:rPr lang="da-DK" sz="1200" b="0" dirty="0" err="1" smtClean="0">
                <a:solidFill>
                  <a:srgbClr val="FFFFFF"/>
                </a:solidFill>
              </a:rPr>
              <a:t>study</a:t>
            </a:r>
            <a:r>
              <a:rPr lang="da-DK" sz="1200" b="0" dirty="0" smtClean="0">
                <a:solidFill>
                  <a:srgbClr val="FFFFFF"/>
                </a:solidFill>
              </a:rPr>
              <a:t> by a </a:t>
            </a:r>
            <a:r>
              <a:rPr lang="da-DK" sz="1200" b="0" dirty="0" err="1" smtClean="0">
                <a:solidFill>
                  <a:srgbClr val="FFFFFF"/>
                </a:solidFill>
              </a:rPr>
              <a:t>german</a:t>
            </a:r>
            <a:r>
              <a:rPr lang="da-DK" sz="1200" b="0" dirty="0" smtClean="0">
                <a:solidFill>
                  <a:srgbClr val="FFFFFF"/>
                </a:solidFill>
              </a:rPr>
              <a:t> </a:t>
            </a:r>
            <a:r>
              <a:rPr lang="da-DK" sz="1200" b="0" dirty="0" err="1" smtClean="0">
                <a:solidFill>
                  <a:srgbClr val="FFFFFF"/>
                </a:solidFill>
              </a:rPr>
              <a:t>group</a:t>
            </a:r>
            <a:r>
              <a:rPr lang="da-DK" sz="1200" b="0" dirty="0" smtClean="0">
                <a:solidFill>
                  <a:srgbClr val="FFFFFF"/>
                </a:solidFill>
              </a:rPr>
              <a:t> </a:t>
            </a:r>
            <a:r>
              <a:rPr lang="da-DK" sz="1200" b="0" dirty="0" err="1" smtClean="0">
                <a:solidFill>
                  <a:srgbClr val="FFFFFF"/>
                </a:solidFill>
              </a:rPr>
              <a:t>published</a:t>
            </a:r>
            <a:r>
              <a:rPr lang="da-DK" sz="1200" b="0" dirty="0" smtClean="0">
                <a:solidFill>
                  <a:srgbClr val="FFFFFF"/>
                </a:solidFill>
              </a:rPr>
              <a:t> in</a:t>
            </a:r>
            <a:r>
              <a:rPr lang="da-DK" sz="1200" b="0" baseline="0" dirty="0" smtClean="0">
                <a:solidFill>
                  <a:srgbClr val="FFFFFF"/>
                </a:solidFill>
              </a:rPr>
              <a:t> </a:t>
            </a:r>
            <a:r>
              <a:rPr lang="da-DK" sz="1200" b="0" baseline="0" dirty="0" err="1" smtClean="0">
                <a:solidFill>
                  <a:srgbClr val="FFFFFF"/>
                </a:solidFill>
              </a:rPr>
              <a:t>Resucitation</a:t>
            </a:r>
            <a:r>
              <a:rPr lang="da-DK" sz="1200" b="0" baseline="0" dirty="0" smtClean="0">
                <a:solidFill>
                  <a:srgbClr val="FFFFFF"/>
                </a:solidFill>
              </a:rPr>
              <a:t>. </a:t>
            </a:r>
            <a:endParaRPr lang="da-DK" baseline="0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02D87-A441-4F92-ACA6-000CED1B1118}" type="slidenum">
              <a:rPr lang="da-DK" smtClean="0"/>
              <a:pPr/>
              <a:t>33</a:t>
            </a:fld>
            <a:endParaRPr lang="da-DK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b="0" dirty="0" smtClean="0">
                <a:solidFill>
                  <a:schemeClr val="bg1"/>
                </a:solidFill>
              </a:rPr>
              <a:t>The aim was to investigate the efficacy of in-water-resuscitation during a 100m rescue </a:t>
            </a:r>
            <a:r>
              <a:rPr lang="en-US" sz="1200" b="0" dirty="0" err="1" smtClean="0">
                <a:solidFill>
                  <a:schemeClr val="bg1"/>
                </a:solidFill>
              </a:rPr>
              <a:t>manoeuvre</a:t>
            </a:r>
            <a:r>
              <a:rPr lang="en-US" sz="1200" b="0" dirty="0" smtClean="0">
                <a:solidFill>
                  <a:schemeClr val="bg1"/>
                </a:solidFill>
              </a:rPr>
              <a:t> in open water.</a:t>
            </a:r>
          </a:p>
          <a:p>
            <a:pPr>
              <a:buFont typeface="Arial" pitchFamily="34" charset="0"/>
              <a:buNone/>
            </a:pPr>
            <a:endParaRPr lang="da-DK" baseline="0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02D87-A441-4F92-ACA6-000CED1B1118}" type="slidenum">
              <a:rPr lang="da-DK" smtClean="0"/>
              <a:pPr/>
              <a:t>34</a:t>
            </a:fld>
            <a:endParaRPr lang="da-DK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18 life guards were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randomized to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perform four rescue attempts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AutoNum type="arabicParenBoth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 no ventilation (NV) and transportation only;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(2) mouth-to-mouth ventilation (MMV);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(3) bag-mask ventilation (BMV);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(4) laryngeal tube ventilation (LTV)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rescue consisted of towing a resuscitation manikin over a 100 m distance in with a backstroke swimming technique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Subjects were instructed to ventilate approximately every 10 s, i.e. to perform 6 ventilations per minute. </a:t>
            </a:r>
            <a:endParaRPr lang="da-DK" baseline="0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02D87-A441-4F92-ACA6-000CED1B1118}" type="slidenum">
              <a:rPr lang="da-DK" smtClean="0"/>
              <a:pPr/>
              <a:t>35</a:t>
            </a:fld>
            <a:endParaRPr lang="da-DK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1200" b="0" dirty="0" smtClean="0">
                <a:solidFill>
                  <a:srgbClr val="FFFFFF"/>
                </a:solidFill>
              </a:rPr>
              <a:t>This</a:t>
            </a:r>
            <a:r>
              <a:rPr lang="en-GB" sz="1200" b="0" baseline="0" dirty="0" smtClean="0">
                <a:solidFill>
                  <a:srgbClr val="FFFFFF"/>
                </a:solidFill>
              </a:rPr>
              <a:t> Table shows the results of the study and I would like to highlight a couple of the results: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1200" b="0" baseline="0" dirty="0" smtClean="0">
                <a:solidFill>
                  <a:srgbClr val="FFFFFF"/>
                </a:solidFill>
              </a:rPr>
              <a:t>1)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highest tidal volumes were achieved by MMV, while BMV resulted in too low tidal volumes. When ventilating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through LT appropriate tidal volumes of 450 L was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achived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n-GB" sz="1200" b="0" baseline="0" dirty="0" smtClean="0">
              <a:solidFill>
                <a:srgbClr val="FFFFFF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2) While MMV and BMV were associated with a large amount of aspirated water, aspiration was significantly lower in laryngeal tube ventilation</a:t>
            </a:r>
            <a:endParaRPr lang="en-GB" sz="1200" b="0" dirty="0" smtClean="0">
              <a:solidFill>
                <a:srgbClr val="FFFFFF"/>
              </a:solidFill>
            </a:endParaRP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02D87-A441-4F92-ACA6-000CED1B1118}" type="slidenum">
              <a:rPr lang="da-DK" smtClean="0"/>
              <a:pPr/>
              <a:t>36</a:t>
            </a:fld>
            <a:endParaRPr lang="da-DK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1200" b="0" dirty="0" smtClean="0">
                <a:solidFill>
                  <a:srgbClr val="FFFFFF"/>
                </a:solidFill>
              </a:rPr>
              <a:t>The final question</a:t>
            </a:r>
            <a:r>
              <a:rPr lang="en-GB" sz="1200" b="0" baseline="0" dirty="0" smtClean="0">
                <a:solidFill>
                  <a:srgbClr val="FFFFFF"/>
                </a:solidFill>
              </a:rPr>
              <a:t> is – Should SAD be used in drowning by lifeguards?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1200" b="0" baseline="0" dirty="0" smtClean="0">
                <a:solidFill>
                  <a:srgbClr val="FFFFFF"/>
                </a:solidFill>
              </a:rPr>
              <a:t>On one hand the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1200" b="0" baseline="0" dirty="0" smtClean="0">
                <a:solidFill>
                  <a:srgbClr val="FFFFFF"/>
                </a:solidFill>
              </a:rPr>
              <a:t>1) </a:t>
            </a:r>
            <a:r>
              <a:rPr lang="en-US" sz="1200" b="0" dirty="0" smtClean="0">
                <a:solidFill>
                  <a:srgbClr val="FFFFFF"/>
                </a:solidFill>
              </a:rPr>
              <a:t>S</a:t>
            </a:r>
            <a:r>
              <a:rPr lang="en-US" sz="1200" b="0" baseline="0" dirty="0" smtClean="0">
                <a:solidFill>
                  <a:srgbClr val="FFFFFF"/>
                </a:solidFill>
              </a:rPr>
              <a:t>cientific evidence for using SAD among lifeguard in drowning is limited. One previous case report reported </a:t>
            </a:r>
            <a:r>
              <a:rPr lang="en-US" sz="1200" b="0" baseline="0" dirty="0" err="1" smtClean="0">
                <a:solidFill>
                  <a:srgbClr val="FFFFFF"/>
                </a:solidFill>
              </a:rPr>
              <a:t>unsuccesful</a:t>
            </a:r>
            <a:r>
              <a:rPr lang="en-US" sz="1200" b="0" baseline="0" dirty="0" smtClean="0">
                <a:solidFill>
                  <a:srgbClr val="FFFFFF"/>
                </a:solidFill>
              </a:rPr>
              <a:t> use of SAD in the resuscitation of a drowning victim, but  more studies, especially clinical studies are needed in this area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1200" b="0" kern="1200" baseline="0" dirty="0" smtClean="0">
                <a:solidFill>
                  <a:srgbClr val="FFFFFF"/>
                </a:solidFill>
                <a:effectLst/>
                <a:latin typeface="+mn-lt"/>
                <a:ea typeface="+mn-ea"/>
                <a:cs typeface="+mn-cs"/>
              </a:rPr>
              <a:t>2)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SAD are implemented in a few lifeguard service, but when being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implemented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training, competency standards, formal theoretical and practical training courses, an instruction manual, exams, and regular re-training courses should be established.</a:t>
            </a:r>
            <a:r>
              <a:rPr lang="en-US" dirty="0" smtClean="0">
                <a:effectLst/>
              </a:rPr>
              <a:t>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3)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expenses for equipment i.e. SADs, training time and quality assurance required must be balanced against needs for other lifesaving equipment and training.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possible benefits may include</a:t>
            </a:r>
          </a:p>
          <a:p>
            <a:pPr marL="228600" indent="-228600">
              <a:buAutoNum type="arabicParenR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Improved CPR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qualily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(i.e. quality ventilations and reduced no-flow time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sz="1200" b="0" dirty="0" smtClean="0">
                <a:solidFill>
                  <a:srgbClr val="FFFFFF"/>
                </a:solidFill>
              </a:rPr>
              <a:t>- Is possible in in-water-</a:t>
            </a:r>
            <a:r>
              <a:rPr lang="en-US" sz="1200" b="0" dirty="0" err="1" smtClean="0">
                <a:solidFill>
                  <a:srgbClr val="FFFFFF"/>
                </a:solidFill>
              </a:rPr>
              <a:t>resucitation</a:t>
            </a:r>
            <a:endParaRPr lang="en-US" sz="1200" b="0" dirty="0" smtClean="0">
              <a:solidFill>
                <a:srgbClr val="FFFFFF"/>
              </a:solidFill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GB" sz="1200" b="0" dirty="0" smtClean="0">
                <a:solidFill>
                  <a:srgbClr val="FFFFFF"/>
                </a:solidFill>
              </a:rPr>
              <a:t>- Reduce risk of regurgitation</a:t>
            </a:r>
            <a:endParaRPr lang="en-US" sz="1200" b="0" dirty="0" smtClean="0">
              <a:solidFill>
                <a:srgbClr val="FFFFFF"/>
              </a:solidFill>
            </a:endParaRPr>
          </a:p>
          <a:p>
            <a:pPr marL="228600" indent="-228600">
              <a:buAutoNum type="arabicParenR"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02D87-A441-4F92-ACA6-000CED1B1118}" type="slidenum">
              <a:rPr lang="da-DK" smtClean="0"/>
              <a:pPr/>
              <a:t>37</a:t>
            </a:fld>
            <a:endParaRPr lang="da-DK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would like to thank my collaborators and co-investigators – a special thank to Bo </a:t>
            </a:r>
            <a:r>
              <a:rPr lang="en-US" dirty="0" err="1" smtClean="0"/>
              <a:t>Løfgren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02D87-A441-4F92-ACA6-000CED1B1118}" type="slidenum">
              <a:rPr lang="da-DK" smtClean="0"/>
              <a:pPr/>
              <a:t>38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349358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02D87-A441-4F92-ACA6-000CED1B1118}" type="slidenum">
              <a:rPr lang="da-DK" smtClean="0"/>
              <a:pPr/>
              <a:t>39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4119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I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genoplivningen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druknede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anbefaler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International lifeguard services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guards m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outh-to-pocket mask ventilation and this will be abbreviated MPV in this presentation.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Et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alternativ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supraglottic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airway device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which is used in combination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ventilationspose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This will be 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abbrivated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SAV in this presentation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02D87-A441-4F92-ACA6-000CED1B1118}" type="slidenum">
              <a:rPr lang="da-DK" smtClean="0"/>
              <a:pPr/>
              <a:t>4</a:t>
            </a:fld>
            <a:endParaRPr lang="da-DK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a-DK" baseline="0" dirty="0" smtClean="0"/>
              <a:t>This </a:t>
            </a:r>
            <a:r>
              <a:rPr lang="da-DK" baseline="0" dirty="0" err="1" smtClean="0"/>
              <a:t>study</a:t>
            </a:r>
            <a:r>
              <a:rPr lang="da-DK" baseline="0" dirty="0" smtClean="0"/>
              <a:t> </a:t>
            </a:r>
            <a:r>
              <a:rPr lang="en-GB" baseline="0" dirty="0" smtClean="0"/>
              <a:t>w</a:t>
            </a:r>
            <a:r>
              <a:rPr lang="da-DK" baseline="0" dirty="0" smtClean="0"/>
              <a:t>as </a:t>
            </a:r>
            <a:r>
              <a:rPr lang="da-DK" baseline="0" dirty="0" err="1" smtClean="0"/>
              <a:t>recently</a:t>
            </a:r>
            <a:r>
              <a:rPr lang="da-DK" baseline="0" dirty="0" smtClean="0"/>
              <a:t> </a:t>
            </a:r>
            <a:r>
              <a:rPr lang="da-DK" baseline="0" dirty="0" err="1" smtClean="0"/>
              <a:t>published</a:t>
            </a:r>
            <a:r>
              <a:rPr lang="da-DK" baseline="0" dirty="0" smtClean="0"/>
              <a:t> in the journal </a:t>
            </a:r>
            <a:r>
              <a:rPr lang="da-DK" baseline="0" dirty="0" err="1" smtClean="0"/>
              <a:t>Anaethesia</a:t>
            </a:r>
            <a:endParaRPr lang="en-GB" sz="1200" b="0" dirty="0" smtClean="0">
              <a:solidFill>
                <a:srgbClr val="FFFFFF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000" b="0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None/>
            </a:pPr>
            <a:endParaRPr lang="da-DK" b="0" baseline="0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02D87-A441-4F92-ACA6-000CED1B1118}" type="slidenum">
              <a:rPr lang="da-DK" smtClean="0"/>
              <a:pPr/>
              <a:t>5</a:t>
            </a:fld>
            <a:endParaRPr lang="da-DK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="0" noProof="0" dirty="0" err="1" smtClean="0">
                <a:latin typeface="+mn-lt"/>
              </a:rPr>
              <a:t>Formål</a:t>
            </a:r>
            <a:r>
              <a:rPr lang="en-US" b="0" noProof="0" dirty="0" smtClean="0">
                <a:latin typeface="+mn-lt"/>
              </a:rPr>
              <a:t>:</a:t>
            </a:r>
            <a:r>
              <a:rPr lang="en-US" b="0" baseline="0" noProof="0" dirty="0" smtClean="0">
                <a:latin typeface="+mn-lt"/>
              </a:rPr>
              <a:t> at </a:t>
            </a:r>
            <a:r>
              <a:rPr lang="en-US" b="0" baseline="0" noProof="0" dirty="0" err="1" smtClean="0">
                <a:latin typeface="+mn-lt"/>
              </a:rPr>
              <a:t>sammenligne</a:t>
            </a:r>
            <a:r>
              <a:rPr lang="en-US" b="0" baseline="0" noProof="0" dirty="0" smtClean="0">
                <a:latin typeface="+mn-lt"/>
              </a:rPr>
              <a:t>  3 </a:t>
            </a:r>
            <a:r>
              <a:rPr lang="en-US" b="0" baseline="0" noProof="0" dirty="0" err="1" smtClean="0">
                <a:latin typeface="+mn-lt"/>
              </a:rPr>
              <a:t>forskellige</a:t>
            </a:r>
            <a:r>
              <a:rPr lang="en-US" b="0" baseline="0" noProof="0" dirty="0" smtClean="0">
                <a:latin typeface="+mn-lt"/>
              </a:rPr>
              <a:t> SAD </a:t>
            </a:r>
            <a:r>
              <a:rPr lang="en-US" sz="1200" b="0" noProof="0" dirty="0" err="1" smtClean="0">
                <a:solidFill>
                  <a:schemeClr val="bg1"/>
                </a:solidFill>
                <a:latin typeface="+mn-lt"/>
              </a:rPr>
              <a:t>på</a:t>
            </a:r>
            <a:r>
              <a:rPr lang="en-US" sz="1200" b="0" noProof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200" b="0" noProof="0" dirty="0" err="1" smtClean="0">
                <a:solidFill>
                  <a:schemeClr val="bg1"/>
                </a:solidFill>
                <a:latin typeface="+mn-lt"/>
              </a:rPr>
              <a:t>tiden</a:t>
            </a:r>
            <a:r>
              <a:rPr lang="en-US" sz="1200" b="0" noProof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200" b="0" noProof="0" dirty="0" err="1" smtClean="0">
                <a:solidFill>
                  <a:schemeClr val="bg1"/>
                </a:solidFill>
                <a:latin typeface="+mn-lt"/>
              </a:rPr>
              <a:t>til</a:t>
            </a:r>
            <a:r>
              <a:rPr lang="en-US" sz="1200" b="0" noProof="0" dirty="0" smtClean="0">
                <a:solidFill>
                  <a:schemeClr val="bg1"/>
                </a:solidFill>
                <a:latin typeface="+mn-lt"/>
              </a:rPr>
              <a:t> ventilation</a:t>
            </a:r>
            <a:r>
              <a:rPr lang="en-US" sz="1200" b="0" baseline="0" noProof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200" b="0" baseline="0" noProof="0" dirty="0" err="1" smtClean="0">
                <a:solidFill>
                  <a:schemeClr val="bg1"/>
                </a:solidFill>
                <a:latin typeface="+mn-lt"/>
              </a:rPr>
              <a:t>og</a:t>
            </a:r>
            <a:r>
              <a:rPr lang="en-US" sz="1200" b="0" baseline="0" noProof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200" b="0" baseline="0" noProof="0" dirty="0" err="1" smtClean="0">
                <a:solidFill>
                  <a:schemeClr val="bg1"/>
                </a:solidFill>
                <a:latin typeface="+mn-lt"/>
              </a:rPr>
              <a:t>kvaliteten</a:t>
            </a:r>
            <a:r>
              <a:rPr lang="en-US" sz="1200" b="0" baseline="0" noProof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200" b="0" baseline="0" noProof="0" dirty="0" err="1" smtClean="0">
                <a:solidFill>
                  <a:schemeClr val="bg1"/>
                </a:solidFill>
                <a:latin typeface="+mn-lt"/>
              </a:rPr>
              <a:t>af</a:t>
            </a:r>
            <a:r>
              <a:rPr lang="en-US" sz="1200" b="0" baseline="0" noProof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200" b="0" baseline="0" noProof="0" dirty="0" err="1" smtClean="0">
                <a:solidFill>
                  <a:schemeClr val="bg1"/>
                </a:solidFill>
                <a:latin typeface="+mn-lt"/>
              </a:rPr>
              <a:t>indblæsninger</a:t>
            </a:r>
            <a:r>
              <a:rPr lang="en-US" sz="1200" b="0" baseline="0" noProof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200" b="0" noProof="0" dirty="0" err="1" smtClean="0">
                <a:solidFill>
                  <a:schemeClr val="bg1"/>
                </a:solidFill>
                <a:latin typeface="+mn-lt"/>
              </a:rPr>
              <a:t>blandt</a:t>
            </a:r>
            <a:r>
              <a:rPr lang="en-US" sz="1200" b="0" noProof="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1200" b="0" noProof="0" dirty="0" err="1" smtClean="0">
                <a:solidFill>
                  <a:schemeClr val="bg1"/>
                </a:solidFill>
                <a:latin typeface="+mn-lt"/>
              </a:rPr>
              <a:t>livreddere</a:t>
            </a:r>
            <a:r>
              <a:rPr lang="en-US" sz="1200" b="0" noProof="0" dirty="0" smtClean="0">
                <a:solidFill>
                  <a:schemeClr val="bg1"/>
                </a:solidFill>
                <a:latin typeface="+mn-lt"/>
              </a:rPr>
              <a:t>. 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02D87-A441-4F92-ACA6-000CED1B1118}" type="slidenum">
              <a:rPr lang="da-DK" smtClean="0"/>
              <a:pPr/>
              <a:t>6</a:t>
            </a:fld>
            <a:endParaRPr lang="da-DK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a-DK" dirty="0" smtClean="0"/>
              <a:t>1) P</a:t>
            </a:r>
            <a:r>
              <a:rPr lang="da-DK" baseline="0" dirty="0" smtClean="0"/>
              <a:t>rofessional, </a:t>
            </a:r>
            <a:r>
              <a:rPr lang="da-DK" baseline="0" dirty="0" err="1" smtClean="0"/>
              <a:t>paid</a:t>
            </a:r>
            <a:r>
              <a:rPr lang="da-DK" baseline="0" dirty="0" smtClean="0"/>
              <a:t>, surf </a:t>
            </a:r>
            <a:r>
              <a:rPr lang="da-DK" baseline="0" dirty="0" err="1" smtClean="0"/>
              <a:t>lifeguards</a:t>
            </a:r>
            <a:r>
              <a:rPr lang="da-DK" baseline="0" dirty="0" smtClean="0"/>
              <a:t> over the age of 18 </a:t>
            </a:r>
            <a:r>
              <a:rPr lang="da-DK" baseline="0" dirty="0" err="1" smtClean="0"/>
              <a:t>years</a:t>
            </a:r>
            <a:r>
              <a:rPr lang="da-DK" baseline="0" dirty="0" smtClean="0"/>
              <a:t> </a:t>
            </a:r>
            <a:r>
              <a:rPr lang="da-DK" baseline="0" dirty="0" err="1" smtClean="0"/>
              <a:t>was</a:t>
            </a:r>
            <a:r>
              <a:rPr lang="da-DK" baseline="0" dirty="0" smtClean="0"/>
              <a:t> </a:t>
            </a:r>
            <a:r>
              <a:rPr lang="da-DK" baseline="0" dirty="0" err="1" smtClean="0"/>
              <a:t>invited</a:t>
            </a:r>
            <a:r>
              <a:rPr lang="da-DK" baseline="0" dirty="0" smtClean="0"/>
              <a:t> to </a:t>
            </a:r>
            <a:r>
              <a:rPr lang="da-DK" baseline="0" dirty="0" err="1" smtClean="0"/>
              <a:t>participate</a:t>
            </a:r>
            <a:r>
              <a:rPr lang="da-DK" baseline="0" dirty="0" smtClean="0"/>
              <a:t> in the </a:t>
            </a:r>
            <a:r>
              <a:rPr lang="da-DK" baseline="0" dirty="0" err="1" smtClean="0"/>
              <a:t>study</a:t>
            </a:r>
            <a:endParaRPr lang="da-DK" baseline="0" dirty="0" smtClean="0"/>
          </a:p>
          <a:p>
            <a:r>
              <a:rPr lang="da-DK" baseline="0" dirty="0" smtClean="0"/>
              <a:t>2) </a:t>
            </a:r>
            <a:r>
              <a:rPr lang="da-DK" baseline="0" dirty="0" err="1" smtClean="0"/>
              <a:t>They</a:t>
            </a:r>
            <a:r>
              <a:rPr lang="da-DK" baseline="0" dirty="0" smtClean="0"/>
              <a:t> </a:t>
            </a:r>
            <a:r>
              <a:rPr lang="da-DK" baseline="0" dirty="0" err="1" smtClean="0"/>
              <a:t>were</a:t>
            </a:r>
            <a:r>
              <a:rPr lang="da-DK" baseline="0" dirty="0" smtClean="0"/>
              <a:t> </a:t>
            </a:r>
            <a:r>
              <a:rPr lang="da-DK" baseline="0" dirty="0" err="1" smtClean="0"/>
              <a:t>recruited</a:t>
            </a:r>
            <a:r>
              <a:rPr lang="da-DK" baseline="0" dirty="0" smtClean="0"/>
              <a:t> from 3 </a:t>
            </a:r>
            <a:r>
              <a:rPr lang="da-DK" baseline="0" dirty="0" err="1" smtClean="0"/>
              <a:t>Lifeguard</a:t>
            </a:r>
            <a:r>
              <a:rPr lang="da-DK" baseline="0" dirty="0" smtClean="0"/>
              <a:t> Services in Denmark</a:t>
            </a:r>
          </a:p>
          <a:p>
            <a:r>
              <a:rPr lang="da-DK" baseline="0" dirty="0" smtClean="0"/>
              <a:t>3) All </a:t>
            </a:r>
            <a:r>
              <a:rPr lang="da-DK" baseline="0" dirty="0" err="1" smtClean="0"/>
              <a:t>lifeguards</a:t>
            </a:r>
            <a:r>
              <a:rPr lang="da-DK" baseline="0" dirty="0" smtClean="0"/>
              <a:t> </a:t>
            </a:r>
            <a:r>
              <a:rPr lang="da-DK" baseline="0" dirty="0" err="1" smtClean="0"/>
              <a:t>completed</a:t>
            </a:r>
            <a:r>
              <a:rPr lang="da-DK" baseline="0" dirty="0" smtClean="0"/>
              <a:t> </a:t>
            </a:r>
            <a:r>
              <a:rPr lang="da-DK" baseline="0" dirty="0" err="1" smtClean="0"/>
              <a:t>annual</a:t>
            </a:r>
            <a:r>
              <a:rPr lang="da-DK" baseline="0" dirty="0" smtClean="0"/>
              <a:t> mandatory CPR re-</a:t>
            </a:r>
            <a:r>
              <a:rPr lang="da-DK" baseline="0" dirty="0" err="1" smtClean="0"/>
              <a:t>training</a:t>
            </a:r>
            <a:r>
              <a:rPr lang="da-DK" baseline="0" dirty="0" smtClean="0"/>
              <a:t> prior to </a:t>
            </a:r>
            <a:r>
              <a:rPr lang="da-DK" baseline="0" dirty="0" err="1" smtClean="0"/>
              <a:t>commencing</a:t>
            </a:r>
            <a:r>
              <a:rPr lang="da-DK" baseline="0" dirty="0" smtClean="0"/>
              <a:t> service </a:t>
            </a:r>
          </a:p>
          <a:p>
            <a:r>
              <a:rPr lang="da-DK" baseline="0" dirty="0" smtClean="0"/>
              <a:t>4) And it </a:t>
            </a:r>
            <a:r>
              <a:rPr lang="da-DK" baseline="0" dirty="0" err="1" smtClean="0"/>
              <a:t>was</a:t>
            </a:r>
            <a:r>
              <a:rPr lang="da-DK" baseline="0" dirty="0" smtClean="0"/>
              <a:t> </a:t>
            </a:r>
            <a:r>
              <a:rPr lang="da-DK" baseline="0" dirty="0" err="1" smtClean="0"/>
              <a:t>voluntary</a:t>
            </a:r>
            <a:r>
              <a:rPr lang="da-DK" baseline="0" dirty="0" smtClean="0"/>
              <a:t> to </a:t>
            </a:r>
            <a:r>
              <a:rPr lang="da-DK" baseline="0" dirty="0" err="1" smtClean="0"/>
              <a:t>participate</a:t>
            </a:r>
            <a:r>
              <a:rPr lang="da-DK" baseline="0" dirty="0" smtClean="0"/>
              <a:t>– and of </a:t>
            </a:r>
            <a:r>
              <a:rPr lang="da-DK" baseline="0" dirty="0" err="1" smtClean="0"/>
              <a:t>course</a:t>
            </a:r>
            <a:r>
              <a:rPr lang="da-DK" baseline="0" dirty="0" smtClean="0"/>
              <a:t> </a:t>
            </a:r>
            <a:r>
              <a:rPr lang="da-DK" baseline="0" dirty="0" err="1" smtClean="0"/>
              <a:t>consent</a:t>
            </a:r>
            <a:r>
              <a:rPr lang="da-DK" baseline="0" dirty="0" smtClean="0"/>
              <a:t> </a:t>
            </a:r>
            <a:r>
              <a:rPr lang="da-DK" baseline="0" dirty="0" err="1" smtClean="0"/>
              <a:t>was</a:t>
            </a:r>
            <a:r>
              <a:rPr lang="da-DK" baseline="0" dirty="0" smtClean="0"/>
              <a:t> </a:t>
            </a:r>
            <a:r>
              <a:rPr lang="da-DK" baseline="0" dirty="0" err="1" smtClean="0"/>
              <a:t>obtained</a:t>
            </a:r>
            <a:endParaRPr lang="da-DK" baseline="0" dirty="0" smtClean="0"/>
          </a:p>
          <a:p>
            <a:r>
              <a:rPr lang="da-DK" baseline="0" dirty="0" smtClean="0"/>
              <a:t>5) The performance of the </a:t>
            </a:r>
            <a:r>
              <a:rPr lang="da-DK" baseline="0" dirty="0" err="1" smtClean="0"/>
              <a:t>individual</a:t>
            </a:r>
            <a:r>
              <a:rPr lang="da-DK" baseline="0" dirty="0" smtClean="0"/>
              <a:t> </a:t>
            </a:r>
            <a:r>
              <a:rPr lang="da-DK" baseline="0" dirty="0" err="1" smtClean="0"/>
              <a:t>lifeguard</a:t>
            </a:r>
            <a:r>
              <a:rPr lang="da-DK" baseline="0" dirty="0" smtClean="0"/>
              <a:t> </a:t>
            </a:r>
            <a:r>
              <a:rPr lang="da-DK" baseline="0" dirty="0" err="1" smtClean="0"/>
              <a:t>was</a:t>
            </a:r>
            <a:r>
              <a:rPr lang="da-DK" baseline="0" dirty="0" smtClean="0"/>
              <a:t> not </a:t>
            </a:r>
            <a:r>
              <a:rPr lang="da-DK" baseline="0" dirty="0" err="1" smtClean="0"/>
              <a:t>disclosed</a:t>
            </a:r>
            <a:r>
              <a:rPr lang="da-DK" baseline="0" dirty="0" smtClean="0"/>
              <a:t> to the </a:t>
            </a:r>
            <a:r>
              <a:rPr lang="da-DK" baseline="0" dirty="0" err="1" smtClean="0"/>
              <a:t>lifeguard</a:t>
            </a:r>
            <a:r>
              <a:rPr lang="da-DK" baseline="0" dirty="0" smtClean="0"/>
              <a:t> service </a:t>
            </a:r>
            <a:r>
              <a:rPr lang="da-DK" baseline="0" dirty="0" err="1" smtClean="0"/>
              <a:t>leadership</a:t>
            </a:r>
            <a:endParaRPr lang="da-DK" baseline="0" dirty="0" smtClean="0"/>
          </a:p>
          <a:p>
            <a:r>
              <a:rPr lang="da-DK" baseline="0" dirty="0" smtClean="0"/>
              <a:t>6) All </a:t>
            </a:r>
            <a:r>
              <a:rPr lang="da-DK" baseline="0" dirty="0" err="1" smtClean="0"/>
              <a:t>study</a:t>
            </a:r>
            <a:r>
              <a:rPr lang="da-DK" baseline="0" dirty="0" smtClean="0"/>
              <a:t> participants </a:t>
            </a:r>
            <a:r>
              <a:rPr lang="da-DK" baseline="0" dirty="0" err="1" smtClean="0"/>
              <a:t>completed</a:t>
            </a:r>
            <a:r>
              <a:rPr lang="da-DK" baseline="0" dirty="0" smtClean="0"/>
              <a:t> a </a:t>
            </a:r>
            <a:r>
              <a:rPr lang="da-DK" baseline="0" dirty="0" err="1" smtClean="0"/>
              <a:t>questionaire</a:t>
            </a:r>
            <a:r>
              <a:rPr lang="da-DK" baseline="0" dirty="0" smtClean="0"/>
              <a:t> 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02D87-A441-4F92-ACA6-000CED1B1118}" type="slidenum">
              <a:rPr lang="da-DK" smtClean="0"/>
              <a:pPr/>
              <a:t>7</a:t>
            </a:fld>
            <a:endParaRPr lang="da-DK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1) We randomized participants to perform</a:t>
            </a:r>
            <a:r>
              <a:rPr lang="en-US" baseline="0" noProof="0" dirty="0" smtClean="0"/>
              <a:t> single rescuer CPR on a manikin. 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Participants were trained for half an hour to use three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supraglottic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airway devices: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3) Soft Seal,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-gel and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AuraOnce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conforming to recognised teaching techniques. </a:t>
            </a:r>
            <a:r>
              <a:rPr lang="en-US" dirty="0" smtClean="0">
                <a:effectLst/>
              </a:rPr>
              <a:t> </a:t>
            </a:r>
            <a:endParaRPr lang="en-US" baseline="0" noProof="0" dirty="0" smtClean="0"/>
          </a:p>
          <a:p>
            <a:r>
              <a:rPr lang="en-US" baseline="0" noProof="0" dirty="0" smtClean="0"/>
              <a:t>4)After the initial training, lifeguard inserted each of the three SAD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without and then with concurrent chest compressions</a:t>
            </a:r>
            <a:r>
              <a:rPr lang="en-US" dirty="0" smtClean="0">
                <a:effectLst/>
              </a:rPr>
              <a:t> </a:t>
            </a:r>
          </a:p>
          <a:p>
            <a:r>
              <a:rPr lang="en-US" dirty="0" smtClean="0">
                <a:effectLst/>
              </a:rPr>
              <a:t>5)</a:t>
            </a:r>
            <a:r>
              <a:rPr lang="en-US" baseline="0" dirty="0" smtClean="0">
                <a:effectLst/>
              </a:rPr>
              <a:t> </a:t>
            </a:r>
            <a:r>
              <a:rPr lang="en-US" dirty="0" smtClean="0">
                <a:effectLst/>
              </a:rPr>
              <a:t>– each</a:t>
            </a:r>
            <a:r>
              <a:rPr lang="en-US" baseline="0" dirty="0" smtClean="0">
                <a:effectLst/>
              </a:rPr>
              <a:t> insertion was followed by 5 ventilations</a:t>
            </a:r>
            <a:endParaRPr lang="en-US" baseline="0" noProof="0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02D87-A441-4F92-ACA6-000CED1B1118}" type="slidenum">
              <a:rPr lang="da-DK" smtClean="0"/>
              <a:pPr/>
              <a:t>8</a:t>
            </a:fld>
            <a:endParaRPr lang="da-DK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noProof="0" dirty="0" smtClean="0"/>
              <a:t>A few words on the data analysis.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The primary end-point was </a:t>
            </a:r>
            <a:r>
              <a:rPr lang="en-GB" sz="1200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time to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ventilation. This was d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efined from participants touching the packaging of the SAD until the chest was inflated</a:t>
            </a:r>
            <a:r>
              <a:rPr lang="en-US" dirty="0" smtClean="0">
                <a:effectLst/>
              </a:rPr>
              <a:t> </a:t>
            </a:r>
            <a:endParaRPr lang="en-US" baseline="0" noProof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/>
              <a:t>2) Secondary</a:t>
            </a:r>
            <a:r>
              <a:rPr lang="en-US" baseline="0" noProof="0" dirty="0" smtClean="0"/>
              <a:t> end-points were ventilation quality such as tidal volume and effective ventilations</a:t>
            </a:r>
            <a:endParaRPr lang="en-US" noProof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noProof="0" dirty="0" smtClean="0"/>
              <a:t>3) Effective ventilation was defined as visible chest rise and to examine this we reviewed all video recordings of the lifeguards.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 smtClean="0">
                <a:solidFill>
                  <a:schemeClr val="bg1"/>
                </a:solidFill>
              </a:rPr>
              <a:t>4) Air leakage was recorded and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was deemed present if observed by the investigators i.e. seen and/or heard in one or more of the five ventilation attempts for each SAD.</a:t>
            </a:r>
            <a:endParaRPr lang="en-GB" sz="1200" b="0" dirty="0" smtClean="0">
              <a:solidFill>
                <a:schemeClr val="bg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 smtClean="0">
                <a:solidFill>
                  <a:schemeClr val="bg1"/>
                </a:solidFill>
              </a:rPr>
              <a:t>5) Concurrently we assessed whether the SADs were used correctly: gloves, cuff control, lubrication, head position, mouth insertion, pharyngeal insertion, cuff inflation and use of bag-valve mask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 smtClean="0">
              <a:solidFill>
                <a:schemeClr val="bg1"/>
              </a:solidFill>
            </a:endParaRPr>
          </a:p>
          <a:p>
            <a:endParaRPr lang="en-US" baseline="0" noProof="0" dirty="0" smtClean="0"/>
          </a:p>
          <a:p>
            <a:endParaRPr lang="en-US" baseline="0" noProof="0" dirty="0" smtClean="0"/>
          </a:p>
          <a:p>
            <a:endParaRPr lang="en-US" baseline="0" noProof="0" dirty="0" smtClean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02D87-A441-4F92-ACA6-000CED1B1118}" type="slidenum">
              <a:rPr lang="da-DK" smtClean="0"/>
              <a:pPr/>
              <a:t>9</a:t>
            </a:fld>
            <a:endParaRPr lang="da-D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a-DK" smtClean="0"/>
              <a:t>Klik for at redigere undertiteltypografien i masteren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5D55C-5304-4272-B99F-485BED78BF25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17BA51-5789-4B5E-9194-E2CD3B267330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B1CD51-1460-4085-AB78-98653D0B711E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790D4-B5B1-4458-91A3-03C37E36D74A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01EA6-3F68-4D66-B605-110D9BA51193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AD286-E293-4E4A-9A7A-D47B3390C68C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D3F63-6849-4F95-8FC1-3D4F942706FE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06B18-8380-4A6C-9602-1C8F02E37511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E67B78-1D10-4A47-8375-B3DFBFDCA444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07FF4-CC3B-4A9E-AFE0-E21E2AFBD024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typografi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749C7-6589-49BF-B000-67B29EB20915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titeltypografi i masteren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 smtClean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typografi i masteren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CF577B-34E9-43EE-83E2-C4AD23B3EBD0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titeltypografi i masteren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smtClean="0"/>
              <a:t>Klik for at redigere teksttypografierne i masteren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B975CAC-D470-4277-A0F9-0823EA5195BA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8.emf"/><Relationship Id="rId5" Type="http://schemas.openxmlformats.org/officeDocument/2006/relationships/image" Target="../media/image9.emf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10.emf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3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4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6.emf"/><Relationship Id="rId6" Type="http://schemas.openxmlformats.org/officeDocument/2006/relationships/oleObject" Target="../embeddings/oleObject2.bin"/><Relationship Id="rId7" Type="http://schemas.openxmlformats.org/officeDocument/2006/relationships/oleObject" Target="../embeddings/oleObject3.bin"/><Relationship Id="rId8" Type="http://schemas.openxmlformats.org/officeDocument/2006/relationships/oleObject" Target="../embeddings/oleObject4.bin"/><Relationship Id="rId9" Type="http://schemas.openxmlformats.org/officeDocument/2006/relationships/oleObject" Target="../embeddings/oleObject5.bin"/><Relationship Id="rId10" Type="http://schemas.openxmlformats.org/officeDocument/2006/relationships/image" Target="../media/image1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tags" Target="../tags/tag13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image" Target="../media/image18.emf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tags" Target="../tags/tag15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6" Type="http://schemas.openxmlformats.org/officeDocument/2006/relationships/image" Target="../media/image21.emf"/><Relationship Id="rId1" Type="http://schemas.openxmlformats.org/officeDocument/2006/relationships/tags" Target="../tags/tag16.xml"/><Relationship Id="rId2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4" Type="http://schemas.openxmlformats.org/officeDocument/2006/relationships/image" Target="../media/image22.emf"/><Relationship Id="rId1" Type="http://schemas.openxmlformats.org/officeDocument/2006/relationships/tags" Target="../tags/tag17.x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tags" Target="../tags/tag18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microsoft.com/office/2007/relationships/hdphoto" Target="../media/hdphoto1.wdp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5536" y="764704"/>
            <a:ext cx="8460432" cy="1470025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</a:rPr>
              <a:t>Use of </a:t>
            </a:r>
            <a:r>
              <a:rPr lang="en-US" sz="3600" b="1" dirty="0" smtClean="0">
                <a:solidFill>
                  <a:schemeClr val="bg1"/>
                </a:solidFill>
              </a:rPr>
              <a:t>Supraglottic </a:t>
            </a:r>
            <a:r>
              <a:rPr lang="en-US" sz="3600" b="1" dirty="0">
                <a:solidFill>
                  <a:schemeClr val="bg1"/>
                </a:solidFill>
              </a:rPr>
              <a:t>A</a:t>
            </a:r>
            <a:r>
              <a:rPr lang="en-US" sz="3600" b="1" dirty="0" smtClean="0">
                <a:solidFill>
                  <a:schemeClr val="bg1"/>
                </a:solidFill>
              </a:rPr>
              <a:t>irway Devices in Drowning</a:t>
            </a:r>
            <a:endParaRPr lang="da-DK" sz="3600" b="1" dirty="0">
              <a:solidFill>
                <a:schemeClr val="bg1"/>
              </a:solidFill>
            </a:endParaRP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-108520" y="2708920"/>
            <a:ext cx="9144000" cy="1752600"/>
          </a:xfrm>
        </p:spPr>
        <p:txBody>
          <a:bodyPr/>
          <a:lstStyle/>
          <a:p>
            <a:r>
              <a:rPr lang="da-DK" sz="1800" b="1" dirty="0" smtClean="0">
                <a:solidFill>
                  <a:schemeClr val="bg1"/>
                </a:solidFill>
              </a:rPr>
              <a:t>Kasper Adelborg </a:t>
            </a:r>
          </a:p>
          <a:p>
            <a:r>
              <a:rPr lang="da-DK" sz="1400" b="1" dirty="0" smtClean="0">
                <a:solidFill>
                  <a:schemeClr val="bg1"/>
                </a:solidFill>
              </a:rPr>
              <a:t>MD, Senior House Officer</a:t>
            </a:r>
          </a:p>
          <a:p>
            <a:endParaRPr lang="da-DK" sz="1400" b="1" dirty="0" smtClean="0">
              <a:solidFill>
                <a:schemeClr val="bg1"/>
              </a:solidFill>
            </a:endParaRPr>
          </a:p>
          <a:p>
            <a:r>
              <a:rPr lang="da-DK" sz="1400" b="1" dirty="0" smtClean="0">
                <a:solidFill>
                  <a:schemeClr val="bg1"/>
                </a:solidFill>
              </a:rPr>
              <a:t>Department of </a:t>
            </a:r>
            <a:r>
              <a:rPr lang="da-DK" sz="1400" b="1" dirty="0" err="1" smtClean="0">
                <a:solidFill>
                  <a:schemeClr val="bg1"/>
                </a:solidFill>
              </a:rPr>
              <a:t>Cardiology</a:t>
            </a:r>
            <a:r>
              <a:rPr lang="da-DK" sz="1400" b="1" dirty="0" smtClean="0">
                <a:solidFill>
                  <a:schemeClr val="bg1"/>
                </a:solidFill>
              </a:rPr>
              <a:t>, </a:t>
            </a:r>
            <a:r>
              <a:rPr lang="en-US" sz="1400" b="1" dirty="0" smtClean="0">
                <a:solidFill>
                  <a:schemeClr val="bg1"/>
                </a:solidFill>
              </a:rPr>
              <a:t>Institute </a:t>
            </a:r>
            <a:r>
              <a:rPr lang="en-US" sz="1400" b="1" dirty="0">
                <a:solidFill>
                  <a:schemeClr val="bg1"/>
                </a:solidFill>
              </a:rPr>
              <a:t>of Clinical </a:t>
            </a:r>
            <a:r>
              <a:rPr lang="en-US" sz="1400" b="1" dirty="0" smtClean="0">
                <a:solidFill>
                  <a:schemeClr val="bg1"/>
                </a:solidFill>
              </a:rPr>
              <a:t>Medicine 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and Research </a:t>
            </a:r>
            <a:r>
              <a:rPr lang="en-US" sz="1400" b="1" dirty="0">
                <a:solidFill>
                  <a:schemeClr val="bg1"/>
                </a:solidFill>
              </a:rPr>
              <a:t>Center for </a:t>
            </a:r>
            <a:r>
              <a:rPr lang="en-US" sz="1400" b="1" dirty="0" smtClean="0">
                <a:solidFill>
                  <a:schemeClr val="bg1"/>
                </a:solidFill>
              </a:rPr>
              <a:t>Emergency Medicine </a:t>
            </a:r>
          </a:p>
          <a:p>
            <a:r>
              <a:rPr lang="en-US" sz="1400" b="1" dirty="0" smtClean="0">
                <a:solidFill>
                  <a:schemeClr val="bg1"/>
                </a:solidFill>
              </a:rPr>
              <a:t>Aarhus </a:t>
            </a:r>
            <a:r>
              <a:rPr lang="en-US" sz="1400" b="1" dirty="0">
                <a:solidFill>
                  <a:schemeClr val="bg1"/>
                </a:solidFill>
              </a:rPr>
              <a:t>University </a:t>
            </a:r>
            <a:r>
              <a:rPr lang="en-US" sz="1400" b="1" dirty="0" smtClean="0">
                <a:solidFill>
                  <a:schemeClr val="bg1"/>
                </a:solidFill>
              </a:rPr>
              <a:t>Hospital, Denmark</a:t>
            </a:r>
          </a:p>
          <a:p>
            <a:endParaRPr lang="en-US" sz="1600" b="1" i="1" dirty="0" smtClean="0">
              <a:solidFill>
                <a:schemeClr val="bg1"/>
              </a:solidFill>
            </a:endParaRPr>
          </a:p>
        </p:txBody>
      </p:sp>
      <p:cxnSp>
        <p:nvCxnSpPr>
          <p:cNvPr id="15" name="Lige forbindelse 14"/>
          <p:cNvCxnSpPr/>
          <p:nvPr/>
        </p:nvCxnSpPr>
        <p:spPr>
          <a:xfrm>
            <a:off x="-714412" y="2276872"/>
            <a:ext cx="10358510" cy="158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661248"/>
            <a:ext cx="131445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4696" y="5517232"/>
            <a:ext cx="2699792" cy="717950"/>
          </a:xfrm>
          <a:prstGeom prst="rect">
            <a:avLst/>
          </a:prstGeom>
        </p:spPr>
      </p:pic>
      <p:pic>
        <p:nvPicPr>
          <p:cNvPr id="10" name="Bildobjekt 1" descr="Macintosh HD:Users:MacAir:Desktop:HLR2014 logga:HLR2014 Final Logo 140108 LU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157192"/>
            <a:ext cx="1368152" cy="1512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35"/>
    </mc:Choice>
    <mc:Fallback xmlns="">
      <p:transition xmlns:p14="http://schemas.microsoft.com/office/powerpoint/2010/main" spd="slow" advTm="1193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2904946" y="279113"/>
            <a:ext cx="303520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</a:rPr>
              <a:t>Demographics</a:t>
            </a:r>
            <a:endParaRPr lang="en-US" sz="3200" b="1" dirty="0">
              <a:solidFill>
                <a:schemeClr val="bg1"/>
              </a:solidFill>
              <a:latin typeface="Arial" pitchFamily="34" charset="0"/>
            </a:endParaRPr>
          </a:p>
        </p:txBody>
      </p:sp>
      <p:cxnSp>
        <p:nvCxnSpPr>
          <p:cNvPr id="7" name="Lige forbindelse 6"/>
          <p:cNvCxnSpPr/>
          <p:nvPr/>
        </p:nvCxnSpPr>
        <p:spPr>
          <a:xfrm>
            <a:off x="-714412" y="1141396"/>
            <a:ext cx="10358510" cy="158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1688101"/>
            <a:ext cx="5544616" cy="433318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6351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68"/>
    </mc:Choice>
    <mc:Fallback xmlns="">
      <p:transition xmlns:p14="http://schemas.microsoft.com/office/powerpoint/2010/main" spd="slow" advTm="2046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noFill/>
            </a:endParaRPr>
          </a:p>
        </p:txBody>
      </p:sp>
      <p:sp>
        <p:nvSpPr>
          <p:cNvPr id="25" name="Tekstboks 5"/>
          <p:cNvSpPr txBox="1"/>
          <p:nvPr/>
        </p:nvSpPr>
        <p:spPr>
          <a:xfrm>
            <a:off x="3560345" y="620688"/>
            <a:ext cx="2023311" cy="26161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A" sz="11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Assessed for eligibility (n=42)</a:t>
            </a:r>
            <a:endParaRPr lang="da-DK" sz="11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kstboks 7"/>
          <p:cNvSpPr txBox="1"/>
          <p:nvPr/>
        </p:nvSpPr>
        <p:spPr>
          <a:xfrm>
            <a:off x="5749188" y="1160458"/>
            <a:ext cx="1952860" cy="26161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CA" sz="1100" dirty="0" smtClean="0">
                <a:solidFill>
                  <a:srgbClr val="FFFFFF"/>
                </a:solidFill>
                <a:latin typeface="Arial"/>
                <a:cs typeface="Arial"/>
              </a:rPr>
              <a:t>Declined </a:t>
            </a:r>
            <a:r>
              <a:rPr lang="en-CA" sz="1100" dirty="0">
                <a:solidFill>
                  <a:srgbClr val="FFFFFF"/>
                </a:solidFill>
                <a:latin typeface="Arial"/>
                <a:cs typeface="Arial"/>
              </a:rPr>
              <a:t>to participate (n=2</a:t>
            </a:r>
            <a:r>
              <a:rPr lang="en-CA" sz="1100" dirty="0" smtClean="0">
                <a:solidFill>
                  <a:srgbClr val="FFFFFF"/>
                </a:solidFill>
                <a:latin typeface="Arial"/>
                <a:cs typeface="Arial"/>
              </a:rPr>
              <a:t>)</a:t>
            </a:r>
            <a:endParaRPr lang="da-DK" sz="11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cxnSp>
        <p:nvCxnSpPr>
          <p:cNvPr id="27" name="Lige pilforbindelse 9"/>
          <p:cNvCxnSpPr>
            <a:stCxn id="25" idx="2"/>
            <a:endCxn id="29" idx="0"/>
          </p:cNvCxnSpPr>
          <p:nvPr/>
        </p:nvCxnSpPr>
        <p:spPr>
          <a:xfrm>
            <a:off x="4572001" y="882298"/>
            <a:ext cx="889" cy="854224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Vinklet forbindelse 11"/>
          <p:cNvCxnSpPr>
            <a:stCxn id="25" idx="2"/>
            <a:endCxn id="26" idx="1"/>
          </p:cNvCxnSpPr>
          <p:nvPr/>
        </p:nvCxnSpPr>
        <p:spPr>
          <a:xfrm rot="16200000" flipH="1">
            <a:off x="4956112" y="498186"/>
            <a:ext cx="408965" cy="1177187"/>
          </a:xfrm>
          <a:prstGeom prst="bentConnector2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kstboks 6"/>
          <p:cNvSpPr txBox="1"/>
          <p:nvPr/>
        </p:nvSpPr>
        <p:spPr>
          <a:xfrm>
            <a:off x="3562124" y="1736522"/>
            <a:ext cx="2021531" cy="26161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11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Randomized (n=40)</a:t>
            </a:r>
            <a:endParaRPr lang="da-DK" sz="11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0" name="Gruppe 27"/>
          <p:cNvGrpSpPr/>
          <p:nvPr/>
        </p:nvGrpSpPr>
        <p:grpSpPr>
          <a:xfrm>
            <a:off x="287524" y="2698467"/>
            <a:ext cx="8568952" cy="307777"/>
            <a:chOff x="107504" y="2564904"/>
            <a:chExt cx="8568952" cy="307777"/>
          </a:xfrm>
        </p:grpSpPr>
        <p:sp>
          <p:nvSpPr>
            <p:cNvPr id="31" name="Tekstboks 12"/>
            <p:cNvSpPr txBox="1"/>
            <p:nvPr/>
          </p:nvSpPr>
          <p:spPr>
            <a:xfrm>
              <a:off x="107504" y="2564904"/>
              <a:ext cx="1368152" cy="307777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7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Soft Seal - I-Gel - </a:t>
              </a:r>
              <a:r>
                <a:rPr lang="en-CA" sz="700" dirty="0" err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AuraOnce</a:t>
              </a:r>
              <a:endParaRPr lang="da-DK" sz="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CA" sz="7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(n=6)</a:t>
              </a:r>
              <a:endParaRPr lang="da-DK" sz="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Tekstboks 22"/>
            <p:cNvSpPr txBox="1"/>
            <p:nvPr/>
          </p:nvSpPr>
          <p:spPr>
            <a:xfrm>
              <a:off x="1547664" y="2564904"/>
              <a:ext cx="1368152" cy="307777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700" dirty="0" err="1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AuraOnce</a:t>
              </a:r>
              <a:r>
                <a:rPr lang="en-CA" sz="70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- Soft Seal - I-Gel</a:t>
              </a:r>
              <a:endParaRPr lang="da-DK" sz="7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CA" sz="70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(n=5)</a:t>
              </a:r>
              <a:endParaRPr lang="da-DK" sz="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ekstboks 23"/>
            <p:cNvSpPr txBox="1"/>
            <p:nvPr/>
          </p:nvSpPr>
          <p:spPr>
            <a:xfrm>
              <a:off x="2987824" y="2564904"/>
              <a:ext cx="1368152" cy="307777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70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I-Gel </a:t>
              </a:r>
              <a:r>
                <a:rPr lang="en-CA" sz="7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- </a:t>
              </a:r>
              <a:r>
                <a:rPr lang="en-CA" sz="70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Soft Seal - </a:t>
              </a:r>
              <a:r>
                <a:rPr lang="en-CA" sz="700" dirty="0" err="1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AuraOnce</a:t>
              </a:r>
              <a:endParaRPr lang="da-DK" sz="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CA" sz="7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(</a:t>
              </a:r>
              <a:r>
                <a:rPr lang="en-CA" sz="70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n=4)</a:t>
              </a:r>
              <a:endParaRPr lang="da-DK" sz="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Tekstboks 24"/>
            <p:cNvSpPr txBox="1"/>
            <p:nvPr/>
          </p:nvSpPr>
          <p:spPr>
            <a:xfrm>
              <a:off x="4427984" y="2564904"/>
              <a:ext cx="1368152" cy="307777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7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Soft Seal </a:t>
              </a:r>
              <a:r>
                <a:rPr lang="en-CA" sz="70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- </a:t>
              </a:r>
              <a:r>
                <a:rPr lang="en-CA" sz="700" dirty="0" err="1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AuraOnce</a:t>
              </a:r>
              <a:r>
                <a:rPr lang="en-CA" sz="70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- I-Gel</a:t>
              </a:r>
              <a:endParaRPr lang="da-DK" sz="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CA" sz="7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(</a:t>
              </a:r>
              <a:r>
                <a:rPr lang="en-CA" sz="70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n=13)</a:t>
              </a:r>
              <a:endParaRPr lang="da-DK" sz="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Tekstboks 25"/>
            <p:cNvSpPr txBox="1"/>
            <p:nvPr/>
          </p:nvSpPr>
          <p:spPr>
            <a:xfrm>
              <a:off x="5868144" y="2564904"/>
              <a:ext cx="1368152" cy="307777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700" dirty="0" err="1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AuraOnce</a:t>
              </a:r>
              <a:r>
                <a:rPr lang="en-CA" sz="70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- I-Gel - Soft Seal </a:t>
              </a:r>
              <a:endParaRPr lang="da-DK" sz="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CA" sz="7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(n=6)</a:t>
              </a:r>
              <a:endParaRPr lang="da-DK" sz="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Tekstboks 26"/>
            <p:cNvSpPr txBox="1"/>
            <p:nvPr/>
          </p:nvSpPr>
          <p:spPr>
            <a:xfrm>
              <a:off x="7308304" y="2564904"/>
              <a:ext cx="1368152" cy="307777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70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I-Gel - </a:t>
              </a:r>
              <a:r>
                <a:rPr lang="en-CA" sz="700" dirty="0" err="1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AuraOnce</a:t>
              </a:r>
              <a:r>
                <a:rPr lang="en-CA" sz="70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- Soft Seal</a:t>
              </a:r>
              <a:endParaRPr lang="da-DK" sz="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CA" sz="7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(n=6)</a:t>
              </a:r>
              <a:endParaRPr lang="da-DK" sz="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37" name="Vinklet forbindelse 31"/>
          <p:cNvCxnSpPr>
            <a:stCxn id="29" idx="2"/>
            <a:endCxn id="31" idx="0"/>
          </p:cNvCxnSpPr>
          <p:nvPr/>
        </p:nvCxnSpPr>
        <p:spPr>
          <a:xfrm rot="5400000">
            <a:off x="2422078" y="547654"/>
            <a:ext cx="700335" cy="3601290"/>
          </a:xfrm>
          <a:prstGeom prst="bentConnector3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Vinklet forbindelse 33"/>
          <p:cNvCxnSpPr>
            <a:stCxn id="29" idx="2"/>
            <a:endCxn id="36" idx="0"/>
          </p:cNvCxnSpPr>
          <p:nvPr/>
        </p:nvCxnSpPr>
        <p:spPr>
          <a:xfrm rot="16200000" flipH="1">
            <a:off x="6022478" y="548544"/>
            <a:ext cx="700335" cy="3599510"/>
          </a:xfrm>
          <a:prstGeom prst="bentConnector3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Vinklet forbindelse 35"/>
          <p:cNvCxnSpPr>
            <a:stCxn id="29" idx="2"/>
            <a:endCxn id="32" idx="0"/>
          </p:cNvCxnSpPr>
          <p:nvPr/>
        </p:nvCxnSpPr>
        <p:spPr>
          <a:xfrm rot="5400000">
            <a:off x="3142158" y="1267734"/>
            <a:ext cx="700335" cy="2161130"/>
          </a:xfrm>
          <a:prstGeom prst="bentConnector3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Vinklet forbindelse 37"/>
          <p:cNvCxnSpPr>
            <a:stCxn id="29" idx="2"/>
            <a:endCxn id="33" idx="0"/>
          </p:cNvCxnSpPr>
          <p:nvPr/>
        </p:nvCxnSpPr>
        <p:spPr>
          <a:xfrm rot="5400000">
            <a:off x="3862238" y="1987814"/>
            <a:ext cx="700335" cy="720970"/>
          </a:xfrm>
          <a:prstGeom prst="bentConnector3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Vinklet forbindelse 39"/>
          <p:cNvCxnSpPr>
            <a:stCxn id="29" idx="2"/>
            <a:endCxn id="34" idx="0"/>
          </p:cNvCxnSpPr>
          <p:nvPr/>
        </p:nvCxnSpPr>
        <p:spPr>
          <a:xfrm rot="16200000" flipH="1">
            <a:off x="4582318" y="1988704"/>
            <a:ext cx="700335" cy="719190"/>
          </a:xfrm>
          <a:prstGeom prst="bentConnector3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Vinklet forbindelse 41"/>
          <p:cNvCxnSpPr>
            <a:stCxn id="29" idx="2"/>
            <a:endCxn id="35" idx="0"/>
          </p:cNvCxnSpPr>
          <p:nvPr/>
        </p:nvCxnSpPr>
        <p:spPr>
          <a:xfrm rot="16200000" flipH="1">
            <a:off x="5302398" y="1268624"/>
            <a:ext cx="700335" cy="2159350"/>
          </a:xfrm>
          <a:prstGeom prst="bentConnector3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Lige forbindelse 58"/>
          <p:cNvCxnSpPr/>
          <p:nvPr/>
        </p:nvCxnSpPr>
        <p:spPr>
          <a:xfrm>
            <a:off x="233518" y="3690320"/>
            <a:ext cx="8676964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Højrepil 60"/>
          <p:cNvSpPr/>
          <p:nvPr/>
        </p:nvSpPr>
        <p:spPr>
          <a:xfrm rot="5400000">
            <a:off x="4193958" y="3492298"/>
            <a:ext cx="756084" cy="504056"/>
          </a:xfrm>
          <a:prstGeom prst="rightArrow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FFFFFF"/>
              </a:solidFill>
            </a:endParaRPr>
          </a:p>
        </p:txBody>
      </p:sp>
      <p:sp>
        <p:nvSpPr>
          <p:cNvPr id="45" name="Tekstboks 61"/>
          <p:cNvSpPr txBox="1"/>
          <p:nvPr/>
        </p:nvSpPr>
        <p:spPr>
          <a:xfrm>
            <a:off x="285428" y="260648"/>
            <a:ext cx="2987416" cy="338554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da-DK" sz="1600" b="1" dirty="0" err="1" smtClean="0">
                <a:solidFill>
                  <a:srgbClr val="FFFFFF"/>
                </a:solidFill>
              </a:rPr>
              <a:t>Without</a:t>
            </a:r>
            <a:r>
              <a:rPr lang="da-DK" sz="1600" b="1" dirty="0" smtClean="0">
                <a:solidFill>
                  <a:srgbClr val="FFFFFF"/>
                </a:solidFill>
              </a:rPr>
              <a:t> </a:t>
            </a:r>
            <a:r>
              <a:rPr lang="da-DK" sz="1600" b="1" dirty="0" err="1" smtClean="0">
                <a:solidFill>
                  <a:srgbClr val="FFFFFF"/>
                </a:solidFill>
              </a:rPr>
              <a:t>chest</a:t>
            </a:r>
            <a:r>
              <a:rPr lang="da-DK" sz="1600" b="1" dirty="0" smtClean="0">
                <a:solidFill>
                  <a:srgbClr val="FFFFFF"/>
                </a:solidFill>
              </a:rPr>
              <a:t> </a:t>
            </a:r>
            <a:r>
              <a:rPr lang="da-DK" sz="1600" b="1" dirty="0" err="1" smtClean="0">
                <a:solidFill>
                  <a:srgbClr val="FFFFFF"/>
                </a:solidFill>
              </a:rPr>
              <a:t>compressions</a:t>
            </a:r>
            <a:endParaRPr lang="da-DK" sz="1600" b="1" dirty="0">
              <a:solidFill>
                <a:srgbClr val="FFFFFF"/>
              </a:solidFill>
            </a:endParaRPr>
          </a:p>
        </p:txBody>
      </p:sp>
      <p:sp>
        <p:nvSpPr>
          <p:cNvPr id="46" name="Tekstboks 62"/>
          <p:cNvSpPr txBox="1"/>
          <p:nvPr/>
        </p:nvSpPr>
        <p:spPr>
          <a:xfrm>
            <a:off x="285428" y="3831431"/>
            <a:ext cx="2668419" cy="338554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da-DK" sz="1600" b="1" dirty="0" smtClean="0">
                <a:solidFill>
                  <a:srgbClr val="FFFFFF"/>
                </a:solidFill>
              </a:rPr>
              <a:t>With </a:t>
            </a:r>
            <a:r>
              <a:rPr lang="da-DK" sz="1600" b="1" dirty="0" err="1" smtClean="0">
                <a:solidFill>
                  <a:srgbClr val="FFFFFF"/>
                </a:solidFill>
              </a:rPr>
              <a:t>chest</a:t>
            </a:r>
            <a:r>
              <a:rPr lang="da-DK" sz="1600" b="1" dirty="0" smtClean="0">
                <a:solidFill>
                  <a:srgbClr val="FFFFFF"/>
                </a:solidFill>
              </a:rPr>
              <a:t> </a:t>
            </a:r>
            <a:r>
              <a:rPr lang="da-DK" sz="1600" b="1" dirty="0" err="1" smtClean="0">
                <a:solidFill>
                  <a:srgbClr val="FFFFFF"/>
                </a:solidFill>
              </a:rPr>
              <a:t>compressions</a:t>
            </a:r>
            <a:endParaRPr lang="da-DK" sz="1600" b="1" dirty="0">
              <a:solidFill>
                <a:srgbClr val="FFFFFF"/>
              </a:solidFill>
            </a:endParaRPr>
          </a:p>
        </p:txBody>
      </p:sp>
      <p:sp>
        <p:nvSpPr>
          <p:cNvPr id="47" name="Tekstboks 63"/>
          <p:cNvSpPr txBox="1"/>
          <p:nvPr/>
        </p:nvSpPr>
        <p:spPr>
          <a:xfrm>
            <a:off x="3554586" y="4437112"/>
            <a:ext cx="2021531" cy="26161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sz="11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Randomized (n=40)</a:t>
            </a:r>
            <a:endParaRPr lang="da-DK" sz="11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8" name="Gruppe 64"/>
          <p:cNvGrpSpPr/>
          <p:nvPr/>
        </p:nvGrpSpPr>
        <p:grpSpPr>
          <a:xfrm>
            <a:off x="279986" y="5399057"/>
            <a:ext cx="8568952" cy="307777"/>
            <a:chOff x="107504" y="2564904"/>
            <a:chExt cx="8568952" cy="307777"/>
          </a:xfrm>
        </p:grpSpPr>
        <p:sp>
          <p:nvSpPr>
            <p:cNvPr id="49" name="Tekstboks 65"/>
            <p:cNvSpPr txBox="1"/>
            <p:nvPr/>
          </p:nvSpPr>
          <p:spPr>
            <a:xfrm>
              <a:off x="107504" y="2564904"/>
              <a:ext cx="1368152" cy="307777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7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Soft Seal - I-Gel - </a:t>
              </a:r>
              <a:r>
                <a:rPr lang="en-CA" sz="700" dirty="0" err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AuraOnce</a:t>
              </a:r>
              <a:endParaRPr lang="da-DK" sz="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CA" sz="7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(</a:t>
              </a:r>
              <a:r>
                <a:rPr lang="en-CA" sz="70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n=6)</a:t>
              </a:r>
              <a:endParaRPr lang="da-DK" sz="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Tekstboks 66"/>
            <p:cNvSpPr txBox="1"/>
            <p:nvPr/>
          </p:nvSpPr>
          <p:spPr>
            <a:xfrm>
              <a:off x="1547664" y="2564904"/>
              <a:ext cx="1368152" cy="307777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700" dirty="0" err="1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AuraOnce</a:t>
              </a:r>
              <a:r>
                <a:rPr lang="en-CA" sz="70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- Soft Seal - I-Gel</a:t>
              </a:r>
              <a:endParaRPr lang="da-DK" sz="7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CA" sz="70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(n=5)</a:t>
              </a:r>
              <a:endParaRPr lang="da-DK" sz="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Tekstboks 67"/>
            <p:cNvSpPr txBox="1"/>
            <p:nvPr/>
          </p:nvSpPr>
          <p:spPr>
            <a:xfrm>
              <a:off x="2987824" y="2564904"/>
              <a:ext cx="1368152" cy="307777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70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I-Gel </a:t>
              </a:r>
              <a:r>
                <a:rPr lang="en-CA" sz="7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- </a:t>
              </a:r>
              <a:r>
                <a:rPr lang="en-CA" sz="70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Soft Seal - </a:t>
              </a:r>
              <a:r>
                <a:rPr lang="en-CA" sz="700" dirty="0" err="1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AuraOnce</a:t>
              </a:r>
              <a:endParaRPr lang="da-DK" sz="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CA" sz="7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(</a:t>
              </a:r>
              <a:r>
                <a:rPr lang="en-CA" sz="70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n=15)</a:t>
              </a:r>
              <a:endParaRPr lang="da-DK" sz="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2" name="Tekstboks 68"/>
            <p:cNvSpPr txBox="1"/>
            <p:nvPr/>
          </p:nvSpPr>
          <p:spPr>
            <a:xfrm>
              <a:off x="4427984" y="2564904"/>
              <a:ext cx="1368152" cy="307777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7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Soft Seal </a:t>
              </a:r>
              <a:r>
                <a:rPr lang="en-CA" sz="70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- </a:t>
              </a:r>
              <a:r>
                <a:rPr lang="en-CA" sz="700" dirty="0" err="1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AuraOnce</a:t>
              </a:r>
              <a:r>
                <a:rPr lang="en-CA" sz="70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- I-Gel</a:t>
              </a:r>
              <a:endParaRPr lang="da-DK" sz="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CA" sz="7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(</a:t>
              </a:r>
              <a:r>
                <a:rPr lang="en-CA" sz="70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n=2)</a:t>
              </a:r>
              <a:endParaRPr lang="da-DK" sz="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Tekstboks 69"/>
            <p:cNvSpPr txBox="1"/>
            <p:nvPr/>
          </p:nvSpPr>
          <p:spPr>
            <a:xfrm>
              <a:off x="5868144" y="2564904"/>
              <a:ext cx="1368152" cy="307777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700" dirty="0" err="1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AuraOnce</a:t>
              </a:r>
              <a:r>
                <a:rPr lang="en-CA" sz="70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- I-Gel - Soft Seal </a:t>
              </a:r>
              <a:endParaRPr lang="da-DK" sz="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CA" sz="7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(</a:t>
              </a:r>
              <a:r>
                <a:rPr lang="en-CA" sz="70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n=4)</a:t>
              </a:r>
              <a:endParaRPr lang="da-DK" sz="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Tekstboks 70"/>
            <p:cNvSpPr txBox="1"/>
            <p:nvPr/>
          </p:nvSpPr>
          <p:spPr>
            <a:xfrm>
              <a:off x="7308304" y="2564904"/>
              <a:ext cx="1368152" cy="307777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70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I-Gel - </a:t>
              </a:r>
              <a:r>
                <a:rPr lang="en-CA" sz="700" dirty="0" err="1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AuraOnce</a:t>
              </a:r>
              <a:r>
                <a:rPr lang="en-CA" sz="70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 - Soft Seal</a:t>
              </a:r>
              <a:endParaRPr lang="da-DK" sz="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CA" sz="700" dirty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(</a:t>
              </a:r>
              <a:r>
                <a:rPr lang="en-CA" sz="700" dirty="0" smtClean="0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n=8)</a:t>
              </a:r>
              <a:endParaRPr lang="da-DK" sz="70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55" name="Vinklet forbindelse 71"/>
          <p:cNvCxnSpPr>
            <a:stCxn id="47" idx="2"/>
            <a:endCxn id="49" idx="0"/>
          </p:cNvCxnSpPr>
          <p:nvPr/>
        </p:nvCxnSpPr>
        <p:spPr>
          <a:xfrm rot="5400000">
            <a:off x="2414540" y="3248244"/>
            <a:ext cx="700335" cy="3601290"/>
          </a:xfrm>
          <a:prstGeom prst="bentConnector3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Vinklet forbindelse 72"/>
          <p:cNvCxnSpPr>
            <a:stCxn id="47" idx="2"/>
            <a:endCxn id="54" idx="0"/>
          </p:cNvCxnSpPr>
          <p:nvPr/>
        </p:nvCxnSpPr>
        <p:spPr>
          <a:xfrm rot="16200000" flipH="1">
            <a:off x="6014940" y="3249134"/>
            <a:ext cx="700335" cy="3599510"/>
          </a:xfrm>
          <a:prstGeom prst="bentConnector3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Vinklet forbindelse 73"/>
          <p:cNvCxnSpPr>
            <a:stCxn id="47" idx="2"/>
            <a:endCxn id="50" idx="0"/>
          </p:cNvCxnSpPr>
          <p:nvPr/>
        </p:nvCxnSpPr>
        <p:spPr>
          <a:xfrm rot="5400000">
            <a:off x="3134620" y="3968324"/>
            <a:ext cx="700335" cy="2161130"/>
          </a:xfrm>
          <a:prstGeom prst="bentConnector3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Vinklet forbindelse 74"/>
          <p:cNvCxnSpPr>
            <a:stCxn id="47" idx="2"/>
            <a:endCxn id="51" idx="0"/>
          </p:cNvCxnSpPr>
          <p:nvPr/>
        </p:nvCxnSpPr>
        <p:spPr>
          <a:xfrm rot="5400000">
            <a:off x="3854700" y="4688404"/>
            <a:ext cx="700335" cy="720970"/>
          </a:xfrm>
          <a:prstGeom prst="bentConnector3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Vinklet forbindelse 75"/>
          <p:cNvCxnSpPr>
            <a:stCxn id="47" idx="2"/>
            <a:endCxn id="52" idx="0"/>
          </p:cNvCxnSpPr>
          <p:nvPr/>
        </p:nvCxnSpPr>
        <p:spPr>
          <a:xfrm rot="16200000" flipH="1">
            <a:off x="4574780" y="4689294"/>
            <a:ext cx="700335" cy="719190"/>
          </a:xfrm>
          <a:prstGeom prst="bentConnector3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Vinklet forbindelse 76"/>
          <p:cNvCxnSpPr>
            <a:stCxn id="47" idx="2"/>
            <a:endCxn id="53" idx="0"/>
          </p:cNvCxnSpPr>
          <p:nvPr/>
        </p:nvCxnSpPr>
        <p:spPr>
          <a:xfrm rot="16200000" flipH="1">
            <a:off x="5294860" y="3969214"/>
            <a:ext cx="700335" cy="2159350"/>
          </a:xfrm>
          <a:prstGeom prst="bentConnector3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101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205"/>
    </mc:Choice>
    <mc:Fallback xmlns="">
      <p:transition xmlns:p14="http://schemas.microsoft.com/office/powerpoint/2010/main" spd="slow" advTm="32205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3589157" y="260648"/>
            <a:ext cx="166704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</a:rPr>
              <a:t>Results </a:t>
            </a:r>
          </a:p>
        </p:txBody>
      </p:sp>
      <p:cxnSp>
        <p:nvCxnSpPr>
          <p:cNvPr id="7" name="Lige forbindelse 6"/>
          <p:cNvCxnSpPr/>
          <p:nvPr/>
        </p:nvCxnSpPr>
        <p:spPr>
          <a:xfrm>
            <a:off x="-714412" y="1141396"/>
            <a:ext cx="10358510" cy="158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ktangel 41"/>
          <p:cNvSpPr/>
          <p:nvPr/>
        </p:nvSpPr>
        <p:spPr>
          <a:xfrm>
            <a:off x="3286116" y="1357298"/>
            <a:ext cx="1857388" cy="428628"/>
          </a:xfrm>
          <a:prstGeom prst="rect">
            <a:avLst/>
          </a:prstGeom>
          <a:solidFill>
            <a:srgbClr val="00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78591" y="5445224"/>
            <a:ext cx="16561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400" dirty="0" smtClean="0">
                <a:solidFill>
                  <a:schemeClr val="bg1"/>
                </a:solidFill>
                <a:sym typeface="Symbol"/>
              </a:rPr>
              <a:t>34.56.7</a:t>
            </a:r>
            <a:r>
              <a:rPr lang="en-US" sz="1400" dirty="0" smtClean="0">
                <a:solidFill>
                  <a:schemeClr val="bg1"/>
                </a:solidFill>
              </a:rPr>
              <a:t> s</a:t>
            </a:r>
            <a:endParaRPr lang="en-US" sz="1400" baseline="30000" dirty="0">
              <a:solidFill>
                <a:schemeClr val="bg1"/>
              </a:solidFill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628056" y="5445224"/>
            <a:ext cx="22238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400" dirty="0" smtClean="0">
                <a:solidFill>
                  <a:schemeClr val="bg1"/>
                </a:solidFill>
                <a:sym typeface="Symbol"/>
              </a:rPr>
              <a:t>15.63.4</a:t>
            </a:r>
            <a:r>
              <a:rPr lang="en-US" sz="1400" dirty="0" smtClean="0">
                <a:solidFill>
                  <a:schemeClr val="bg1"/>
                </a:solidFill>
              </a:rPr>
              <a:t> 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347864" y="5445225"/>
            <a:ext cx="122413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dirty="0" smtClean="0">
                <a:solidFill>
                  <a:schemeClr val="bg1"/>
                </a:solidFill>
                <a:sym typeface="Symbol"/>
              </a:rPr>
              <a:t>35.48.6</a:t>
            </a:r>
            <a:r>
              <a:rPr lang="en-US" sz="1400" dirty="0" smtClean="0">
                <a:solidFill>
                  <a:schemeClr val="bg1"/>
                </a:solidFill>
              </a:rPr>
              <a:t> s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950590" y="1537047"/>
            <a:ext cx="383743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 smtClean="0">
                <a:solidFill>
                  <a:schemeClr val="bg1"/>
                </a:solidFill>
              </a:rPr>
              <a:t>Without chest compressions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672586"/>
            <a:ext cx="4752528" cy="39886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984" y="1700808"/>
            <a:ext cx="4752000" cy="3947974"/>
          </a:xfrm>
          <a:prstGeom prst="rect">
            <a:avLst/>
          </a:prstGeom>
        </p:spPr>
      </p:pic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5292080" y="1556792"/>
            <a:ext cx="43924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 dirty="0" smtClean="0">
                <a:solidFill>
                  <a:schemeClr val="bg1"/>
                </a:solidFill>
              </a:rPr>
              <a:t>With on-going chest compressions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5" name="Tekstboks 11"/>
          <p:cNvSpPr txBox="1"/>
          <p:nvPr/>
        </p:nvSpPr>
        <p:spPr>
          <a:xfrm>
            <a:off x="35496" y="5445224"/>
            <a:ext cx="1001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 err="1" smtClean="0">
                <a:solidFill>
                  <a:srgbClr val="FFFFFF"/>
                </a:solidFill>
              </a:rPr>
              <a:t>mean</a:t>
            </a:r>
            <a:r>
              <a:rPr lang="da-DK" sz="1400" dirty="0" err="1" smtClean="0">
                <a:solidFill>
                  <a:srgbClr val="FFFFFF"/>
                </a:solidFill>
                <a:sym typeface="Symbol"/>
              </a:rPr>
              <a:t>SD</a:t>
            </a:r>
            <a:r>
              <a:rPr lang="da-DK" sz="1400" dirty="0" smtClean="0">
                <a:solidFill>
                  <a:srgbClr val="FFFFFF"/>
                </a:solidFill>
                <a:sym typeface="Symbol"/>
              </a:rPr>
              <a:t> </a:t>
            </a:r>
            <a:endParaRPr lang="da-DK" sz="1400" dirty="0">
              <a:solidFill>
                <a:srgbClr val="FFFFFF"/>
              </a:solidFill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5076056" y="5445224"/>
            <a:ext cx="16561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1400" dirty="0">
                <a:solidFill>
                  <a:srgbClr val="FFFFFF"/>
                </a:solidFill>
              </a:rPr>
              <a:t>32.9</a:t>
            </a:r>
            <a:r>
              <a:rPr lang="en-GB" sz="1400" dirty="0">
                <a:solidFill>
                  <a:srgbClr val="FFFFFF"/>
                </a:solidFill>
                <a:sym typeface="Symbol"/>
              </a:rPr>
              <a:t></a:t>
            </a:r>
            <a:r>
              <a:rPr lang="en-GB" sz="1400" dirty="0">
                <a:solidFill>
                  <a:srgbClr val="FFFFFF"/>
                </a:solidFill>
              </a:rPr>
              <a:t>7.2 s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endParaRPr lang="en-US" sz="1400" baseline="30000" dirty="0">
              <a:solidFill>
                <a:srgbClr val="FFFFFF"/>
              </a:solidFill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5940152" y="5445224"/>
            <a:ext cx="22238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1400" dirty="0">
                <a:solidFill>
                  <a:srgbClr val="FFFFFF"/>
                </a:solidFill>
              </a:rPr>
              <a:t>15.7</a:t>
            </a:r>
            <a:r>
              <a:rPr lang="en-GB" sz="1400" dirty="0">
                <a:solidFill>
                  <a:srgbClr val="FFFFFF"/>
                </a:solidFill>
                <a:sym typeface="Symbol"/>
              </a:rPr>
              <a:t></a:t>
            </a:r>
            <a:r>
              <a:rPr lang="en-GB" sz="1400" dirty="0" smtClean="0">
                <a:solidFill>
                  <a:srgbClr val="FFFFFF"/>
                </a:solidFill>
              </a:rPr>
              <a:t>3.7 s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7308304" y="5445224"/>
            <a:ext cx="17918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1400" dirty="0">
                <a:solidFill>
                  <a:srgbClr val="FFFFFF"/>
                </a:solidFill>
              </a:rPr>
              <a:t>32.5</a:t>
            </a:r>
            <a:r>
              <a:rPr lang="en-GB" sz="1400" dirty="0">
                <a:solidFill>
                  <a:srgbClr val="FFFFFF"/>
                </a:solidFill>
                <a:sym typeface="Symbol"/>
              </a:rPr>
              <a:t></a:t>
            </a:r>
            <a:r>
              <a:rPr lang="en-GB" sz="1400" dirty="0" smtClean="0">
                <a:solidFill>
                  <a:srgbClr val="FFFFFF"/>
                </a:solidFill>
              </a:rPr>
              <a:t>8.8 s</a:t>
            </a:r>
            <a:r>
              <a:rPr lang="en-US" sz="1400" dirty="0" smtClean="0">
                <a:solidFill>
                  <a:srgbClr val="FFFFFF"/>
                </a:solidFill>
              </a:rPr>
              <a:t> 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023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87"/>
    </mc:Choice>
    <mc:Fallback xmlns="">
      <p:transition xmlns:p14="http://schemas.microsoft.com/office/powerpoint/2010/main" spd="slow" advTm="3898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  <p:bldP spid="22" grpId="0"/>
      <p:bldP spid="15" grpId="0"/>
      <p:bldP spid="16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-27384"/>
            <a:ext cx="9144000" cy="6885384"/>
          </a:xfrm>
          <a:prstGeom prst="rect">
            <a:avLst/>
          </a:prstGeom>
          <a:solidFill>
            <a:srgbClr val="00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8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cxnSp>
        <p:nvCxnSpPr>
          <p:cNvPr id="7" name="Lige forbindelse 6"/>
          <p:cNvCxnSpPr/>
          <p:nvPr/>
        </p:nvCxnSpPr>
        <p:spPr>
          <a:xfrm>
            <a:off x="-714412" y="1141396"/>
            <a:ext cx="10358510" cy="158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ktangel 41"/>
          <p:cNvSpPr/>
          <p:nvPr/>
        </p:nvSpPr>
        <p:spPr>
          <a:xfrm>
            <a:off x="3286116" y="1357298"/>
            <a:ext cx="1857388" cy="428628"/>
          </a:xfrm>
          <a:prstGeom prst="rect">
            <a:avLst/>
          </a:prstGeom>
          <a:solidFill>
            <a:srgbClr val="00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2627784" y="2032392"/>
            <a:ext cx="38374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800" b="1" dirty="0">
                <a:solidFill>
                  <a:srgbClr val="FFFFFF"/>
                </a:solidFill>
              </a:rPr>
              <a:t>T</a:t>
            </a:r>
            <a:r>
              <a:rPr lang="en-GB" sz="2800" b="1" dirty="0" smtClean="0">
                <a:solidFill>
                  <a:srgbClr val="FFFFFF"/>
                </a:solidFill>
              </a:rPr>
              <a:t>ime </a:t>
            </a:r>
            <a:r>
              <a:rPr lang="en-GB" sz="2800" b="1" dirty="0">
                <a:solidFill>
                  <a:srgbClr val="FFFFFF"/>
                </a:solidFill>
              </a:rPr>
              <a:t>ratio (95% CI)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971600" y="2824480"/>
            <a:ext cx="30963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2800" b="1" dirty="0">
                <a:solidFill>
                  <a:srgbClr val="FFFFFF"/>
                </a:solidFill>
              </a:rPr>
              <a:t>i</a:t>
            </a:r>
            <a:r>
              <a:rPr lang="da-DK" sz="2800" b="1" dirty="0" smtClean="0">
                <a:solidFill>
                  <a:srgbClr val="FFFFFF"/>
                </a:solidFill>
              </a:rPr>
              <a:t>-gel / Soft </a:t>
            </a:r>
            <a:r>
              <a:rPr lang="da-DK" sz="2800" b="1" dirty="0" err="1" smtClean="0">
                <a:solidFill>
                  <a:srgbClr val="FFFFFF"/>
                </a:solidFill>
              </a:rPr>
              <a:t>Seal</a:t>
            </a:r>
            <a:r>
              <a:rPr lang="da-DK" sz="2800" b="1" dirty="0" smtClean="0">
                <a:solidFill>
                  <a:srgbClr val="FFFFFF"/>
                </a:solidFill>
              </a:rPr>
              <a:t> </a:t>
            </a:r>
            <a:r>
              <a:rPr lang="da-DK" sz="2800" b="1" dirty="0">
                <a:solidFill>
                  <a:srgbClr val="FFFFFF"/>
                </a:solidFill>
              </a:rPr>
              <a:t>	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71600" y="3616568"/>
            <a:ext cx="29248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</a:rPr>
              <a:t>i</a:t>
            </a:r>
            <a:r>
              <a:rPr lang="en-US" sz="2800" b="1" dirty="0" smtClean="0">
                <a:solidFill>
                  <a:srgbClr val="FFFFFF"/>
                </a:solidFill>
              </a:rPr>
              <a:t>-gel / </a:t>
            </a:r>
            <a:r>
              <a:rPr lang="en-US" sz="2800" b="1" dirty="0" err="1" smtClean="0">
                <a:solidFill>
                  <a:srgbClr val="FFFFFF"/>
                </a:solidFill>
              </a:rPr>
              <a:t>AuraOnce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21206" y="4409817"/>
            <a:ext cx="412219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</a:rPr>
              <a:t>Soft Seal / </a:t>
            </a:r>
            <a:r>
              <a:rPr lang="en-US" sz="2800" b="1" dirty="0" err="1" smtClean="0">
                <a:solidFill>
                  <a:srgbClr val="FFFFFF"/>
                </a:solidFill>
              </a:rPr>
              <a:t>AuraOnce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r>
              <a:rPr lang="cs-CZ" sz="2800" b="1" dirty="0">
                <a:solidFill>
                  <a:srgbClr val="FFFFFF"/>
                </a:solidFill>
              </a:rPr>
              <a:t>   </a:t>
            </a:r>
          </a:p>
          <a:p>
            <a:endParaRPr lang="en-US" sz="2800" dirty="0">
              <a:solidFill>
                <a:srgbClr val="FFFFFF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971600" y="1907540"/>
            <a:ext cx="69127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971600" y="2627620"/>
            <a:ext cx="69127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71600" y="5219908"/>
            <a:ext cx="69127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kstboks 18"/>
          <p:cNvSpPr txBox="1"/>
          <p:nvPr/>
        </p:nvSpPr>
        <p:spPr>
          <a:xfrm>
            <a:off x="971600" y="5291916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*</a:t>
            </a:r>
            <a:r>
              <a:rPr lang="en-GB" dirty="0" smtClean="0">
                <a:solidFill>
                  <a:schemeClr val="bg1"/>
                </a:solidFill>
              </a:rPr>
              <a:t> p</a:t>
            </a:r>
            <a:r>
              <a:rPr lang="en-GB" dirty="0" smtClean="0">
                <a:solidFill>
                  <a:schemeClr val="bg1"/>
                </a:solidFill>
                <a:sym typeface="Symbol"/>
              </a:rPr>
              <a:t></a:t>
            </a:r>
            <a:r>
              <a:rPr lang="en-GB" dirty="0" smtClean="0">
                <a:solidFill>
                  <a:schemeClr val="bg1"/>
                </a:solidFill>
              </a:rPr>
              <a:t>0.0001</a:t>
            </a:r>
            <a:endParaRPr lang="da-DK" dirty="0"/>
          </a:p>
        </p:txBody>
      </p:sp>
      <p:sp>
        <p:nvSpPr>
          <p:cNvPr id="3" name="TextBox 2"/>
          <p:cNvSpPr txBox="1"/>
          <p:nvPr/>
        </p:nvSpPr>
        <p:spPr>
          <a:xfrm>
            <a:off x="4860032" y="3625860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FFFF"/>
                </a:solidFill>
              </a:rPr>
              <a:t>0.46 (0.44-0.48)*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4860032" y="2852936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FFFF"/>
                </a:solidFill>
              </a:rPr>
              <a:t>0.46 (0.44-0.48)*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4860032" y="4417948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FFFF"/>
                </a:solidFill>
              </a:rPr>
              <a:t>1.01 (0.97-1.06)</a:t>
            </a:r>
            <a:endParaRPr lang="en-US" sz="2800" dirty="0"/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3589157" y="260648"/>
            <a:ext cx="166704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</a:rPr>
              <a:t>Results </a:t>
            </a:r>
          </a:p>
        </p:txBody>
      </p:sp>
    </p:spTree>
    <p:extLst>
      <p:ext uri="{BB962C8B-B14F-4D97-AF65-F5344CB8AC3E}">
        <p14:creationId xmlns:p14="http://schemas.microsoft.com/office/powerpoint/2010/main" val="87528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55"/>
    </mc:Choice>
    <mc:Fallback xmlns="">
      <p:transition xmlns:p14="http://schemas.microsoft.com/office/powerpoint/2010/main" spd="slow" advTm="2285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cxnSp>
        <p:nvCxnSpPr>
          <p:cNvPr id="7" name="Lige forbindelse 6"/>
          <p:cNvCxnSpPr/>
          <p:nvPr/>
        </p:nvCxnSpPr>
        <p:spPr>
          <a:xfrm>
            <a:off x="-714412" y="1141396"/>
            <a:ext cx="10358510" cy="158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uppe 22"/>
          <p:cNvGrpSpPr/>
          <p:nvPr/>
        </p:nvGrpSpPr>
        <p:grpSpPr>
          <a:xfrm>
            <a:off x="1115616" y="2708920"/>
            <a:ext cx="7344816" cy="2535280"/>
            <a:chOff x="1187624" y="2617748"/>
            <a:chExt cx="7344816" cy="2535280"/>
          </a:xfrm>
        </p:grpSpPr>
        <p:grpSp>
          <p:nvGrpSpPr>
            <p:cNvPr id="12" name="Gruppe 11"/>
            <p:cNvGrpSpPr/>
            <p:nvPr/>
          </p:nvGrpSpPr>
          <p:grpSpPr>
            <a:xfrm>
              <a:off x="1547664" y="2636912"/>
              <a:ext cx="6192688" cy="523220"/>
              <a:chOff x="1475656" y="2420888"/>
              <a:chExt cx="6192688" cy="523220"/>
            </a:xfrm>
          </p:grpSpPr>
          <p:sp>
            <p:nvSpPr>
              <p:cNvPr id="50" name="Tekstboks 49"/>
              <p:cNvSpPr txBox="1"/>
              <p:nvPr/>
            </p:nvSpPr>
            <p:spPr>
              <a:xfrm>
                <a:off x="1475656" y="2420888"/>
                <a:ext cx="201622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sz="2800" b="1" dirty="0" smtClean="0">
                    <a:solidFill>
                      <a:schemeClr val="bg1"/>
                    </a:solidFill>
                  </a:rPr>
                  <a:t>Soft </a:t>
                </a:r>
                <a:r>
                  <a:rPr lang="da-DK" sz="2800" b="1" dirty="0" err="1" smtClean="0">
                    <a:solidFill>
                      <a:schemeClr val="bg1"/>
                    </a:solidFill>
                  </a:rPr>
                  <a:t>Seal</a:t>
                </a:r>
                <a:endParaRPr lang="da-DK" sz="2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Tekstboks 50"/>
              <p:cNvSpPr txBox="1"/>
              <p:nvPr/>
            </p:nvSpPr>
            <p:spPr>
              <a:xfrm>
                <a:off x="3851920" y="2420888"/>
                <a:ext cx="14401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sz="2800" b="1" dirty="0">
                    <a:solidFill>
                      <a:schemeClr val="bg1"/>
                    </a:solidFill>
                  </a:rPr>
                  <a:t>i</a:t>
                </a:r>
                <a:r>
                  <a:rPr lang="da-DK" sz="2800" b="1" dirty="0" smtClean="0">
                    <a:solidFill>
                      <a:schemeClr val="bg1"/>
                    </a:solidFill>
                  </a:rPr>
                  <a:t>-</a:t>
                </a:r>
                <a:r>
                  <a:rPr lang="da-DK" sz="2800" b="1" dirty="0">
                    <a:solidFill>
                      <a:schemeClr val="bg1"/>
                    </a:solidFill>
                  </a:rPr>
                  <a:t>g</a:t>
                </a:r>
                <a:r>
                  <a:rPr lang="da-DK" sz="2800" b="1" dirty="0" smtClean="0">
                    <a:solidFill>
                      <a:schemeClr val="bg1"/>
                    </a:solidFill>
                  </a:rPr>
                  <a:t>el</a:t>
                </a:r>
                <a:endParaRPr lang="da-DK" sz="2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Tekstboks 51"/>
              <p:cNvSpPr txBox="1"/>
              <p:nvPr/>
            </p:nvSpPr>
            <p:spPr>
              <a:xfrm>
                <a:off x="5724128" y="2420888"/>
                <a:ext cx="194421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sz="2800" b="1" dirty="0" err="1" smtClean="0">
                    <a:solidFill>
                      <a:schemeClr val="bg1"/>
                    </a:solidFill>
                  </a:rPr>
                  <a:t>AuraOnce</a:t>
                </a:r>
                <a:endParaRPr lang="da-DK" sz="2800" b="1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10" name="Lige forbindelse 9"/>
            <p:cNvCxnSpPr/>
            <p:nvPr/>
          </p:nvCxnSpPr>
          <p:spPr>
            <a:xfrm>
              <a:off x="1187624" y="2617748"/>
              <a:ext cx="691276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ge forbindelse 10"/>
            <p:cNvCxnSpPr/>
            <p:nvPr/>
          </p:nvCxnSpPr>
          <p:spPr>
            <a:xfrm>
              <a:off x="1187624" y="3202343"/>
              <a:ext cx="691276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uppe 12"/>
            <p:cNvGrpSpPr/>
            <p:nvPr/>
          </p:nvGrpSpPr>
          <p:grpSpPr>
            <a:xfrm>
              <a:off x="1763688" y="3337828"/>
              <a:ext cx="5760640" cy="542384"/>
              <a:chOff x="1691680" y="2401724"/>
              <a:chExt cx="5760640" cy="542384"/>
            </a:xfrm>
          </p:grpSpPr>
          <p:sp>
            <p:nvSpPr>
              <p:cNvPr id="14" name="Tekstboks 13"/>
              <p:cNvSpPr txBox="1"/>
              <p:nvPr/>
            </p:nvSpPr>
            <p:spPr>
              <a:xfrm>
                <a:off x="1691680" y="2401724"/>
                <a:ext cx="14401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sz="2800" b="1" dirty="0" smtClean="0">
                    <a:solidFill>
                      <a:schemeClr val="bg1"/>
                    </a:solidFill>
                  </a:rPr>
                  <a:t>100 %</a:t>
                </a:r>
              </a:p>
            </p:txBody>
          </p:sp>
          <p:sp>
            <p:nvSpPr>
              <p:cNvPr id="15" name="Tekstboks 14"/>
              <p:cNvSpPr txBox="1"/>
              <p:nvPr/>
            </p:nvSpPr>
            <p:spPr>
              <a:xfrm>
                <a:off x="3851920" y="2420888"/>
                <a:ext cx="14401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sz="2800" b="1" dirty="0" smtClean="0">
                    <a:solidFill>
                      <a:schemeClr val="bg1"/>
                    </a:solidFill>
                  </a:rPr>
                  <a:t>97 %</a:t>
                </a:r>
              </a:p>
            </p:txBody>
          </p:sp>
          <p:sp>
            <p:nvSpPr>
              <p:cNvPr id="16" name="Tekstboks 15"/>
              <p:cNvSpPr txBox="1"/>
              <p:nvPr/>
            </p:nvSpPr>
            <p:spPr>
              <a:xfrm>
                <a:off x="6012160" y="2420888"/>
                <a:ext cx="14401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sz="2800" b="1" dirty="0" smtClean="0">
                    <a:solidFill>
                      <a:schemeClr val="bg1"/>
                    </a:solidFill>
                  </a:rPr>
                  <a:t>92 %</a:t>
                </a:r>
              </a:p>
            </p:txBody>
          </p:sp>
        </p:grpSp>
        <p:cxnSp>
          <p:nvCxnSpPr>
            <p:cNvPr id="18" name="Lige forbindelse 17"/>
            <p:cNvCxnSpPr/>
            <p:nvPr/>
          </p:nvCxnSpPr>
          <p:spPr>
            <a:xfrm>
              <a:off x="1187624" y="4201924"/>
              <a:ext cx="691276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kstboks 18"/>
            <p:cNvSpPr txBox="1"/>
            <p:nvPr/>
          </p:nvSpPr>
          <p:spPr>
            <a:xfrm>
              <a:off x="1187624" y="4506697"/>
              <a:ext cx="73448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</a:rPr>
                <a:t>*</a:t>
              </a:r>
              <a:r>
                <a:rPr lang="en-GB" dirty="0" smtClean="0">
                  <a:solidFill>
                    <a:schemeClr val="bg1"/>
                  </a:solidFill>
                </a:rPr>
                <a:t> p</a:t>
              </a:r>
              <a:r>
                <a:rPr lang="en-GB" dirty="0" smtClean="0">
                  <a:solidFill>
                    <a:schemeClr val="bg1"/>
                  </a:solidFill>
                  <a:sym typeface="Symbol"/>
                </a:rPr>
                <a:t></a:t>
              </a:r>
              <a:r>
                <a:rPr lang="en-GB" dirty="0" smtClean="0">
                  <a:solidFill>
                    <a:schemeClr val="bg1"/>
                  </a:solidFill>
                </a:rPr>
                <a:t>0.0001, Soft Seal </a:t>
              </a:r>
              <a:r>
                <a:rPr lang="en-GB" dirty="0" err="1" smtClean="0">
                  <a:solidFill>
                    <a:schemeClr val="bg1"/>
                  </a:solidFill>
                </a:rPr>
                <a:t>vs</a:t>
              </a:r>
              <a:r>
                <a:rPr lang="en-GB" dirty="0" smtClean="0">
                  <a:solidFill>
                    <a:schemeClr val="bg1"/>
                  </a:solidFill>
                </a:rPr>
                <a:t> </a:t>
              </a:r>
              <a:r>
                <a:rPr lang="en-GB" dirty="0" err="1" smtClean="0">
                  <a:solidFill>
                    <a:schemeClr val="bg1"/>
                  </a:solidFill>
                </a:rPr>
                <a:t>AuraOnce</a:t>
              </a:r>
              <a:endParaRPr lang="da-DK" dirty="0" smtClean="0">
                <a:solidFill>
                  <a:schemeClr val="bg1"/>
                </a:solidFill>
              </a:endParaRPr>
            </a:p>
            <a:p>
              <a:endParaRPr lang="da-DK" dirty="0"/>
            </a:p>
          </p:txBody>
        </p:sp>
        <p:sp>
          <p:nvSpPr>
            <p:cNvPr id="20" name="Tekstboks 19"/>
            <p:cNvSpPr txBox="1"/>
            <p:nvPr/>
          </p:nvSpPr>
          <p:spPr>
            <a:xfrm>
              <a:off x="2915816" y="3347700"/>
              <a:ext cx="274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</a:rPr>
                <a:t>*</a:t>
              </a:r>
              <a:endParaRPr lang="da-DK" b="1" dirty="0"/>
            </a:p>
          </p:txBody>
        </p:sp>
        <p:sp>
          <p:nvSpPr>
            <p:cNvPr id="21" name="Tekstboks 20"/>
            <p:cNvSpPr txBox="1"/>
            <p:nvPr/>
          </p:nvSpPr>
          <p:spPr>
            <a:xfrm>
              <a:off x="5004048" y="3346359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da-DK" b="1" dirty="0"/>
            </a:p>
          </p:txBody>
        </p:sp>
        <p:sp>
          <p:nvSpPr>
            <p:cNvPr id="22" name="Tekstboks 21"/>
            <p:cNvSpPr txBox="1"/>
            <p:nvPr/>
          </p:nvSpPr>
          <p:spPr>
            <a:xfrm>
              <a:off x="7092280" y="3347700"/>
              <a:ext cx="274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</a:rPr>
                <a:t>*</a:t>
              </a:r>
              <a:endParaRPr lang="da-DK" b="1" dirty="0"/>
            </a:p>
          </p:txBody>
        </p:sp>
      </p:grp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2680296" y="1700808"/>
            <a:ext cx="37834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</a:rPr>
              <a:t>Effective ventilations</a:t>
            </a:r>
            <a:endParaRPr lang="en-US" sz="28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3589157" y="260648"/>
            <a:ext cx="166704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</a:rPr>
              <a:t>Results </a:t>
            </a:r>
          </a:p>
        </p:txBody>
      </p:sp>
    </p:spTree>
    <p:extLst>
      <p:ext uri="{BB962C8B-B14F-4D97-AF65-F5344CB8AC3E}">
        <p14:creationId xmlns:p14="http://schemas.microsoft.com/office/powerpoint/2010/main" val="23616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76"/>
    </mc:Choice>
    <mc:Fallback xmlns="">
      <p:transition xmlns:p14="http://schemas.microsoft.com/office/powerpoint/2010/main" spd="slow" advTm="2247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cxnSp>
        <p:nvCxnSpPr>
          <p:cNvPr id="7" name="Lige forbindelse 6"/>
          <p:cNvCxnSpPr/>
          <p:nvPr/>
        </p:nvCxnSpPr>
        <p:spPr>
          <a:xfrm>
            <a:off x="-714412" y="1141396"/>
            <a:ext cx="10358510" cy="158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ktangel 41"/>
          <p:cNvSpPr/>
          <p:nvPr/>
        </p:nvSpPr>
        <p:spPr>
          <a:xfrm>
            <a:off x="3286116" y="1357298"/>
            <a:ext cx="1857388" cy="428628"/>
          </a:xfrm>
          <a:prstGeom prst="rect">
            <a:avLst/>
          </a:prstGeom>
          <a:solidFill>
            <a:srgbClr val="00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14" y="1484784"/>
            <a:ext cx="4610018" cy="3996000"/>
          </a:xfrm>
          <a:prstGeom prst="rect">
            <a:avLst/>
          </a:prstGeom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826078" y="5373216"/>
            <a:ext cx="165618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1200" dirty="0">
                <a:solidFill>
                  <a:schemeClr val="bg1"/>
                </a:solidFill>
              </a:rPr>
              <a:t>0.65</a:t>
            </a:r>
            <a:r>
              <a:rPr lang="en-GB" sz="1200" dirty="0">
                <a:solidFill>
                  <a:schemeClr val="bg1"/>
                </a:solidFill>
                <a:sym typeface="Symbol"/>
              </a:rPr>
              <a:t></a:t>
            </a:r>
            <a:r>
              <a:rPr lang="en-GB" sz="1200" dirty="0">
                <a:solidFill>
                  <a:schemeClr val="bg1"/>
                </a:solidFill>
              </a:rPr>
              <a:t>0.14 L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endParaRPr lang="en-US" sz="1200" baseline="30000" dirty="0">
              <a:solidFill>
                <a:schemeClr val="bg1"/>
              </a:solidFill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2341653" y="5373216"/>
            <a:ext cx="1076713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1200" dirty="0">
                <a:solidFill>
                  <a:schemeClr val="bg1"/>
                </a:solidFill>
              </a:rPr>
              <a:t>0.50</a:t>
            </a:r>
            <a:r>
              <a:rPr lang="en-GB" sz="1200" dirty="0">
                <a:solidFill>
                  <a:schemeClr val="bg1"/>
                </a:solidFill>
                <a:sym typeface="Symbol"/>
              </a:rPr>
              <a:t></a:t>
            </a:r>
            <a:r>
              <a:rPr lang="en-GB" sz="1200" dirty="0">
                <a:solidFill>
                  <a:schemeClr val="bg1"/>
                </a:solidFill>
              </a:rPr>
              <a:t>0.16 L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282734" y="5373216"/>
            <a:ext cx="1359768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GB" sz="1200" dirty="0">
                <a:solidFill>
                  <a:schemeClr val="bg1"/>
                </a:solidFill>
              </a:rPr>
              <a:t>0.39</a:t>
            </a:r>
            <a:r>
              <a:rPr lang="en-GB" sz="1200" dirty="0">
                <a:solidFill>
                  <a:schemeClr val="bg1"/>
                </a:solidFill>
                <a:sym typeface="Symbol"/>
              </a:rPr>
              <a:t></a:t>
            </a:r>
            <a:r>
              <a:rPr lang="en-GB" sz="1200" dirty="0">
                <a:solidFill>
                  <a:schemeClr val="bg1"/>
                </a:solidFill>
              </a:rPr>
              <a:t>0.19 L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5" name="Tekstboks 11"/>
          <p:cNvSpPr txBox="1"/>
          <p:nvPr/>
        </p:nvSpPr>
        <p:spPr>
          <a:xfrm>
            <a:off x="229207" y="5384249"/>
            <a:ext cx="8849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 err="1" smtClean="0">
                <a:solidFill>
                  <a:srgbClr val="FFFFFF"/>
                </a:solidFill>
              </a:rPr>
              <a:t>mean</a:t>
            </a:r>
            <a:r>
              <a:rPr lang="da-DK" sz="1200" dirty="0" err="1" smtClean="0">
                <a:solidFill>
                  <a:srgbClr val="FFFFFF"/>
                </a:solidFill>
                <a:sym typeface="Symbol"/>
              </a:rPr>
              <a:t>SD</a:t>
            </a:r>
            <a:r>
              <a:rPr lang="da-DK" sz="1200" dirty="0" smtClean="0">
                <a:solidFill>
                  <a:srgbClr val="FFFFFF"/>
                </a:solidFill>
                <a:sym typeface="Symbol"/>
              </a:rPr>
              <a:t> </a:t>
            </a:r>
            <a:endParaRPr lang="da-DK" sz="1200" dirty="0">
              <a:solidFill>
                <a:srgbClr val="FFFFFF"/>
              </a:solidFill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6876256" y="2401143"/>
            <a:ext cx="19442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1400" b="1" dirty="0" smtClean="0">
                <a:solidFill>
                  <a:schemeClr val="bg1"/>
                </a:solidFill>
              </a:rPr>
              <a:t>Difference (95%CI)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4860032" y="2977207"/>
            <a:ext cx="144016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1400" b="1" dirty="0" err="1" smtClean="0">
                <a:solidFill>
                  <a:schemeClr val="bg1"/>
                </a:solidFill>
              </a:rPr>
              <a:t>SoftSeal</a:t>
            </a:r>
            <a:r>
              <a:rPr lang="da-DK" sz="1400" b="1" dirty="0" smtClean="0">
                <a:solidFill>
                  <a:schemeClr val="bg1"/>
                </a:solidFill>
              </a:rPr>
              <a:t>/i-gel  	 	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4932040" y="2852936"/>
            <a:ext cx="36724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932040" y="2276872"/>
            <a:ext cx="36724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4860032" y="3419708"/>
            <a:ext cx="1467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</a:rPr>
              <a:t>i</a:t>
            </a:r>
            <a:r>
              <a:rPr lang="en-US" sz="1400" b="1" dirty="0" smtClean="0">
                <a:solidFill>
                  <a:srgbClr val="FFFFFF"/>
                </a:solidFill>
              </a:rPr>
              <a:t>-gel/</a:t>
            </a:r>
            <a:r>
              <a:rPr lang="en-US" sz="1400" b="1" dirty="0" err="1" smtClean="0">
                <a:solidFill>
                  <a:srgbClr val="FFFFFF"/>
                </a:solidFill>
              </a:rPr>
              <a:t>AuraOnce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860032" y="3841303"/>
            <a:ext cx="18646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FFFFFF"/>
                </a:solidFill>
              </a:rPr>
              <a:t>Soft Seal/</a:t>
            </a:r>
            <a:r>
              <a:rPr lang="en-US" sz="1400" b="1" dirty="0" err="1" smtClean="0">
                <a:solidFill>
                  <a:srgbClr val="FFFFFF"/>
                </a:solidFill>
              </a:rPr>
              <a:t>AuraOnce</a:t>
            </a:r>
            <a:endParaRPr lang="en-US" sz="1400" dirty="0">
              <a:solidFill>
                <a:srgbClr val="FFFFFF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4932040" y="4437112"/>
            <a:ext cx="367240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4932040" y="4509120"/>
            <a:ext cx="22238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1400" dirty="0" smtClean="0">
                <a:solidFill>
                  <a:schemeClr val="bg1"/>
                </a:solidFill>
              </a:rPr>
              <a:t>*P&lt;0.001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21" name="Text Box 6"/>
          <p:cNvSpPr txBox="1">
            <a:spLocks noChangeArrowheads="1"/>
          </p:cNvSpPr>
          <p:nvPr/>
        </p:nvSpPr>
        <p:spPr bwMode="auto">
          <a:xfrm>
            <a:off x="4860032" y="2401143"/>
            <a:ext cx="19442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da-DK" sz="1400" b="1" dirty="0" err="1" smtClean="0">
                <a:solidFill>
                  <a:schemeClr val="bg1"/>
                </a:solidFill>
              </a:rPr>
              <a:t>Supraglottic</a:t>
            </a:r>
            <a:r>
              <a:rPr lang="da-DK" sz="1400" b="1" dirty="0" smtClean="0">
                <a:solidFill>
                  <a:schemeClr val="bg1"/>
                </a:solidFill>
              </a:rPr>
              <a:t> </a:t>
            </a:r>
            <a:r>
              <a:rPr lang="da-DK" sz="1400" b="1" dirty="0" err="1" smtClean="0">
                <a:solidFill>
                  <a:schemeClr val="bg1"/>
                </a:solidFill>
              </a:rPr>
              <a:t>airways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76256" y="2996952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FFFFFF"/>
                </a:solidFill>
              </a:rPr>
              <a:t>0.12 </a:t>
            </a:r>
            <a:r>
              <a:rPr lang="en-GB" sz="1400" b="1" dirty="0">
                <a:solidFill>
                  <a:srgbClr val="FFFFFF"/>
                </a:solidFill>
              </a:rPr>
              <a:t>(0.07-0.17)*</a:t>
            </a:r>
            <a:r>
              <a:rPr lang="en-US" sz="1400" b="1" dirty="0"/>
              <a:t> </a:t>
            </a:r>
            <a:r>
              <a:rPr lang="en-US" sz="1400" b="1" dirty="0">
                <a:solidFill>
                  <a:srgbClr val="FFFFFF"/>
                </a:solidFill>
              </a:rPr>
              <a:t>L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876256" y="3409255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rgbClr val="FFFFFF"/>
                </a:solidFill>
              </a:rPr>
              <a:t>0.11 </a:t>
            </a:r>
            <a:r>
              <a:rPr lang="en-GB" sz="1400" b="1" dirty="0">
                <a:solidFill>
                  <a:srgbClr val="FFFFFF"/>
                </a:solidFill>
              </a:rPr>
              <a:t>(0.06-0.16)* L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876256" y="3841303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>
                <a:solidFill>
                  <a:srgbClr val="FFFFFF"/>
                </a:solidFill>
              </a:rPr>
              <a:t>0.23 (0.18- 0.28)</a:t>
            </a:r>
            <a:r>
              <a:rPr lang="en-GB" sz="1400" b="1" dirty="0">
                <a:solidFill>
                  <a:srgbClr val="FFFFFF"/>
                </a:solidFill>
              </a:rPr>
              <a:t>* L</a:t>
            </a:r>
            <a:endParaRPr lang="en-US" sz="1400" dirty="0"/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3589157" y="260648"/>
            <a:ext cx="166704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</a:rPr>
              <a:t>Results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3426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22"/>
    </mc:Choice>
    <mc:Fallback xmlns="">
      <p:transition xmlns:p14="http://schemas.microsoft.com/office/powerpoint/2010/main" spd="slow" advTm="3442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9" grpId="0"/>
      <p:bldP spid="22" grpId="0"/>
      <p:bldP spid="24" grpId="0"/>
      <p:bldP spid="21" grpId="0"/>
      <p:bldP spid="3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cxnSp>
        <p:nvCxnSpPr>
          <p:cNvPr id="7" name="Lige forbindelse 6"/>
          <p:cNvCxnSpPr/>
          <p:nvPr/>
        </p:nvCxnSpPr>
        <p:spPr>
          <a:xfrm>
            <a:off x="-714412" y="1141396"/>
            <a:ext cx="10358510" cy="158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uppe 22"/>
          <p:cNvGrpSpPr/>
          <p:nvPr/>
        </p:nvGrpSpPr>
        <p:grpSpPr>
          <a:xfrm>
            <a:off x="1115616" y="2708920"/>
            <a:ext cx="7344816" cy="2374523"/>
            <a:chOff x="1187624" y="2617748"/>
            <a:chExt cx="7344816" cy="2374523"/>
          </a:xfrm>
        </p:grpSpPr>
        <p:grpSp>
          <p:nvGrpSpPr>
            <p:cNvPr id="12" name="Gruppe 11"/>
            <p:cNvGrpSpPr/>
            <p:nvPr/>
          </p:nvGrpSpPr>
          <p:grpSpPr>
            <a:xfrm>
              <a:off x="1547664" y="2636912"/>
              <a:ext cx="6192688" cy="523220"/>
              <a:chOff x="1475656" y="2420888"/>
              <a:chExt cx="6192688" cy="523220"/>
            </a:xfrm>
          </p:grpSpPr>
          <p:sp>
            <p:nvSpPr>
              <p:cNvPr id="50" name="Tekstboks 49"/>
              <p:cNvSpPr txBox="1"/>
              <p:nvPr/>
            </p:nvSpPr>
            <p:spPr>
              <a:xfrm>
                <a:off x="1475656" y="2420888"/>
                <a:ext cx="201622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sz="2800" b="1" dirty="0" smtClean="0">
                    <a:solidFill>
                      <a:schemeClr val="bg1"/>
                    </a:solidFill>
                  </a:rPr>
                  <a:t>Soft </a:t>
                </a:r>
                <a:r>
                  <a:rPr lang="da-DK" sz="2800" b="1" dirty="0" err="1" smtClean="0">
                    <a:solidFill>
                      <a:schemeClr val="bg1"/>
                    </a:solidFill>
                  </a:rPr>
                  <a:t>Seal</a:t>
                </a:r>
                <a:endParaRPr lang="da-DK" sz="2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Tekstboks 50"/>
              <p:cNvSpPr txBox="1"/>
              <p:nvPr/>
            </p:nvSpPr>
            <p:spPr>
              <a:xfrm>
                <a:off x="3851920" y="2420888"/>
                <a:ext cx="14401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sz="2800" b="1" dirty="0">
                    <a:solidFill>
                      <a:schemeClr val="bg1"/>
                    </a:solidFill>
                  </a:rPr>
                  <a:t>i</a:t>
                </a:r>
                <a:r>
                  <a:rPr lang="da-DK" sz="2800" b="1" dirty="0" smtClean="0">
                    <a:solidFill>
                      <a:schemeClr val="bg1"/>
                    </a:solidFill>
                  </a:rPr>
                  <a:t>-</a:t>
                </a:r>
                <a:r>
                  <a:rPr lang="da-DK" sz="2800" b="1" dirty="0">
                    <a:solidFill>
                      <a:schemeClr val="bg1"/>
                    </a:solidFill>
                  </a:rPr>
                  <a:t>g</a:t>
                </a:r>
                <a:r>
                  <a:rPr lang="da-DK" sz="2800" b="1" dirty="0" smtClean="0">
                    <a:solidFill>
                      <a:schemeClr val="bg1"/>
                    </a:solidFill>
                  </a:rPr>
                  <a:t>el</a:t>
                </a:r>
                <a:endParaRPr lang="da-DK" sz="2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Tekstboks 51"/>
              <p:cNvSpPr txBox="1"/>
              <p:nvPr/>
            </p:nvSpPr>
            <p:spPr>
              <a:xfrm>
                <a:off x="5724128" y="2420888"/>
                <a:ext cx="194421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sz="2800" b="1" dirty="0" err="1" smtClean="0">
                    <a:solidFill>
                      <a:schemeClr val="bg1"/>
                    </a:solidFill>
                  </a:rPr>
                  <a:t>AuraOnce</a:t>
                </a:r>
                <a:endParaRPr lang="da-DK" sz="2800" b="1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10" name="Lige forbindelse 9"/>
            <p:cNvCxnSpPr/>
            <p:nvPr/>
          </p:nvCxnSpPr>
          <p:spPr>
            <a:xfrm>
              <a:off x="1187624" y="2617748"/>
              <a:ext cx="691276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ge forbindelse 10"/>
            <p:cNvCxnSpPr/>
            <p:nvPr/>
          </p:nvCxnSpPr>
          <p:spPr>
            <a:xfrm>
              <a:off x="1187624" y="3202343"/>
              <a:ext cx="691276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uppe 12"/>
            <p:cNvGrpSpPr/>
            <p:nvPr/>
          </p:nvGrpSpPr>
          <p:grpSpPr>
            <a:xfrm>
              <a:off x="1763688" y="3337828"/>
              <a:ext cx="5760640" cy="542384"/>
              <a:chOff x="1691680" y="2401724"/>
              <a:chExt cx="5760640" cy="542384"/>
            </a:xfrm>
          </p:grpSpPr>
          <p:sp>
            <p:nvSpPr>
              <p:cNvPr id="14" name="Tekstboks 13"/>
              <p:cNvSpPr txBox="1"/>
              <p:nvPr/>
            </p:nvSpPr>
            <p:spPr>
              <a:xfrm>
                <a:off x="1691680" y="2401724"/>
                <a:ext cx="14401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800" b="1" dirty="0">
                    <a:solidFill>
                      <a:srgbClr val="FFFFFF"/>
                    </a:solidFill>
                  </a:rPr>
                  <a:t>5%</a:t>
                </a:r>
                <a:r>
                  <a:rPr lang="en-US" sz="2800" b="1" dirty="0">
                    <a:solidFill>
                      <a:srgbClr val="FFFFFF"/>
                    </a:solidFill>
                  </a:rPr>
                  <a:t> </a:t>
                </a:r>
                <a:endParaRPr lang="da-DK" sz="2800" b="1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Tekstboks 14"/>
              <p:cNvSpPr txBox="1"/>
              <p:nvPr/>
            </p:nvSpPr>
            <p:spPr>
              <a:xfrm>
                <a:off x="3851920" y="2420888"/>
                <a:ext cx="14401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800" b="1" dirty="0">
                    <a:solidFill>
                      <a:srgbClr val="FFFFFF"/>
                    </a:solidFill>
                  </a:rPr>
                  <a:t>23%</a:t>
                </a:r>
                <a:r>
                  <a:rPr lang="en-US" sz="2800" b="1" dirty="0">
                    <a:solidFill>
                      <a:srgbClr val="FFFFFF"/>
                    </a:solidFill>
                  </a:rPr>
                  <a:t> </a:t>
                </a:r>
                <a:endParaRPr lang="da-DK" sz="2800" b="1" dirty="0" smtClean="0">
                  <a:solidFill>
                    <a:srgbClr val="FFFFFF"/>
                  </a:solidFill>
                </a:endParaRPr>
              </a:p>
            </p:txBody>
          </p:sp>
          <p:sp>
            <p:nvSpPr>
              <p:cNvPr id="16" name="Tekstboks 15"/>
              <p:cNvSpPr txBox="1"/>
              <p:nvPr/>
            </p:nvSpPr>
            <p:spPr>
              <a:xfrm>
                <a:off x="6012160" y="2420888"/>
                <a:ext cx="14401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800" b="1" dirty="0">
                    <a:solidFill>
                      <a:srgbClr val="FFFFFF"/>
                    </a:solidFill>
                  </a:rPr>
                  <a:t>43%</a:t>
                </a:r>
                <a:r>
                  <a:rPr lang="en-US" sz="2800" b="1" dirty="0">
                    <a:solidFill>
                      <a:srgbClr val="FFFFFF"/>
                    </a:solidFill>
                  </a:rPr>
                  <a:t> </a:t>
                </a:r>
                <a:endParaRPr lang="da-DK" sz="2800" b="1" dirty="0" smtClean="0">
                  <a:solidFill>
                    <a:srgbClr val="FFFFFF"/>
                  </a:solidFill>
                </a:endParaRPr>
              </a:p>
            </p:txBody>
          </p:sp>
        </p:grpSp>
        <p:cxnSp>
          <p:nvCxnSpPr>
            <p:cNvPr id="18" name="Lige forbindelse 17"/>
            <p:cNvCxnSpPr/>
            <p:nvPr/>
          </p:nvCxnSpPr>
          <p:spPr>
            <a:xfrm>
              <a:off x="1187624" y="4129916"/>
              <a:ext cx="6912768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kstboks 18"/>
            <p:cNvSpPr txBox="1"/>
            <p:nvPr/>
          </p:nvSpPr>
          <p:spPr>
            <a:xfrm>
              <a:off x="1187624" y="4345940"/>
              <a:ext cx="73448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</a:rPr>
                <a:t>*</a:t>
              </a:r>
              <a:r>
                <a:rPr lang="en-GB" dirty="0" smtClean="0">
                  <a:solidFill>
                    <a:schemeClr val="bg1"/>
                  </a:solidFill>
                </a:rPr>
                <a:t> p</a:t>
              </a:r>
              <a:r>
                <a:rPr lang="en-GB" dirty="0">
                  <a:solidFill>
                    <a:schemeClr val="bg1"/>
                  </a:solidFill>
                  <a:sym typeface="Symbol"/>
                </a:rPr>
                <a:t>=</a:t>
              </a:r>
              <a:r>
                <a:rPr lang="en-GB" dirty="0" smtClean="0">
                  <a:solidFill>
                    <a:schemeClr val="bg1"/>
                  </a:solidFill>
                </a:rPr>
                <a:t>0.001, Soft Seal </a:t>
              </a:r>
              <a:r>
                <a:rPr lang="en-GB" dirty="0" err="1" smtClean="0">
                  <a:solidFill>
                    <a:schemeClr val="bg1"/>
                  </a:solidFill>
                </a:rPr>
                <a:t>vs</a:t>
              </a:r>
              <a:r>
                <a:rPr lang="en-GB" dirty="0" smtClean="0">
                  <a:solidFill>
                    <a:schemeClr val="bg1"/>
                  </a:solidFill>
                </a:rPr>
                <a:t> </a:t>
              </a:r>
              <a:r>
                <a:rPr lang="en-GB" dirty="0" err="1" smtClean="0">
                  <a:solidFill>
                    <a:schemeClr val="bg1"/>
                  </a:solidFill>
                </a:rPr>
                <a:t>AuraOnce</a:t>
              </a:r>
              <a:endParaRPr lang="da-DK" dirty="0" smtClean="0">
                <a:solidFill>
                  <a:schemeClr val="bg1"/>
                </a:solidFill>
              </a:endParaRPr>
            </a:p>
            <a:p>
              <a:endParaRPr lang="da-DK" dirty="0"/>
            </a:p>
          </p:txBody>
        </p:sp>
        <p:sp>
          <p:nvSpPr>
            <p:cNvPr id="20" name="Tekstboks 19"/>
            <p:cNvSpPr txBox="1"/>
            <p:nvPr/>
          </p:nvSpPr>
          <p:spPr>
            <a:xfrm>
              <a:off x="2699792" y="3347700"/>
              <a:ext cx="274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</a:rPr>
                <a:t>*</a:t>
              </a:r>
              <a:endParaRPr lang="da-DK" b="1" dirty="0"/>
            </a:p>
          </p:txBody>
        </p:sp>
        <p:sp>
          <p:nvSpPr>
            <p:cNvPr id="21" name="Tekstboks 20"/>
            <p:cNvSpPr txBox="1"/>
            <p:nvPr/>
          </p:nvSpPr>
          <p:spPr>
            <a:xfrm>
              <a:off x="5004048" y="3346359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da-DK" b="1" dirty="0"/>
            </a:p>
          </p:txBody>
        </p:sp>
        <p:sp>
          <p:nvSpPr>
            <p:cNvPr id="22" name="Tekstboks 21"/>
            <p:cNvSpPr txBox="1"/>
            <p:nvPr/>
          </p:nvSpPr>
          <p:spPr>
            <a:xfrm>
              <a:off x="7092280" y="3347700"/>
              <a:ext cx="274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</a:rPr>
                <a:t>*</a:t>
              </a:r>
              <a:endParaRPr lang="da-DK" b="1" dirty="0"/>
            </a:p>
          </p:txBody>
        </p:sp>
      </p:grp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3419872" y="1700808"/>
            <a:ext cx="21008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</a:rPr>
              <a:t>Air leakage</a:t>
            </a:r>
            <a:endParaRPr lang="en-US" sz="28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5" name="Tekstboks 18"/>
          <p:cNvSpPr txBox="1"/>
          <p:nvPr/>
        </p:nvSpPr>
        <p:spPr>
          <a:xfrm>
            <a:off x="1115616" y="4941168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† </a:t>
            </a:r>
            <a:r>
              <a:rPr lang="en-GB" dirty="0" smtClean="0">
                <a:solidFill>
                  <a:schemeClr val="bg1"/>
                </a:solidFill>
              </a:rPr>
              <a:t>p</a:t>
            </a:r>
            <a:r>
              <a:rPr lang="en-GB" dirty="0">
                <a:solidFill>
                  <a:schemeClr val="bg1"/>
                </a:solidFill>
                <a:sym typeface="Symbol"/>
              </a:rPr>
              <a:t>=</a:t>
            </a:r>
            <a:r>
              <a:rPr lang="en-GB" dirty="0" smtClean="0">
                <a:solidFill>
                  <a:schemeClr val="bg1"/>
                </a:solidFill>
              </a:rPr>
              <a:t>0.15, Soft Seal </a:t>
            </a:r>
            <a:r>
              <a:rPr lang="en-GB" dirty="0" err="1" smtClean="0">
                <a:solidFill>
                  <a:schemeClr val="bg1"/>
                </a:solidFill>
              </a:rPr>
              <a:t>vs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i</a:t>
            </a:r>
            <a:r>
              <a:rPr lang="en-GB" dirty="0" smtClean="0">
                <a:solidFill>
                  <a:schemeClr val="bg1"/>
                </a:solidFill>
              </a:rPr>
              <a:t>-gel</a:t>
            </a:r>
            <a:endParaRPr lang="da-DK" dirty="0" smtClean="0">
              <a:solidFill>
                <a:schemeClr val="bg1"/>
              </a:solidFill>
            </a:endParaRPr>
          </a:p>
          <a:p>
            <a:endParaRPr lang="da-DK" dirty="0"/>
          </a:p>
        </p:txBody>
      </p:sp>
      <p:sp>
        <p:nvSpPr>
          <p:cNvPr id="3" name="TextBox 2"/>
          <p:cNvSpPr txBox="1"/>
          <p:nvPr/>
        </p:nvSpPr>
        <p:spPr>
          <a:xfrm>
            <a:off x="2771800" y="3419708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†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60032" y="3429000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†</a:t>
            </a:r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3589157" y="260648"/>
            <a:ext cx="166704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</a:rPr>
              <a:t>Results </a:t>
            </a:r>
          </a:p>
        </p:txBody>
      </p:sp>
    </p:spTree>
    <p:extLst>
      <p:ext uri="{BB962C8B-B14F-4D97-AF65-F5344CB8AC3E}">
        <p14:creationId xmlns:p14="http://schemas.microsoft.com/office/powerpoint/2010/main" val="314139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90"/>
    </mc:Choice>
    <mc:Fallback xmlns="">
      <p:transition xmlns:p14="http://schemas.microsoft.com/office/powerpoint/2010/main" spd="slow" advTm="2579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3589156" y="260648"/>
            <a:ext cx="166704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</a:rPr>
              <a:t>Results</a:t>
            </a:r>
          </a:p>
        </p:txBody>
      </p:sp>
      <p:cxnSp>
        <p:nvCxnSpPr>
          <p:cNvPr id="7" name="Lige forbindelse 6"/>
          <p:cNvCxnSpPr/>
          <p:nvPr/>
        </p:nvCxnSpPr>
        <p:spPr>
          <a:xfrm>
            <a:off x="-714412" y="1141396"/>
            <a:ext cx="10358510" cy="158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ktangel 41"/>
          <p:cNvSpPr/>
          <p:nvPr/>
        </p:nvSpPr>
        <p:spPr>
          <a:xfrm>
            <a:off x="3286116" y="1357298"/>
            <a:ext cx="1857388" cy="428628"/>
          </a:xfrm>
          <a:prstGeom prst="rect">
            <a:avLst/>
          </a:prstGeom>
          <a:solidFill>
            <a:srgbClr val="00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95536" y="1628800"/>
            <a:ext cx="84969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7544" y="1916832"/>
            <a:ext cx="83529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 smtClean="0">
                <a:solidFill>
                  <a:srgbClr val="FFFFFF"/>
                </a:solidFill>
              </a:rPr>
              <a:t>Participants followed </a:t>
            </a:r>
            <a:r>
              <a:rPr lang="en-US" sz="2200" b="1" dirty="0" smtClean="0">
                <a:solidFill>
                  <a:srgbClr val="FFFFFF"/>
                </a:solidFill>
              </a:rPr>
              <a:t>recommended </a:t>
            </a:r>
            <a:r>
              <a:rPr lang="en-US" sz="2200" b="1" dirty="0">
                <a:solidFill>
                  <a:srgbClr val="FFFFFF"/>
                </a:solidFill>
              </a:rPr>
              <a:t>steps </a:t>
            </a:r>
            <a:r>
              <a:rPr lang="en-US" sz="2200" b="1" dirty="0" smtClean="0">
                <a:solidFill>
                  <a:srgbClr val="FFFFFF"/>
                </a:solidFill>
              </a:rPr>
              <a:t>in insertion: </a:t>
            </a:r>
            <a:r>
              <a:rPr lang="en-GB" sz="2200" b="1" dirty="0" smtClean="0">
                <a:solidFill>
                  <a:srgbClr val="FFFFFF"/>
                </a:solidFill>
              </a:rPr>
              <a:t>&gt;</a:t>
            </a:r>
            <a:r>
              <a:rPr lang="en-GB" sz="2200" b="1" dirty="0">
                <a:solidFill>
                  <a:srgbClr val="FFFFFF"/>
                </a:solidFill>
              </a:rPr>
              <a:t>90</a:t>
            </a:r>
            <a:r>
              <a:rPr lang="en-GB" sz="2200" b="1" dirty="0" smtClean="0">
                <a:solidFill>
                  <a:srgbClr val="FFFFFF"/>
                </a:solidFill>
              </a:rPr>
              <a:t>%</a:t>
            </a:r>
            <a:endParaRPr lang="en-US" sz="2200" b="1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7544" y="2636912"/>
            <a:ext cx="79928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 smtClean="0">
                <a:solidFill>
                  <a:srgbClr val="FFFFFF"/>
                </a:solidFill>
              </a:rPr>
              <a:t>Self-assessed skills: Insert a supraglottic airway: 100% </a:t>
            </a:r>
          </a:p>
          <a:p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7544" y="4325034"/>
            <a:ext cx="79928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 smtClean="0">
                <a:solidFill>
                  <a:srgbClr val="FFFFFF"/>
                </a:solidFill>
              </a:rPr>
              <a:t>85% </a:t>
            </a:r>
            <a:r>
              <a:rPr lang="en-GB" sz="2200" b="1" dirty="0">
                <a:solidFill>
                  <a:srgbClr val="FFFFFF"/>
                </a:solidFill>
              </a:rPr>
              <a:t>preferred the </a:t>
            </a:r>
            <a:r>
              <a:rPr lang="en-GB" sz="2200" b="1" dirty="0" err="1">
                <a:solidFill>
                  <a:srgbClr val="FFFFFF"/>
                </a:solidFill>
              </a:rPr>
              <a:t>i</a:t>
            </a:r>
            <a:r>
              <a:rPr lang="en-GB" sz="2200" b="1" dirty="0">
                <a:solidFill>
                  <a:srgbClr val="FFFFFF"/>
                </a:solidFill>
              </a:rPr>
              <a:t>-</a:t>
            </a:r>
            <a:r>
              <a:rPr lang="en-GB" sz="2200" b="1" dirty="0" smtClean="0">
                <a:solidFill>
                  <a:srgbClr val="FFFFFF"/>
                </a:solidFill>
              </a:rPr>
              <a:t>gel - 12.5</a:t>
            </a:r>
            <a:r>
              <a:rPr lang="en-GB" sz="2200" b="1" dirty="0">
                <a:solidFill>
                  <a:srgbClr val="FFFFFF"/>
                </a:solidFill>
              </a:rPr>
              <a:t>% preferring </a:t>
            </a:r>
            <a:r>
              <a:rPr lang="en-GB" sz="2200" b="1" dirty="0" smtClean="0">
                <a:solidFill>
                  <a:srgbClr val="FFFFFF"/>
                </a:solidFill>
              </a:rPr>
              <a:t>Soft </a:t>
            </a:r>
            <a:r>
              <a:rPr lang="en-GB" sz="2200" b="1" dirty="0">
                <a:solidFill>
                  <a:srgbClr val="FFFFFF"/>
                </a:solidFill>
              </a:rPr>
              <a:t>Seal</a:t>
            </a:r>
            <a:r>
              <a:rPr lang="en-US" sz="2200" b="1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7544" y="3316922"/>
            <a:ext cx="835292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FFFFFF"/>
                </a:solidFill>
              </a:rPr>
              <a:t>Self-assessed skills: P</a:t>
            </a:r>
            <a:r>
              <a:rPr lang="en-US" sz="2200" b="1" dirty="0" smtClean="0">
                <a:solidFill>
                  <a:srgbClr val="FFFFFF"/>
                </a:solidFill>
              </a:rPr>
              <a:t>rovide ventilations using a supra-</a:t>
            </a:r>
            <a:r>
              <a:rPr lang="en-US" sz="2200" b="1" dirty="0" err="1" smtClean="0">
                <a:solidFill>
                  <a:srgbClr val="FFFFFF"/>
                </a:solidFill>
              </a:rPr>
              <a:t>glottic</a:t>
            </a:r>
            <a:r>
              <a:rPr lang="en-US" sz="2200" b="1" dirty="0" smtClean="0">
                <a:solidFill>
                  <a:srgbClr val="FFFFFF"/>
                </a:solidFill>
              </a:rPr>
              <a:t> </a:t>
            </a:r>
            <a:r>
              <a:rPr lang="en-US" sz="2200" b="1" dirty="0">
                <a:solidFill>
                  <a:srgbClr val="FFFFFF"/>
                </a:solidFill>
              </a:rPr>
              <a:t>airway: 95</a:t>
            </a:r>
            <a:r>
              <a:rPr lang="en-US" sz="2200" b="1" dirty="0" smtClean="0">
                <a:solidFill>
                  <a:srgbClr val="FFFFFF"/>
                </a:solidFill>
              </a:rPr>
              <a:t>%</a:t>
            </a:r>
            <a:endParaRPr lang="en-US" sz="2200" b="1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210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18"/>
    </mc:Choice>
    <mc:Fallback xmlns="">
      <p:transition xmlns:p14="http://schemas.microsoft.com/office/powerpoint/2010/main" spd="slow" advTm="2491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  <p:bldP spid="5" grpId="0"/>
      <p:bldP spid="8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7271" cy="6858000"/>
          </a:xfrm>
          <a:prstGeom prst="rect">
            <a:avLst/>
          </a:prstGeom>
          <a:solidFill>
            <a:srgbClr val="00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3017245" y="260648"/>
            <a:ext cx="241885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</a:rPr>
              <a:t>Conclusion</a:t>
            </a:r>
            <a:endParaRPr lang="en-US" sz="3200" b="1" dirty="0">
              <a:solidFill>
                <a:schemeClr val="bg1"/>
              </a:solidFill>
              <a:latin typeface="Arial" pitchFamily="34" charset="0"/>
            </a:endParaRPr>
          </a:p>
        </p:txBody>
      </p:sp>
      <p:cxnSp>
        <p:nvCxnSpPr>
          <p:cNvPr id="7" name="Lige forbindelse 6"/>
          <p:cNvCxnSpPr/>
          <p:nvPr/>
        </p:nvCxnSpPr>
        <p:spPr>
          <a:xfrm>
            <a:off x="-714412" y="1141396"/>
            <a:ext cx="10358510" cy="158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boks 7"/>
          <p:cNvSpPr txBox="1"/>
          <p:nvPr/>
        </p:nvSpPr>
        <p:spPr>
          <a:xfrm>
            <a:off x="539552" y="1916832"/>
            <a:ext cx="7988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</a:rPr>
              <a:t>i</a:t>
            </a:r>
            <a:r>
              <a:rPr lang="en-US" sz="2400" b="1" dirty="0" smtClean="0">
                <a:solidFill>
                  <a:srgbClr val="FFFFFF"/>
                </a:solidFill>
              </a:rPr>
              <a:t>-gel is superior compared to Soft Seal </a:t>
            </a:r>
            <a:r>
              <a:rPr lang="en-GB" sz="2400" b="1" dirty="0" smtClean="0">
                <a:solidFill>
                  <a:srgbClr val="FFFFFF"/>
                </a:solidFill>
              </a:rPr>
              <a:t>and </a:t>
            </a:r>
            <a:r>
              <a:rPr lang="en-GB" sz="2400" b="1" dirty="0" err="1" smtClean="0">
                <a:solidFill>
                  <a:srgbClr val="FFFFFF"/>
                </a:solidFill>
              </a:rPr>
              <a:t>AuraOnce</a:t>
            </a:r>
            <a:r>
              <a:rPr lang="en-GB" sz="2400" b="1" dirty="0" smtClean="0">
                <a:solidFill>
                  <a:srgbClr val="FFFFFF"/>
                </a:solidFill>
              </a:rPr>
              <a:t> in significantly reducing time to ventilation</a:t>
            </a:r>
            <a:endParaRPr lang="da-DK" sz="2400" b="1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9552" y="3068960"/>
            <a:ext cx="7488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FFFFFF"/>
                </a:solidFill>
              </a:rPr>
              <a:t>Surf </a:t>
            </a:r>
            <a:r>
              <a:rPr lang="en-GB" sz="2400" b="1" dirty="0">
                <a:solidFill>
                  <a:srgbClr val="FFFFFF"/>
                </a:solidFill>
              </a:rPr>
              <a:t>lifeguards provided tidal volumes within the recommended </a:t>
            </a:r>
            <a:r>
              <a:rPr lang="en-GB" sz="2400" b="1" dirty="0" smtClean="0">
                <a:solidFill>
                  <a:srgbClr val="FFFFFF"/>
                </a:solidFill>
              </a:rPr>
              <a:t>range with </a:t>
            </a:r>
            <a:r>
              <a:rPr lang="en-GB" sz="2400" b="1" dirty="0" err="1" smtClean="0">
                <a:solidFill>
                  <a:srgbClr val="FFFFFF"/>
                </a:solidFill>
              </a:rPr>
              <a:t>i</a:t>
            </a:r>
            <a:r>
              <a:rPr lang="en-GB" sz="2400" b="1" dirty="0" smtClean="0">
                <a:solidFill>
                  <a:srgbClr val="FFFFFF"/>
                </a:solidFill>
              </a:rPr>
              <a:t>-gel only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endParaRPr lang="en-US" sz="2400" b="1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528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76"/>
    </mc:Choice>
    <mc:Fallback xmlns="">
      <p:transition xmlns:p14="http://schemas.microsoft.com/office/powerpoint/2010/main" spd="slow" advTm="1637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7271" cy="6858000"/>
          </a:xfrm>
          <a:prstGeom prst="rect">
            <a:avLst/>
          </a:prstGeom>
          <a:solidFill>
            <a:srgbClr val="00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2670678" y="279113"/>
            <a:ext cx="18466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endParaRPr lang="en-US" sz="3200" b="1" dirty="0">
              <a:solidFill>
                <a:schemeClr val="bg1"/>
              </a:solidFill>
              <a:latin typeface="Arial" pitchFamily="34" charset="0"/>
            </a:endParaRPr>
          </a:p>
        </p:txBody>
      </p:sp>
      <p:cxnSp>
        <p:nvCxnSpPr>
          <p:cNvPr id="7" name="Lige forbindelse 6"/>
          <p:cNvCxnSpPr/>
          <p:nvPr/>
        </p:nvCxnSpPr>
        <p:spPr>
          <a:xfrm>
            <a:off x="-714412" y="1141396"/>
            <a:ext cx="10358510" cy="158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3635896" y="279113"/>
            <a:ext cx="18466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endParaRPr lang="en-US" sz="32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5576" y="1965608"/>
            <a:ext cx="76328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400" b="1" dirty="0" smtClean="0">
                <a:solidFill>
                  <a:schemeClr val="bg1"/>
                </a:solidFill>
              </a:rPr>
              <a:t>Ventilation </a:t>
            </a:r>
            <a:r>
              <a:rPr lang="en-US" sz="2400" b="1" dirty="0">
                <a:solidFill>
                  <a:schemeClr val="bg1"/>
                </a:solidFill>
              </a:rPr>
              <a:t>with </a:t>
            </a:r>
            <a:r>
              <a:rPr lang="en-US" sz="2400" b="1" dirty="0" err="1" smtClean="0">
                <a:solidFill>
                  <a:schemeClr val="bg1"/>
                </a:solidFill>
              </a:rPr>
              <a:t>i</a:t>
            </a:r>
            <a:r>
              <a:rPr lang="en-US" sz="2400" b="1" dirty="0" smtClean="0">
                <a:solidFill>
                  <a:schemeClr val="bg1"/>
                </a:solidFill>
              </a:rPr>
              <a:t>-gel</a:t>
            </a:r>
            <a:r>
              <a:rPr lang="en-GB" sz="2400" b="1" dirty="0">
                <a:solidFill>
                  <a:srgbClr val="FFFFFF"/>
                </a:solidFill>
              </a:rPr>
              <a:t>™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Supraglottic Airway Compared with Mouth-to-Pocket Mask Ventilation Reduces Interruptions in Chest Compressions During Single-Rescuer Lifeguard </a:t>
            </a:r>
            <a:r>
              <a:rPr lang="en-US" sz="2400" b="1" dirty="0" smtClean="0">
                <a:solidFill>
                  <a:schemeClr val="bg1"/>
                </a:solidFill>
              </a:rPr>
              <a:t>CPR: A </a:t>
            </a:r>
            <a:r>
              <a:rPr lang="en-US" sz="2400" b="1" dirty="0">
                <a:solidFill>
                  <a:schemeClr val="bg1"/>
                </a:solidFill>
              </a:rPr>
              <a:t>Randomized Simulation Study  </a:t>
            </a:r>
            <a:endParaRPr lang="da-DK" sz="2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99592" y="4077072"/>
            <a:ext cx="73448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FFFFFF"/>
                </a:solidFill>
              </a:rPr>
              <a:t>Bo </a:t>
            </a:r>
            <a:r>
              <a:rPr lang="en-US" i="1" dirty="0" err="1" smtClean="0">
                <a:solidFill>
                  <a:srgbClr val="FFFFFF"/>
                </a:solidFill>
              </a:rPr>
              <a:t>Løfgren</a:t>
            </a:r>
            <a:r>
              <a:rPr lang="en-US" i="1" dirty="0">
                <a:solidFill>
                  <a:srgbClr val="FFFFFF"/>
                </a:solidFill>
              </a:rPr>
              <a:t>,</a:t>
            </a:r>
            <a:r>
              <a:rPr lang="en-US" i="1" baseline="30000" dirty="0" smtClean="0">
                <a:solidFill>
                  <a:srgbClr val="FFFFFF"/>
                </a:solidFill>
              </a:rPr>
              <a:t> </a:t>
            </a:r>
            <a:r>
              <a:rPr lang="en-US" b="1" i="1" dirty="0">
                <a:solidFill>
                  <a:srgbClr val="FFFFFF"/>
                </a:solidFill>
              </a:rPr>
              <a:t>Kasper </a:t>
            </a:r>
            <a:r>
              <a:rPr lang="en-US" b="1" i="1" dirty="0" smtClean="0">
                <a:solidFill>
                  <a:srgbClr val="FFFFFF"/>
                </a:solidFill>
              </a:rPr>
              <a:t>Adelborg</a:t>
            </a:r>
            <a:r>
              <a:rPr lang="en-US" i="1" dirty="0" smtClean="0">
                <a:solidFill>
                  <a:srgbClr val="FFFFFF"/>
                </a:solidFill>
              </a:rPr>
              <a:t>, </a:t>
            </a:r>
            <a:r>
              <a:rPr lang="en-US" i="1" dirty="0">
                <a:solidFill>
                  <a:srgbClr val="FFFFFF"/>
                </a:solidFill>
              </a:rPr>
              <a:t>Martin </a:t>
            </a:r>
            <a:r>
              <a:rPr lang="en-US" i="1" dirty="0" err="1">
                <a:solidFill>
                  <a:srgbClr val="FFFFFF"/>
                </a:solidFill>
              </a:rPr>
              <a:t>Bødtker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smtClean="0">
                <a:solidFill>
                  <a:srgbClr val="FFFFFF"/>
                </a:solidFill>
              </a:rPr>
              <a:t>Mortensen, </a:t>
            </a:r>
            <a:r>
              <a:rPr lang="en-US" i="1" dirty="0">
                <a:solidFill>
                  <a:srgbClr val="FFFFFF"/>
                </a:solidFill>
              </a:rPr>
              <a:t>Lars </a:t>
            </a:r>
            <a:r>
              <a:rPr lang="en-US" i="1" dirty="0" err="1">
                <a:solidFill>
                  <a:srgbClr val="FFFFFF"/>
                </a:solidFill>
              </a:rPr>
              <a:t>Henrik</a:t>
            </a:r>
            <a:r>
              <a:rPr lang="en-US" i="1" dirty="0">
                <a:solidFill>
                  <a:srgbClr val="FFFFFF"/>
                </a:solidFill>
              </a:rPr>
              <a:t> </a:t>
            </a:r>
            <a:r>
              <a:rPr lang="en-US" i="1" dirty="0" smtClean="0">
                <a:solidFill>
                  <a:srgbClr val="FFFFFF"/>
                </a:solidFill>
              </a:rPr>
              <a:t>Nielsen, </a:t>
            </a:r>
            <a:r>
              <a:rPr lang="en-US" i="1" dirty="0">
                <a:solidFill>
                  <a:srgbClr val="FFFFFF"/>
                </a:solidFill>
              </a:rPr>
              <a:t>Christian </a:t>
            </a:r>
            <a:r>
              <a:rPr lang="en-US" i="1" dirty="0" err="1" smtClean="0">
                <a:solidFill>
                  <a:srgbClr val="FFFFFF"/>
                </a:solidFill>
              </a:rPr>
              <a:t>Dalgas</a:t>
            </a:r>
            <a:r>
              <a:rPr lang="en-US" i="1" dirty="0">
                <a:solidFill>
                  <a:srgbClr val="FFFFFF"/>
                </a:solidFill>
              </a:rPr>
              <a:t>,</a:t>
            </a:r>
            <a:r>
              <a:rPr lang="en-US" i="1" dirty="0" smtClean="0">
                <a:solidFill>
                  <a:srgbClr val="FFFFFF"/>
                </a:solidFill>
              </a:rPr>
              <a:t> </a:t>
            </a:r>
            <a:r>
              <a:rPr lang="en-US" i="1" dirty="0" err="1">
                <a:solidFill>
                  <a:srgbClr val="FFFFFF"/>
                </a:solidFill>
              </a:rPr>
              <a:t>Rozh</a:t>
            </a:r>
            <a:r>
              <a:rPr lang="en-US" i="1" dirty="0">
                <a:solidFill>
                  <a:srgbClr val="FFFFFF"/>
                </a:solidFill>
              </a:rPr>
              <a:t> Husain Al-</a:t>
            </a:r>
            <a:r>
              <a:rPr lang="en-US" i="1" dirty="0" err="1" smtClean="0">
                <a:solidFill>
                  <a:srgbClr val="FFFFFF"/>
                </a:solidFill>
              </a:rPr>
              <a:t>Mashhadi</a:t>
            </a:r>
            <a:r>
              <a:rPr lang="en-US" i="1" dirty="0" smtClean="0">
                <a:solidFill>
                  <a:srgbClr val="FFFFFF"/>
                </a:solidFill>
              </a:rPr>
              <a:t> and </a:t>
            </a:r>
            <a:r>
              <a:rPr lang="en-US" i="1" dirty="0">
                <a:solidFill>
                  <a:srgbClr val="FFFFFF"/>
                </a:solidFill>
              </a:rPr>
              <a:t>Hans </a:t>
            </a:r>
            <a:r>
              <a:rPr lang="en-US" i="1" dirty="0" err="1" smtClean="0">
                <a:solidFill>
                  <a:srgbClr val="FFFFFF"/>
                </a:solidFill>
              </a:rPr>
              <a:t>Kirkegaard</a:t>
            </a:r>
            <a:endParaRPr lang="en-US" i="1" dirty="0" smtClean="0">
              <a:solidFill>
                <a:srgbClr val="FFFFFF"/>
              </a:solidFill>
            </a:endParaRP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(unpublished)</a:t>
            </a:r>
            <a:endParaRPr lang="en-US" dirty="0">
              <a:solidFill>
                <a:srgbClr val="FFFFF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98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11"/>
    </mc:Choice>
    <mc:Fallback xmlns="">
      <p:transition xmlns:p14="http://schemas.microsoft.com/office/powerpoint/2010/main" spd="slow" advTm="2041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2669877" y="279113"/>
            <a:ext cx="3809657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</a:rPr>
              <a:t>Conflict of interest</a:t>
            </a:r>
            <a:endParaRPr lang="en-US" sz="3200" b="1" dirty="0">
              <a:solidFill>
                <a:schemeClr val="bg1"/>
              </a:solidFill>
              <a:latin typeface="Arial" pitchFamily="34" charset="0"/>
            </a:endParaRPr>
          </a:p>
        </p:txBody>
      </p:sp>
      <p:cxnSp>
        <p:nvCxnSpPr>
          <p:cNvPr id="7" name="Lige forbindelse 6"/>
          <p:cNvCxnSpPr/>
          <p:nvPr/>
        </p:nvCxnSpPr>
        <p:spPr>
          <a:xfrm>
            <a:off x="-714412" y="1141396"/>
            <a:ext cx="10358510" cy="158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539552" y="1700808"/>
            <a:ext cx="52673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ts val="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None to declare</a:t>
            </a:r>
          </a:p>
        </p:txBody>
      </p:sp>
    </p:spTree>
    <p:extLst>
      <p:ext uri="{BB962C8B-B14F-4D97-AF65-F5344CB8AC3E}">
        <p14:creationId xmlns:p14="http://schemas.microsoft.com/office/powerpoint/2010/main" val="424440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8"/>
    </mc:Choice>
    <mc:Fallback xmlns="">
      <p:transition xmlns:p14="http://schemas.microsoft.com/office/powerpoint/2010/main" spd="slow" advTm="4058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4091741" y="279113"/>
            <a:ext cx="9605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</a:rPr>
              <a:t>Aim</a:t>
            </a:r>
            <a:endParaRPr lang="en-US" sz="3200" b="1" dirty="0">
              <a:solidFill>
                <a:schemeClr val="bg1"/>
              </a:solidFill>
              <a:latin typeface="Arial" pitchFamily="34" charset="0"/>
            </a:endParaRPr>
          </a:p>
        </p:txBody>
      </p:sp>
      <p:cxnSp>
        <p:nvCxnSpPr>
          <p:cNvPr id="7" name="Lige forbindelse 6"/>
          <p:cNvCxnSpPr/>
          <p:nvPr/>
        </p:nvCxnSpPr>
        <p:spPr>
          <a:xfrm>
            <a:off x="-714412" y="1141396"/>
            <a:ext cx="10358510" cy="158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boks 7"/>
          <p:cNvSpPr txBox="1"/>
          <p:nvPr/>
        </p:nvSpPr>
        <p:spPr>
          <a:xfrm>
            <a:off x="791580" y="1714488"/>
            <a:ext cx="7668852" cy="1995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da-DK" sz="2800" b="1" dirty="0" smtClean="0">
                <a:solidFill>
                  <a:srgbClr val="FFFFFF"/>
                </a:solidFill>
              </a:rPr>
              <a:t>T</a:t>
            </a:r>
            <a:r>
              <a:rPr lang="en-GB" sz="2800" b="1" dirty="0" smtClean="0">
                <a:solidFill>
                  <a:srgbClr val="FFFFFF"/>
                </a:solidFill>
              </a:rPr>
              <a:t>o </a:t>
            </a:r>
            <a:r>
              <a:rPr lang="en-GB" sz="2800" b="1" dirty="0">
                <a:solidFill>
                  <a:srgbClr val="FFFFFF"/>
                </a:solidFill>
              </a:rPr>
              <a:t>compare the effect of </a:t>
            </a:r>
            <a:r>
              <a:rPr lang="en-GB" sz="2800" b="1" dirty="0" err="1" smtClean="0">
                <a:solidFill>
                  <a:srgbClr val="FFFFFF"/>
                </a:solidFill>
              </a:rPr>
              <a:t>supraglottic</a:t>
            </a:r>
            <a:r>
              <a:rPr lang="en-GB" sz="2800" b="1" dirty="0" smtClean="0">
                <a:solidFill>
                  <a:srgbClr val="FFFFFF"/>
                </a:solidFill>
              </a:rPr>
              <a:t> airway ventilation </a:t>
            </a:r>
            <a:r>
              <a:rPr lang="en-GB" sz="2800" b="1" dirty="0">
                <a:solidFill>
                  <a:srgbClr val="FFFFFF"/>
                </a:solidFill>
              </a:rPr>
              <a:t>and </a:t>
            </a:r>
            <a:r>
              <a:rPr lang="en-GB" sz="2800" b="1" dirty="0" smtClean="0">
                <a:solidFill>
                  <a:srgbClr val="FFFFFF"/>
                </a:solidFill>
              </a:rPr>
              <a:t>mouth-to-pocket mask ventilation on surf lifeguard </a:t>
            </a:r>
            <a:r>
              <a:rPr lang="en-GB" sz="2800" b="1" dirty="0">
                <a:solidFill>
                  <a:srgbClr val="FFFFFF"/>
                </a:solidFill>
              </a:rPr>
              <a:t>CPR </a:t>
            </a:r>
            <a:r>
              <a:rPr lang="en-GB" sz="2800" b="1" dirty="0" smtClean="0">
                <a:solidFill>
                  <a:srgbClr val="FFFFFF"/>
                </a:solidFill>
              </a:rPr>
              <a:t>quality</a:t>
            </a:r>
            <a:endParaRPr lang="en-US" sz="28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56"/>
    </mc:Choice>
    <mc:Fallback xmlns="">
      <p:transition xmlns:p14="http://schemas.microsoft.com/office/powerpoint/2010/main" spd="slow" advTm="965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3170815" y="279113"/>
            <a:ext cx="280237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</a:rPr>
              <a:t>Study design</a:t>
            </a:r>
            <a:endParaRPr lang="en-US" sz="3200" b="1" dirty="0">
              <a:solidFill>
                <a:schemeClr val="bg1"/>
              </a:solidFill>
              <a:latin typeface="Arial" pitchFamily="34" charset="0"/>
            </a:endParaRPr>
          </a:p>
        </p:txBody>
      </p:sp>
      <p:cxnSp>
        <p:nvCxnSpPr>
          <p:cNvPr id="7" name="Lige forbindelse 6"/>
          <p:cNvCxnSpPr/>
          <p:nvPr/>
        </p:nvCxnSpPr>
        <p:spPr>
          <a:xfrm>
            <a:off x="-714412" y="1141396"/>
            <a:ext cx="10358510" cy="158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806583" y="1477020"/>
            <a:ext cx="77978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Randomized – single rescuer CPR – manikin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806574" y="2217303"/>
            <a:ext cx="833742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MPV (</a:t>
            </a:r>
            <a:r>
              <a:rPr lang="en-US" sz="2800" b="1" dirty="0" err="1" smtClean="0">
                <a:solidFill>
                  <a:schemeClr val="bg1"/>
                </a:solidFill>
              </a:rPr>
              <a:t>PocketMask</a:t>
            </a:r>
            <a:r>
              <a:rPr lang="en-US" sz="2800" b="1" baseline="30000" dirty="0" err="1" smtClean="0">
                <a:solidFill>
                  <a:schemeClr val="bg1"/>
                </a:solidFill>
              </a:rPr>
              <a:t>TM</a:t>
            </a:r>
            <a:r>
              <a:rPr lang="en-US" sz="2800" b="1" dirty="0" smtClean="0">
                <a:solidFill>
                  <a:schemeClr val="bg1"/>
                </a:solidFill>
              </a:rPr>
              <a:t>) and SAV (</a:t>
            </a:r>
            <a:r>
              <a:rPr lang="en-US" sz="2800" b="1" dirty="0" err="1" smtClean="0">
                <a:solidFill>
                  <a:schemeClr val="bg1"/>
                </a:solidFill>
              </a:rPr>
              <a:t>i-gel</a:t>
            </a:r>
            <a:r>
              <a:rPr lang="en-US" sz="2800" b="1" baseline="30000" dirty="0" err="1">
                <a:solidFill>
                  <a:schemeClr val="bg1"/>
                </a:solidFill>
              </a:rPr>
              <a:t>TM</a:t>
            </a:r>
            <a:r>
              <a:rPr lang="en-US" sz="2800" b="1" dirty="0" smtClean="0">
                <a:solidFill>
                  <a:schemeClr val="bg1"/>
                </a:solidFill>
              </a:rPr>
              <a:t>)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806574" y="2957586"/>
            <a:ext cx="79819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Training 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22" name="Gruppe 21"/>
          <p:cNvGrpSpPr/>
          <p:nvPr/>
        </p:nvGrpSpPr>
        <p:grpSpPr>
          <a:xfrm>
            <a:off x="899592" y="3789040"/>
            <a:ext cx="7272808" cy="1296144"/>
            <a:chOff x="899592" y="3933056"/>
            <a:chExt cx="5472608" cy="1296144"/>
          </a:xfrm>
        </p:grpSpPr>
        <p:sp>
          <p:nvSpPr>
            <p:cNvPr id="16" name="Højrepil 15"/>
            <p:cNvSpPr/>
            <p:nvPr/>
          </p:nvSpPr>
          <p:spPr>
            <a:xfrm>
              <a:off x="899592" y="3933056"/>
              <a:ext cx="1224136" cy="1296144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b="1" dirty="0" smtClean="0">
                  <a:solidFill>
                    <a:schemeClr val="tx1"/>
                  </a:solidFill>
                </a:rPr>
                <a:t>3 min.</a:t>
              </a:r>
            </a:p>
            <a:p>
              <a:pPr algn="ctr"/>
              <a:r>
                <a:rPr lang="da-DK" b="1" dirty="0" smtClean="0">
                  <a:solidFill>
                    <a:schemeClr val="tx1"/>
                  </a:solidFill>
                </a:rPr>
                <a:t>CPR</a:t>
              </a:r>
              <a:endParaRPr lang="da-DK" b="1" dirty="0">
                <a:solidFill>
                  <a:schemeClr val="tx1"/>
                </a:solidFill>
              </a:endParaRPr>
            </a:p>
          </p:txBody>
        </p:sp>
        <p:sp>
          <p:nvSpPr>
            <p:cNvPr id="17" name="Højrepil 16"/>
            <p:cNvSpPr/>
            <p:nvPr/>
          </p:nvSpPr>
          <p:spPr>
            <a:xfrm>
              <a:off x="2123728" y="3933056"/>
              <a:ext cx="1512168" cy="129614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b="1" dirty="0" smtClean="0">
                  <a:solidFill>
                    <a:schemeClr val="tx1"/>
                  </a:solidFill>
                </a:rPr>
                <a:t>5 min.</a:t>
              </a:r>
            </a:p>
            <a:p>
              <a:pPr algn="ctr"/>
              <a:r>
                <a:rPr lang="da-DK" b="1" dirty="0" smtClean="0">
                  <a:solidFill>
                    <a:schemeClr val="tx1"/>
                  </a:solidFill>
                </a:rPr>
                <a:t>rest</a:t>
              </a:r>
              <a:endParaRPr lang="da-DK" b="1" dirty="0">
                <a:solidFill>
                  <a:schemeClr val="tx1"/>
                </a:solidFill>
              </a:endParaRPr>
            </a:p>
          </p:txBody>
        </p:sp>
        <p:sp>
          <p:nvSpPr>
            <p:cNvPr id="18" name="Højrepil 17"/>
            <p:cNvSpPr/>
            <p:nvPr/>
          </p:nvSpPr>
          <p:spPr>
            <a:xfrm>
              <a:off x="3635896" y="3933056"/>
              <a:ext cx="1224136" cy="1296144"/>
            </a:xfrm>
            <a:prstGeom prst="rightArrow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b="1" dirty="0" smtClean="0">
                  <a:solidFill>
                    <a:schemeClr val="tx1"/>
                  </a:solidFill>
                </a:rPr>
                <a:t>3 min.</a:t>
              </a:r>
            </a:p>
            <a:p>
              <a:pPr algn="ctr"/>
              <a:r>
                <a:rPr lang="da-DK" b="1" dirty="0" smtClean="0">
                  <a:solidFill>
                    <a:schemeClr val="tx1"/>
                  </a:solidFill>
                </a:rPr>
                <a:t>CPR</a:t>
              </a:r>
              <a:endParaRPr lang="da-DK" b="1" dirty="0">
                <a:solidFill>
                  <a:schemeClr val="tx1"/>
                </a:solidFill>
              </a:endParaRPr>
            </a:p>
          </p:txBody>
        </p:sp>
        <p:sp>
          <p:nvSpPr>
            <p:cNvPr id="19" name="Højrepil 18"/>
            <p:cNvSpPr/>
            <p:nvPr/>
          </p:nvSpPr>
          <p:spPr>
            <a:xfrm>
              <a:off x="4860032" y="3933056"/>
              <a:ext cx="1512168" cy="129614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a-DK" b="1" dirty="0" smtClean="0">
                  <a:solidFill>
                    <a:schemeClr val="tx1"/>
                  </a:solidFill>
                </a:rPr>
                <a:t>5 min.</a:t>
              </a:r>
            </a:p>
            <a:p>
              <a:pPr algn="ctr"/>
              <a:r>
                <a:rPr lang="da-DK" b="1" dirty="0" smtClean="0">
                  <a:solidFill>
                    <a:schemeClr val="tx1"/>
                  </a:solidFill>
                </a:rPr>
                <a:t>rest</a:t>
              </a:r>
              <a:endParaRPr lang="da-DK" b="1" dirty="0">
                <a:solidFill>
                  <a:schemeClr val="tx1"/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71"/>
    </mc:Choice>
    <mc:Fallback xmlns="">
      <p:transition xmlns:p14="http://schemas.microsoft.com/office/powerpoint/2010/main" spd="slow" advTm="3367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3170815" y="279113"/>
            <a:ext cx="280237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</a:rPr>
              <a:t>Data analysis</a:t>
            </a:r>
            <a:endParaRPr lang="en-US" sz="3200" b="1" dirty="0">
              <a:solidFill>
                <a:schemeClr val="bg1"/>
              </a:solidFill>
              <a:latin typeface="Arial" pitchFamily="34" charset="0"/>
            </a:endParaRPr>
          </a:p>
        </p:txBody>
      </p:sp>
      <p:cxnSp>
        <p:nvCxnSpPr>
          <p:cNvPr id="7" name="Lige forbindelse 6"/>
          <p:cNvCxnSpPr/>
          <p:nvPr/>
        </p:nvCxnSpPr>
        <p:spPr>
          <a:xfrm>
            <a:off x="-714412" y="1141396"/>
            <a:ext cx="10358510" cy="158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806583" y="1477020"/>
            <a:ext cx="77978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The first four cycles of each CPR session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806574" y="2217303"/>
            <a:ext cx="833742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Cycle excluded if participants stopped CPR  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806574" y="2957586"/>
            <a:ext cx="79819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Effective breaths – visible chest rise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02"/>
    </mc:Choice>
    <mc:Fallback xmlns="">
      <p:transition xmlns:p14="http://schemas.microsoft.com/office/powerpoint/2010/main" spd="slow" advTm="3830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-27384"/>
            <a:ext cx="9144000" cy="6885384"/>
          </a:xfrm>
          <a:prstGeom prst="rect">
            <a:avLst/>
          </a:prstGeom>
          <a:solidFill>
            <a:srgbClr val="00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2339752" y="279113"/>
            <a:ext cx="459733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</a:rPr>
              <a:t>Demographics (n = 25)</a:t>
            </a:r>
            <a:endParaRPr lang="en-US" sz="3200" b="1" dirty="0">
              <a:solidFill>
                <a:schemeClr val="bg1"/>
              </a:solidFill>
              <a:latin typeface="Arial" pitchFamily="34" charset="0"/>
            </a:endParaRPr>
          </a:p>
        </p:txBody>
      </p:sp>
      <p:cxnSp>
        <p:nvCxnSpPr>
          <p:cNvPr id="7" name="Lige forbindelse 6"/>
          <p:cNvCxnSpPr/>
          <p:nvPr/>
        </p:nvCxnSpPr>
        <p:spPr>
          <a:xfrm>
            <a:off x="-714412" y="1141396"/>
            <a:ext cx="10358510" cy="158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80028" y="1537628"/>
            <a:ext cx="50615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Mean age </a:t>
            </a:r>
            <a:r>
              <a:rPr lang="en-US" sz="2800" b="1" dirty="0" smtClean="0">
                <a:solidFill>
                  <a:schemeClr val="bg1"/>
                </a:solidFill>
                <a:sym typeface="Symbol"/>
              </a:rPr>
              <a:t> SD (years)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6567223" y="1526228"/>
            <a:ext cx="23972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24" name="Gruppe 23"/>
          <p:cNvGrpSpPr/>
          <p:nvPr/>
        </p:nvGrpSpPr>
        <p:grpSpPr>
          <a:xfrm>
            <a:off x="580028" y="2185700"/>
            <a:ext cx="11069757" cy="1675348"/>
            <a:chOff x="580028" y="2113692"/>
            <a:chExt cx="11069757" cy="1675348"/>
          </a:xfrm>
        </p:grpSpPr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580028" y="2113692"/>
              <a:ext cx="5061561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dirty="0" smtClean="0">
                  <a:solidFill>
                    <a:schemeClr val="bg1"/>
                  </a:solidFill>
                </a:rPr>
                <a:t>Sex (n, %)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1382647" y="2686358"/>
              <a:ext cx="5061561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dirty="0" smtClean="0">
                  <a:solidFill>
                    <a:schemeClr val="bg1"/>
                  </a:solidFill>
                </a:rPr>
                <a:t>Female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1382647" y="3262422"/>
              <a:ext cx="5061561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dirty="0" smtClean="0">
                  <a:solidFill>
                    <a:schemeClr val="bg1"/>
                  </a:solidFill>
                </a:rPr>
                <a:t>Male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16" name="Text Box 6"/>
            <p:cNvSpPr txBox="1">
              <a:spLocks noChangeArrowheads="1"/>
            </p:cNvSpPr>
            <p:nvPr/>
          </p:nvSpPr>
          <p:spPr bwMode="auto">
            <a:xfrm>
              <a:off x="6588224" y="2689756"/>
              <a:ext cx="5061561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17" name="Text Box 6"/>
            <p:cNvSpPr txBox="1">
              <a:spLocks noChangeArrowheads="1"/>
            </p:cNvSpPr>
            <p:nvPr/>
          </p:nvSpPr>
          <p:spPr bwMode="auto">
            <a:xfrm>
              <a:off x="6588224" y="3265820"/>
              <a:ext cx="5061561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580028" y="4129916"/>
            <a:ext cx="564815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Certification year (mean</a:t>
            </a:r>
            <a:r>
              <a:rPr lang="en-US" sz="2800" b="1" dirty="0" smtClean="0">
                <a:solidFill>
                  <a:schemeClr val="bg1"/>
                </a:solidFill>
                <a:sym typeface="Symbol"/>
              </a:rPr>
              <a:t>  SD)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22" name="Gruppe 21"/>
          <p:cNvGrpSpPr/>
          <p:nvPr/>
        </p:nvGrpSpPr>
        <p:grpSpPr>
          <a:xfrm>
            <a:off x="580028" y="4805572"/>
            <a:ext cx="11840844" cy="523220"/>
            <a:chOff x="580028" y="4625552"/>
            <a:chExt cx="11840844" cy="523220"/>
          </a:xfrm>
        </p:grpSpPr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580028" y="4625552"/>
              <a:ext cx="583264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dirty="0" smtClean="0">
                  <a:solidFill>
                    <a:schemeClr val="bg1"/>
                  </a:solidFill>
                </a:rPr>
                <a:t>Years of experience (mean</a:t>
              </a:r>
              <a:r>
                <a:rPr lang="en-US" sz="2800" b="1" dirty="0" smtClean="0">
                  <a:solidFill>
                    <a:schemeClr val="bg1"/>
                  </a:solidFill>
                  <a:sym typeface="Symbol"/>
                </a:rPr>
                <a:t>  SD)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19" name="Text Box 6"/>
            <p:cNvSpPr txBox="1">
              <a:spLocks noChangeArrowheads="1"/>
            </p:cNvSpPr>
            <p:nvPr/>
          </p:nvSpPr>
          <p:spPr bwMode="auto">
            <a:xfrm>
              <a:off x="6588224" y="4625552"/>
              <a:ext cx="583264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uppe 22"/>
          <p:cNvGrpSpPr/>
          <p:nvPr/>
        </p:nvGrpSpPr>
        <p:grpSpPr>
          <a:xfrm>
            <a:off x="580028" y="5488486"/>
            <a:ext cx="11840844" cy="523220"/>
            <a:chOff x="580028" y="5291626"/>
            <a:chExt cx="11840844" cy="523220"/>
          </a:xfrm>
        </p:grpSpPr>
        <p:sp>
          <p:nvSpPr>
            <p:cNvPr id="15" name="Text Box 6"/>
            <p:cNvSpPr txBox="1">
              <a:spLocks noChangeArrowheads="1"/>
            </p:cNvSpPr>
            <p:nvPr/>
          </p:nvSpPr>
          <p:spPr bwMode="auto">
            <a:xfrm>
              <a:off x="580028" y="5291626"/>
              <a:ext cx="583264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dirty="0" smtClean="0">
                  <a:solidFill>
                    <a:schemeClr val="bg1"/>
                  </a:solidFill>
                </a:rPr>
                <a:t>Health care professional (n, %)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20" name="Text Box 6"/>
            <p:cNvSpPr txBox="1">
              <a:spLocks noChangeArrowheads="1"/>
            </p:cNvSpPr>
            <p:nvPr/>
          </p:nvSpPr>
          <p:spPr bwMode="auto">
            <a:xfrm>
              <a:off x="6588224" y="5291626"/>
              <a:ext cx="583264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7020272" y="1556792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</a:rPr>
              <a:t>25.2±4.6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092280" y="2708920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</a:rPr>
              <a:t>9 (36%)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092280" y="3265820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FF"/>
                </a:solidFill>
              </a:rPr>
              <a:t>16 (64%)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092280" y="5498068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</a:rPr>
              <a:t>0 (0%</a:t>
            </a:r>
            <a:r>
              <a:rPr lang="en-US" sz="2800" b="1" dirty="0">
                <a:solidFill>
                  <a:srgbClr val="FFFFFF"/>
                </a:solidFill>
              </a:rPr>
              <a:t>)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092280" y="4077072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</a:rPr>
              <a:t>2008±3.8 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092280" y="4797152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</a:rPr>
              <a:t>4.0±3.7 </a:t>
            </a:r>
            <a:endParaRPr lang="en-US" sz="2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08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90"/>
    </mc:Choice>
    <mc:Fallback xmlns="">
      <p:transition xmlns:p14="http://schemas.microsoft.com/office/powerpoint/2010/main" spd="slow" advTm="2929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cxnSp>
        <p:nvCxnSpPr>
          <p:cNvPr id="7" name="Lige forbindelse 6"/>
          <p:cNvCxnSpPr/>
          <p:nvPr/>
        </p:nvCxnSpPr>
        <p:spPr>
          <a:xfrm>
            <a:off x="-714412" y="1141396"/>
            <a:ext cx="10358510" cy="158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ktangel 41"/>
          <p:cNvSpPr/>
          <p:nvPr/>
        </p:nvSpPr>
        <p:spPr>
          <a:xfrm>
            <a:off x="3286116" y="1357298"/>
            <a:ext cx="1857388" cy="428628"/>
          </a:xfrm>
          <a:prstGeom prst="rect">
            <a:avLst/>
          </a:prstGeom>
          <a:solidFill>
            <a:srgbClr val="00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11559" y="1196752"/>
            <a:ext cx="7740000" cy="543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1680" y="638132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* P</a:t>
            </a:r>
            <a:r>
              <a:rPr lang="en-GB" b="1" dirty="0">
                <a:solidFill>
                  <a:schemeClr val="bg1"/>
                </a:solidFill>
              </a:rPr>
              <a:t>=0.003 compared to MPV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31840" y="1484784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*</a:t>
            </a:r>
            <a:endParaRPr lang="en-US" dirty="0"/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563888" y="251936"/>
            <a:ext cx="166704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</a:rPr>
              <a:t>Results </a:t>
            </a:r>
            <a:endParaRPr lang="en-US" sz="3200" b="1" dirty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70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90"/>
    </mc:Choice>
    <mc:Fallback xmlns="">
      <p:transition xmlns:p14="http://schemas.microsoft.com/office/powerpoint/2010/main" spd="slow" advTm="2289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3563888" y="251936"/>
            <a:ext cx="166704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</a:rPr>
              <a:t>Results </a:t>
            </a:r>
            <a:endParaRPr lang="en-US" sz="3200" b="1" dirty="0">
              <a:solidFill>
                <a:schemeClr val="bg1"/>
              </a:solidFill>
              <a:latin typeface="Arial" pitchFamily="34" charset="0"/>
            </a:endParaRPr>
          </a:p>
        </p:txBody>
      </p:sp>
      <p:cxnSp>
        <p:nvCxnSpPr>
          <p:cNvPr id="7" name="Lige forbindelse 6"/>
          <p:cNvCxnSpPr/>
          <p:nvPr/>
        </p:nvCxnSpPr>
        <p:spPr>
          <a:xfrm>
            <a:off x="-714412" y="1141396"/>
            <a:ext cx="10358510" cy="158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ktangel 41"/>
          <p:cNvSpPr/>
          <p:nvPr/>
        </p:nvSpPr>
        <p:spPr>
          <a:xfrm>
            <a:off x="3286116" y="1357298"/>
            <a:ext cx="1857388" cy="428628"/>
          </a:xfrm>
          <a:prstGeom prst="rect">
            <a:avLst/>
          </a:prstGeom>
          <a:solidFill>
            <a:srgbClr val="00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196752"/>
            <a:ext cx="7740000" cy="54039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1680" y="638132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FFFF"/>
                </a:solidFill>
              </a:rPr>
              <a:t>* P</a:t>
            </a:r>
            <a:r>
              <a:rPr lang="en-GB" b="1" dirty="0">
                <a:solidFill>
                  <a:srgbClr val="FFFFFF"/>
                </a:solidFill>
              </a:rPr>
              <a:t>&lt;0.0001 compared to </a:t>
            </a:r>
            <a:r>
              <a:rPr lang="en-GB" b="1" dirty="0" smtClean="0">
                <a:solidFill>
                  <a:srgbClr val="FFFFFF"/>
                </a:solidFill>
              </a:rPr>
              <a:t>MPV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59832" y="177281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FFFF"/>
                </a:solidFill>
              </a:rPr>
              <a:t>*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29"/>
    </mc:Choice>
    <mc:Fallback xmlns="">
      <p:transition xmlns:p14="http://schemas.microsoft.com/office/powerpoint/2010/main" spd="slow" advTm="3102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cxnSp>
        <p:nvCxnSpPr>
          <p:cNvPr id="7" name="Lige forbindelse 6"/>
          <p:cNvCxnSpPr/>
          <p:nvPr/>
        </p:nvCxnSpPr>
        <p:spPr>
          <a:xfrm>
            <a:off x="-714412" y="1141396"/>
            <a:ext cx="10358510" cy="158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ktangel 41"/>
          <p:cNvSpPr/>
          <p:nvPr/>
        </p:nvSpPr>
        <p:spPr>
          <a:xfrm>
            <a:off x="3286116" y="1357298"/>
            <a:ext cx="1857388" cy="428628"/>
          </a:xfrm>
          <a:prstGeom prst="rect">
            <a:avLst/>
          </a:prstGeom>
          <a:solidFill>
            <a:srgbClr val="00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305368"/>
            <a:ext cx="7740000" cy="5436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1680" y="638132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FFFF"/>
                </a:solidFill>
                <a:latin typeface="Arial"/>
                <a:cs typeface="Arial"/>
              </a:rPr>
              <a:t>* P</a:t>
            </a:r>
            <a:r>
              <a:rPr lang="en-GB" b="1" dirty="0">
                <a:solidFill>
                  <a:srgbClr val="FFFFFF"/>
                </a:solidFill>
                <a:latin typeface="Arial"/>
                <a:cs typeface="Arial"/>
              </a:rPr>
              <a:t>=0.04 compared to MPV.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31840" y="1835532"/>
            <a:ext cx="288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*</a:t>
            </a:r>
            <a:endParaRPr lang="en-US" dirty="0"/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3563888" y="251936"/>
            <a:ext cx="166704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</a:rPr>
              <a:t>Results </a:t>
            </a:r>
            <a:endParaRPr lang="en-US" sz="3200" b="1" dirty="0">
              <a:solidFill>
                <a:schemeClr val="bg1"/>
              </a:solidFill>
              <a:latin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91"/>
    </mc:Choice>
    <mc:Fallback xmlns="">
      <p:transition xmlns:p14="http://schemas.microsoft.com/office/powerpoint/2010/main" spd="slow" advTm="2079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cxnSp>
        <p:nvCxnSpPr>
          <p:cNvPr id="7" name="Lige forbindelse 6"/>
          <p:cNvCxnSpPr/>
          <p:nvPr/>
        </p:nvCxnSpPr>
        <p:spPr>
          <a:xfrm>
            <a:off x="-714412" y="1141396"/>
            <a:ext cx="10358510" cy="158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ktangel 41"/>
          <p:cNvSpPr/>
          <p:nvPr/>
        </p:nvSpPr>
        <p:spPr>
          <a:xfrm>
            <a:off x="3286116" y="1357298"/>
            <a:ext cx="1857388" cy="428628"/>
          </a:xfrm>
          <a:prstGeom prst="rect">
            <a:avLst/>
          </a:prstGeom>
          <a:solidFill>
            <a:srgbClr val="00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340768"/>
            <a:ext cx="7740000" cy="5436000"/>
          </a:xfrm>
          <a:prstGeom prst="rect">
            <a:avLst/>
          </a:prstGeom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3563888" y="251936"/>
            <a:ext cx="166704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</a:rPr>
              <a:t>Results </a:t>
            </a:r>
            <a:endParaRPr lang="en-US" sz="3200" b="1" dirty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00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50"/>
    </mc:Choice>
    <mc:Fallback xmlns="">
      <p:transition xmlns:p14="http://schemas.microsoft.com/office/powerpoint/2010/main" spd="slow" advTm="1605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cxnSp>
        <p:nvCxnSpPr>
          <p:cNvPr id="7" name="Lige forbindelse 6"/>
          <p:cNvCxnSpPr/>
          <p:nvPr/>
        </p:nvCxnSpPr>
        <p:spPr>
          <a:xfrm>
            <a:off x="-714412" y="1141396"/>
            <a:ext cx="10358510" cy="158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uppe 22"/>
          <p:cNvGrpSpPr/>
          <p:nvPr/>
        </p:nvGrpSpPr>
        <p:grpSpPr>
          <a:xfrm>
            <a:off x="2200056" y="2771636"/>
            <a:ext cx="7340496" cy="1881500"/>
            <a:chOff x="1187624" y="2617748"/>
            <a:chExt cx="7417580" cy="1881500"/>
          </a:xfrm>
        </p:grpSpPr>
        <p:grpSp>
          <p:nvGrpSpPr>
            <p:cNvPr id="12" name="Gruppe 11"/>
            <p:cNvGrpSpPr/>
            <p:nvPr/>
          </p:nvGrpSpPr>
          <p:grpSpPr>
            <a:xfrm>
              <a:off x="1763688" y="2636912"/>
              <a:ext cx="3600400" cy="523220"/>
              <a:chOff x="1691680" y="2420888"/>
              <a:chExt cx="3600400" cy="523220"/>
            </a:xfrm>
          </p:grpSpPr>
          <p:sp>
            <p:nvSpPr>
              <p:cNvPr id="50" name="Tekstboks 49"/>
              <p:cNvSpPr txBox="1"/>
              <p:nvPr/>
            </p:nvSpPr>
            <p:spPr>
              <a:xfrm>
                <a:off x="1691680" y="2420888"/>
                <a:ext cx="14401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sz="2800" b="1" dirty="0" smtClean="0">
                    <a:solidFill>
                      <a:schemeClr val="bg1"/>
                    </a:solidFill>
                  </a:rPr>
                  <a:t>MPV</a:t>
                </a:r>
                <a:endParaRPr lang="da-DK" sz="2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Tekstboks 50"/>
              <p:cNvSpPr txBox="1"/>
              <p:nvPr/>
            </p:nvSpPr>
            <p:spPr>
              <a:xfrm>
                <a:off x="3851920" y="2420888"/>
                <a:ext cx="14401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sz="2800" b="1" dirty="0" smtClean="0">
                    <a:solidFill>
                      <a:schemeClr val="bg1"/>
                    </a:solidFill>
                  </a:rPr>
                  <a:t>SAV</a:t>
                </a:r>
                <a:endParaRPr lang="da-DK" sz="2800" b="1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10" name="Lige forbindelse 9"/>
            <p:cNvCxnSpPr/>
            <p:nvPr/>
          </p:nvCxnSpPr>
          <p:spPr>
            <a:xfrm>
              <a:off x="1187624" y="2617748"/>
              <a:ext cx="4464496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Lige forbindelse 10"/>
            <p:cNvCxnSpPr/>
            <p:nvPr/>
          </p:nvCxnSpPr>
          <p:spPr>
            <a:xfrm flipV="1">
              <a:off x="1187624" y="3193812"/>
              <a:ext cx="4536504" cy="8531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uppe 12"/>
            <p:cNvGrpSpPr/>
            <p:nvPr/>
          </p:nvGrpSpPr>
          <p:grpSpPr>
            <a:xfrm>
              <a:off x="1763688" y="3356992"/>
              <a:ext cx="3600400" cy="523220"/>
              <a:chOff x="1691680" y="2420888"/>
              <a:chExt cx="3600400" cy="523220"/>
            </a:xfrm>
          </p:grpSpPr>
          <p:sp>
            <p:nvSpPr>
              <p:cNvPr id="14" name="Tekstboks 13"/>
              <p:cNvSpPr txBox="1"/>
              <p:nvPr/>
            </p:nvSpPr>
            <p:spPr>
              <a:xfrm>
                <a:off x="1691680" y="2420888"/>
                <a:ext cx="14401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sz="2800" b="1" dirty="0" smtClean="0">
                    <a:solidFill>
                      <a:schemeClr val="bg1"/>
                    </a:solidFill>
                  </a:rPr>
                  <a:t>95 %</a:t>
                </a:r>
              </a:p>
            </p:txBody>
          </p:sp>
          <p:sp>
            <p:nvSpPr>
              <p:cNvPr id="15" name="Tekstboks 14"/>
              <p:cNvSpPr txBox="1"/>
              <p:nvPr/>
            </p:nvSpPr>
            <p:spPr>
              <a:xfrm>
                <a:off x="3851920" y="2420888"/>
                <a:ext cx="14401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a-DK" sz="2800" b="1" dirty="0" smtClean="0">
                    <a:solidFill>
                      <a:schemeClr val="bg1"/>
                    </a:solidFill>
                  </a:rPr>
                  <a:t>94 %</a:t>
                </a:r>
              </a:p>
            </p:txBody>
          </p:sp>
        </p:grpSp>
        <p:cxnSp>
          <p:nvCxnSpPr>
            <p:cNvPr id="18" name="Lige forbindelse 17"/>
            <p:cNvCxnSpPr/>
            <p:nvPr/>
          </p:nvCxnSpPr>
          <p:spPr>
            <a:xfrm>
              <a:off x="1187624" y="4057908"/>
              <a:ext cx="453650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kstboks 18"/>
            <p:cNvSpPr txBox="1"/>
            <p:nvPr/>
          </p:nvSpPr>
          <p:spPr>
            <a:xfrm>
              <a:off x="1260388" y="4129916"/>
              <a:ext cx="73448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</a:rPr>
                <a:t>Non-significant</a:t>
              </a:r>
              <a:endParaRPr lang="da-DK" dirty="0"/>
            </a:p>
          </p:txBody>
        </p:sp>
        <p:sp>
          <p:nvSpPr>
            <p:cNvPr id="20" name="Tekstboks 19"/>
            <p:cNvSpPr txBox="1"/>
            <p:nvPr/>
          </p:nvSpPr>
          <p:spPr>
            <a:xfrm>
              <a:off x="2861200" y="3347700"/>
              <a:ext cx="274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 smtClean="0">
                  <a:solidFill>
                    <a:schemeClr val="bg1"/>
                  </a:solidFill>
                </a:rPr>
                <a:t>*</a:t>
              </a:r>
              <a:endParaRPr lang="da-DK" b="1" dirty="0"/>
            </a:p>
          </p:txBody>
        </p:sp>
        <p:sp>
          <p:nvSpPr>
            <p:cNvPr id="22" name="Tekstboks 21"/>
            <p:cNvSpPr txBox="1"/>
            <p:nvPr/>
          </p:nvSpPr>
          <p:spPr>
            <a:xfrm>
              <a:off x="7092280" y="3347700"/>
              <a:ext cx="1846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da-DK" b="1" dirty="0"/>
            </a:p>
          </p:txBody>
        </p:sp>
      </p:grp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2521104" y="2041684"/>
            <a:ext cx="37834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</a:rPr>
              <a:t>Effective ventilations</a:t>
            </a:r>
            <a:endParaRPr lang="en-US" sz="28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5" name="Tekstboks 20"/>
          <p:cNvSpPr txBox="1"/>
          <p:nvPr/>
        </p:nvSpPr>
        <p:spPr>
          <a:xfrm>
            <a:off x="2065318" y="4283804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bg1"/>
                </a:solidFill>
              </a:rPr>
              <a:t>*</a:t>
            </a:r>
            <a:endParaRPr lang="da-DK" b="1" dirty="0"/>
          </a:p>
        </p:txBody>
      </p:sp>
      <p:sp>
        <p:nvSpPr>
          <p:cNvPr id="26" name="Text Box 14"/>
          <p:cNvSpPr txBox="1">
            <a:spLocks noChangeArrowheads="1"/>
          </p:cNvSpPr>
          <p:nvPr/>
        </p:nvSpPr>
        <p:spPr bwMode="auto">
          <a:xfrm>
            <a:off x="3563888" y="251936"/>
            <a:ext cx="166704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</a:rPr>
              <a:t>Results </a:t>
            </a:r>
            <a:endParaRPr lang="en-US" sz="3200" b="1" dirty="0">
              <a:solidFill>
                <a:schemeClr val="bg1"/>
              </a:solidFill>
              <a:latin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40"/>
    </mc:Choice>
    <mc:Fallback xmlns="">
      <p:transition xmlns:p14="http://schemas.microsoft.com/office/powerpoint/2010/main" spd="slow" advTm="774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cxnSp>
        <p:nvCxnSpPr>
          <p:cNvPr id="7" name="Lige forbindelse 6"/>
          <p:cNvCxnSpPr/>
          <p:nvPr/>
        </p:nvCxnSpPr>
        <p:spPr>
          <a:xfrm>
            <a:off x="-714412" y="1141396"/>
            <a:ext cx="10358510" cy="158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ktangel 41"/>
          <p:cNvSpPr/>
          <p:nvPr/>
        </p:nvSpPr>
        <p:spPr>
          <a:xfrm>
            <a:off x="3286116" y="1357298"/>
            <a:ext cx="1857388" cy="428628"/>
          </a:xfrm>
          <a:prstGeom prst="rect">
            <a:avLst/>
          </a:prstGeom>
          <a:solidFill>
            <a:srgbClr val="00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" name="Picture 2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341368"/>
            <a:ext cx="7740000" cy="5436000"/>
          </a:xfrm>
          <a:prstGeom prst="rect">
            <a:avLst/>
          </a:prstGeom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3563888" y="251936"/>
            <a:ext cx="166704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</a:rPr>
              <a:t>Results </a:t>
            </a:r>
            <a:endParaRPr lang="en-US" sz="3200" b="1" dirty="0">
              <a:solidFill>
                <a:schemeClr val="bg1"/>
              </a:solidFill>
              <a:latin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59"/>
    </mc:Choice>
    <mc:Fallback xmlns="">
      <p:transition xmlns:p14="http://schemas.microsoft.com/office/powerpoint/2010/main" spd="slow" advTm="15959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7271" cy="6858000"/>
          </a:xfrm>
          <a:prstGeom prst="rect">
            <a:avLst/>
          </a:prstGeom>
          <a:solidFill>
            <a:srgbClr val="00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3285430" y="279113"/>
            <a:ext cx="257875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</a:rPr>
              <a:t>Background</a:t>
            </a:r>
            <a:endParaRPr lang="en-US" sz="3200" b="1" dirty="0">
              <a:solidFill>
                <a:schemeClr val="bg1"/>
              </a:solidFill>
              <a:latin typeface="Arial" pitchFamily="34" charset="0"/>
            </a:endParaRPr>
          </a:p>
        </p:txBody>
      </p:sp>
      <p:cxnSp>
        <p:nvCxnSpPr>
          <p:cNvPr id="7" name="Lige forbindelse 6"/>
          <p:cNvCxnSpPr/>
          <p:nvPr/>
        </p:nvCxnSpPr>
        <p:spPr>
          <a:xfrm>
            <a:off x="-714412" y="1141396"/>
            <a:ext cx="10358510" cy="158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34575" y="2420888"/>
            <a:ext cx="77978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800" b="1" dirty="0">
                <a:solidFill>
                  <a:srgbClr val="FFFFFF"/>
                </a:solidFill>
              </a:rPr>
              <a:t>A</a:t>
            </a:r>
            <a:r>
              <a:rPr lang="en-GB" sz="2800" b="1" dirty="0" smtClean="0">
                <a:solidFill>
                  <a:srgbClr val="FFFFFF"/>
                </a:solidFill>
              </a:rPr>
              <a:t>sphyxia </a:t>
            </a:r>
            <a:r>
              <a:rPr lang="en-GB" sz="2800" b="1" dirty="0">
                <a:solidFill>
                  <a:srgbClr val="FFFFFF"/>
                </a:solidFill>
              </a:rPr>
              <a:t>ultimately causes cardiac arrest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64526" y="3913892"/>
            <a:ext cx="79819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Ventilation important for the drowning victim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764526" y="4705980"/>
            <a:ext cx="79819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Quality </a:t>
            </a:r>
            <a:r>
              <a:rPr lang="en-US" sz="2800" b="1" dirty="0">
                <a:solidFill>
                  <a:schemeClr val="bg1"/>
                </a:solidFill>
              </a:rPr>
              <a:t>v</a:t>
            </a:r>
            <a:r>
              <a:rPr lang="en-US" sz="2800" b="1" dirty="0" smtClean="0">
                <a:solidFill>
                  <a:schemeClr val="bg1"/>
                </a:solidFill>
              </a:rPr>
              <a:t>entilations: </a:t>
            </a:r>
            <a:r>
              <a:rPr lang="en-US" sz="2800" b="1" dirty="0" smtClean="0">
                <a:solidFill>
                  <a:schemeClr val="bg1"/>
                </a:solidFill>
                <a:sym typeface="Symbol"/>
              </a:rPr>
              <a:t> </a:t>
            </a:r>
            <a:r>
              <a:rPr lang="en-US" sz="2800" b="1" dirty="0" smtClean="0">
                <a:solidFill>
                  <a:schemeClr val="bg1"/>
                </a:solidFill>
              </a:rPr>
              <a:t>survival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755576" y="5498068"/>
            <a:ext cx="79819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smtClean="0">
                <a:solidFill>
                  <a:schemeClr val="bg1"/>
                </a:solidFill>
                <a:sym typeface="Symbol"/>
              </a:rPr>
              <a:t>Several ventilation devices 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755576" y="1628800"/>
            <a:ext cx="81369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>
                <a:solidFill>
                  <a:schemeClr val="bg1"/>
                </a:solidFill>
              </a:rPr>
              <a:t>4</a:t>
            </a:r>
            <a:r>
              <a:rPr lang="en-US" sz="2800" b="1" dirty="0" smtClean="0">
                <a:solidFill>
                  <a:schemeClr val="bg1"/>
                </a:solidFill>
              </a:rPr>
              <a:t>00,000 drowning victims each year worldwide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755576" y="3193812"/>
            <a:ext cx="77978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Surf lifeguards play a crucial role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54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715"/>
    </mc:Choice>
    <mc:Fallback xmlns="">
      <p:transition xmlns:p14="http://schemas.microsoft.com/office/powerpoint/2010/main" spd="slow" advTm="45715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1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3563888" y="260648"/>
            <a:ext cx="166704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</a:rPr>
              <a:t>Results </a:t>
            </a:r>
            <a:endParaRPr lang="en-US" sz="3200" b="1" dirty="0">
              <a:solidFill>
                <a:schemeClr val="bg1"/>
              </a:solidFill>
              <a:latin typeface="Arial" pitchFamily="34" charset="0"/>
            </a:endParaRPr>
          </a:p>
        </p:txBody>
      </p:sp>
      <p:cxnSp>
        <p:nvCxnSpPr>
          <p:cNvPr id="7" name="Lige forbindelse 6"/>
          <p:cNvCxnSpPr/>
          <p:nvPr/>
        </p:nvCxnSpPr>
        <p:spPr>
          <a:xfrm>
            <a:off x="-714412" y="1141396"/>
            <a:ext cx="10358510" cy="158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ktangel 41"/>
          <p:cNvSpPr/>
          <p:nvPr/>
        </p:nvSpPr>
        <p:spPr>
          <a:xfrm>
            <a:off x="3286116" y="1357298"/>
            <a:ext cx="1857388" cy="428628"/>
          </a:xfrm>
          <a:prstGeom prst="rect">
            <a:avLst/>
          </a:prstGeom>
          <a:solidFill>
            <a:srgbClr val="00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aphicFrame>
        <p:nvGraphicFramePr>
          <p:cNvPr id="8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7396876"/>
              </p:ext>
            </p:extLst>
          </p:nvPr>
        </p:nvGraphicFramePr>
        <p:xfrm>
          <a:off x="16136938" y="17243425"/>
          <a:ext cx="10506075" cy="664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7" name="Prism 6" r:id="rId4" imgW="3892347" imgH="2463814" progId="Prism6.Document">
                  <p:embed/>
                </p:oleObj>
              </mc:Choice>
              <mc:Fallback>
                <p:oleObj name="Prism 6" r:id="rId4" imgW="3892347" imgH="2463814" progId="Prism6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36938" y="17243425"/>
                        <a:ext cx="10506075" cy="6648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7396876"/>
              </p:ext>
            </p:extLst>
          </p:nvPr>
        </p:nvGraphicFramePr>
        <p:xfrm>
          <a:off x="16289338" y="17395825"/>
          <a:ext cx="10506075" cy="664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8" name="Prism 6" r:id="rId6" imgW="3892347" imgH="2463814" progId="Prism6.Document">
                  <p:embed/>
                </p:oleObj>
              </mc:Choice>
              <mc:Fallback>
                <p:oleObj name="Prism 6" r:id="rId6" imgW="3892347" imgH="2463814" progId="Prism6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89338" y="17395825"/>
                        <a:ext cx="10506075" cy="6648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699792" y="350100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11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1633362"/>
              </p:ext>
            </p:extLst>
          </p:nvPr>
        </p:nvGraphicFramePr>
        <p:xfrm>
          <a:off x="16441738" y="17548225"/>
          <a:ext cx="10506075" cy="664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9" name="Prism 6" r:id="rId7" imgW="3892347" imgH="2463814" progId="Prism6.Document">
                  <p:embed/>
                </p:oleObj>
              </mc:Choice>
              <mc:Fallback>
                <p:oleObj name="Prism 6" r:id="rId7" imgW="3892347" imgH="2463814" progId="Prism6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41738" y="17548225"/>
                        <a:ext cx="10506075" cy="6648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8477350"/>
              </p:ext>
            </p:extLst>
          </p:nvPr>
        </p:nvGraphicFramePr>
        <p:xfrm>
          <a:off x="16594138" y="17700625"/>
          <a:ext cx="10506075" cy="664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0" name="Prism 6" r:id="rId8" imgW="3892347" imgH="2463814" progId="Prism6.Document">
                  <p:embed/>
                </p:oleObj>
              </mc:Choice>
              <mc:Fallback>
                <p:oleObj name="Prism 6" r:id="rId8" imgW="3892347" imgH="2463814" progId="Prism6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alphaModFix amt="0"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94138" y="17700625"/>
                        <a:ext cx="10506075" cy="6648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8477350"/>
              </p:ext>
            </p:extLst>
          </p:nvPr>
        </p:nvGraphicFramePr>
        <p:xfrm>
          <a:off x="16746538" y="17853025"/>
          <a:ext cx="10506075" cy="664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1" name="Prism 6" r:id="rId9" imgW="3892347" imgH="2463814" progId="Prism6.Document">
                  <p:embed/>
                </p:oleObj>
              </mc:Choice>
              <mc:Fallback>
                <p:oleObj name="Prism 6" r:id="rId9" imgW="3892347" imgH="2463814" progId="Prism6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alphaModFix amt="0"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46538" y="17853025"/>
                        <a:ext cx="10506075" cy="6648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611560" y="1593400"/>
            <a:ext cx="7740000" cy="54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90"/>
    </mc:Choice>
    <mc:Fallback xmlns="">
      <p:transition xmlns:p14="http://schemas.microsoft.com/office/powerpoint/2010/main" spd="slow" advTm="1769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2829376" y="279113"/>
            <a:ext cx="348524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</a:rPr>
              <a:t>Study limitations</a:t>
            </a:r>
            <a:endParaRPr lang="en-US" sz="3200" b="1" dirty="0">
              <a:solidFill>
                <a:schemeClr val="bg1"/>
              </a:solidFill>
              <a:latin typeface="Arial" pitchFamily="34" charset="0"/>
            </a:endParaRPr>
          </a:p>
        </p:txBody>
      </p:sp>
      <p:cxnSp>
        <p:nvCxnSpPr>
          <p:cNvPr id="7" name="Lige forbindelse 6"/>
          <p:cNvCxnSpPr/>
          <p:nvPr/>
        </p:nvCxnSpPr>
        <p:spPr>
          <a:xfrm>
            <a:off x="-714412" y="1141396"/>
            <a:ext cx="10358510" cy="158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806574" y="1477020"/>
            <a:ext cx="77978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Manikin study – e.g. no vomiting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838494" y="2191400"/>
            <a:ext cx="79819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Single rescuer scenario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827584" y="3645024"/>
            <a:ext cx="79819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Sizes of supraglottic airway devices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838494" y="2924944"/>
            <a:ext cx="79819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No follow up data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777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40"/>
    </mc:Choice>
    <mc:Fallback xmlns="">
      <p:transition xmlns:p14="http://schemas.microsoft.com/office/powerpoint/2010/main" spd="slow" advTm="5684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9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7271" cy="6858000"/>
          </a:xfrm>
          <a:prstGeom prst="rect">
            <a:avLst/>
          </a:prstGeom>
          <a:solidFill>
            <a:srgbClr val="00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3233269" y="260648"/>
            <a:ext cx="241885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</a:rPr>
              <a:t>Conclusion</a:t>
            </a:r>
            <a:endParaRPr lang="en-US" sz="3200" b="1" dirty="0">
              <a:solidFill>
                <a:schemeClr val="bg1"/>
              </a:solidFill>
              <a:latin typeface="Arial" pitchFamily="34" charset="0"/>
            </a:endParaRPr>
          </a:p>
        </p:txBody>
      </p:sp>
      <p:cxnSp>
        <p:nvCxnSpPr>
          <p:cNvPr id="7" name="Lige forbindelse 6"/>
          <p:cNvCxnSpPr/>
          <p:nvPr/>
        </p:nvCxnSpPr>
        <p:spPr>
          <a:xfrm>
            <a:off x="-714412" y="1141396"/>
            <a:ext cx="10358510" cy="158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83568" y="1844824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rgbClr val="FFFFFF"/>
                </a:solidFill>
              </a:rPr>
              <a:t>SAV reduces </a:t>
            </a:r>
            <a:r>
              <a:rPr lang="en-GB" sz="2800" b="1" dirty="0">
                <a:solidFill>
                  <a:srgbClr val="FFFFFF"/>
                </a:solidFill>
              </a:rPr>
              <a:t>interruptions in chest </a:t>
            </a:r>
            <a:r>
              <a:rPr lang="en-GB" sz="2800" b="1" dirty="0" smtClean="0">
                <a:solidFill>
                  <a:srgbClr val="FFFFFF"/>
                </a:solidFill>
              </a:rPr>
              <a:t>com-</a:t>
            </a:r>
            <a:r>
              <a:rPr lang="en-GB" sz="2800" b="1" dirty="0" err="1" smtClean="0">
                <a:solidFill>
                  <a:srgbClr val="FFFFFF"/>
                </a:solidFill>
              </a:rPr>
              <a:t>pressions</a:t>
            </a:r>
            <a:r>
              <a:rPr lang="en-GB" sz="2800" b="1" dirty="0" smtClean="0">
                <a:solidFill>
                  <a:srgbClr val="FFFFFF"/>
                </a:solidFill>
              </a:rPr>
              <a:t> compared to MPV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2996952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FF"/>
                </a:solidFill>
              </a:rPr>
              <a:t>SAV is </a:t>
            </a:r>
            <a:r>
              <a:rPr lang="en-US" sz="2800" b="1" dirty="0">
                <a:solidFill>
                  <a:srgbClr val="FFFFFF"/>
                </a:solidFill>
              </a:rPr>
              <a:t>superior </a:t>
            </a:r>
            <a:r>
              <a:rPr lang="en-US" sz="2800" b="1" dirty="0" smtClean="0">
                <a:solidFill>
                  <a:srgbClr val="FFFFFF"/>
                </a:solidFill>
              </a:rPr>
              <a:t>to MPV in </a:t>
            </a:r>
            <a:r>
              <a:rPr lang="en-US" sz="2800" b="1" dirty="0">
                <a:solidFill>
                  <a:srgbClr val="FFFFFF"/>
                </a:solidFill>
              </a:rPr>
              <a:t>delivering the </a:t>
            </a:r>
            <a:r>
              <a:rPr lang="en-US" sz="2800" b="1" dirty="0" smtClean="0">
                <a:solidFill>
                  <a:srgbClr val="FFFFFF"/>
                </a:solidFill>
              </a:rPr>
              <a:t>re-commended </a:t>
            </a:r>
            <a:r>
              <a:rPr lang="en-US" sz="2800" b="1" dirty="0">
                <a:solidFill>
                  <a:srgbClr val="FFFFFF"/>
                </a:solidFill>
              </a:rPr>
              <a:t>tidal </a:t>
            </a:r>
            <a:r>
              <a:rPr lang="en-US" sz="2800" b="1" dirty="0" smtClean="0">
                <a:solidFill>
                  <a:srgbClr val="FFFFFF"/>
                </a:solidFill>
              </a:rPr>
              <a:t>volume</a:t>
            </a: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568" y="4221088"/>
            <a:ext cx="7920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FFFFFF"/>
                </a:solidFill>
              </a:rPr>
              <a:t>CPR quality is improved using SAV compared to </a:t>
            </a:r>
            <a:r>
              <a:rPr lang="en-GB" sz="2800" b="1" dirty="0" smtClean="0">
                <a:solidFill>
                  <a:srgbClr val="FFFFFF"/>
                </a:solidFill>
              </a:rPr>
              <a:t>MPV </a:t>
            </a:r>
            <a:r>
              <a:rPr lang="en-GB" sz="2800" b="1" dirty="0">
                <a:solidFill>
                  <a:srgbClr val="FFFFFF"/>
                </a:solidFill>
              </a:rPr>
              <a:t>among </a:t>
            </a:r>
            <a:r>
              <a:rPr lang="en-GB" sz="2800" b="1" dirty="0" smtClean="0">
                <a:solidFill>
                  <a:srgbClr val="FFFFFF"/>
                </a:solidFill>
              </a:rPr>
              <a:t>surf lifeguards</a:t>
            </a:r>
            <a:endParaRPr lang="en-US" sz="2800" b="1" dirty="0">
              <a:solidFill>
                <a:srgbClr val="FFFFFF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72"/>
    </mc:Choice>
    <mc:Fallback xmlns="">
      <p:transition xmlns:p14="http://schemas.microsoft.com/office/powerpoint/2010/main" spd="slow" advTm="3607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7271" cy="6858000"/>
          </a:xfrm>
          <a:prstGeom prst="rect">
            <a:avLst/>
          </a:prstGeom>
          <a:solidFill>
            <a:srgbClr val="00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3069288" y="2124144"/>
            <a:ext cx="18466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endParaRPr lang="en-US" sz="32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92696"/>
            <a:ext cx="9143999" cy="3860038"/>
          </a:xfrm>
          <a:prstGeom prst="rect">
            <a:avLst/>
          </a:prstGeom>
          <a:solidFill>
            <a:schemeClr val="bg1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310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72"/>
    </mc:Choice>
    <mc:Fallback xmlns="">
      <p:transition xmlns:p14="http://schemas.microsoft.com/office/powerpoint/2010/main" spd="slow" advTm="3607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7271" cy="6858000"/>
          </a:xfrm>
          <a:prstGeom prst="rect">
            <a:avLst/>
          </a:prstGeom>
          <a:solidFill>
            <a:srgbClr val="00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3069288" y="2124144"/>
            <a:ext cx="18466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endParaRPr lang="en-US" sz="32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9552" y="1772816"/>
            <a:ext cx="8208912" cy="1995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chemeClr val="bg1"/>
                </a:solidFill>
              </a:rPr>
              <a:t>To </a:t>
            </a:r>
            <a:r>
              <a:rPr lang="en-US" sz="2800" b="1" dirty="0">
                <a:solidFill>
                  <a:schemeClr val="bg1"/>
                </a:solidFill>
              </a:rPr>
              <a:t>investigate the efficacy of in</a:t>
            </a:r>
            <a:r>
              <a:rPr lang="en-US" sz="2800" b="1" dirty="0" smtClean="0">
                <a:solidFill>
                  <a:schemeClr val="bg1"/>
                </a:solidFill>
              </a:rPr>
              <a:t>-water</a:t>
            </a:r>
            <a:r>
              <a:rPr lang="en-US" sz="2800" b="1" dirty="0">
                <a:solidFill>
                  <a:schemeClr val="bg1"/>
                </a:solidFill>
              </a:rPr>
              <a:t>-resuscitation during a 100m rescue </a:t>
            </a:r>
            <a:r>
              <a:rPr lang="en-US" sz="2800" b="1" dirty="0" err="1">
                <a:solidFill>
                  <a:schemeClr val="bg1"/>
                </a:solidFill>
              </a:rPr>
              <a:t>manoeuvre</a:t>
            </a:r>
            <a:r>
              <a:rPr lang="en-US" sz="2800" b="1" dirty="0">
                <a:solidFill>
                  <a:schemeClr val="bg1"/>
                </a:solidFill>
              </a:rPr>
              <a:t> in open water.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684090" y="260648"/>
            <a:ext cx="95991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</a:rPr>
              <a:t>Aim</a:t>
            </a:r>
            <a:endParaRPr lang="en-US" sz="3200" b="1" dirty="0">
              <a:solidFill>
                <a:schemeClr val="bg1"/>
              </a:solidFill>
              <a:latin typeface="Arial" pitchFamily="34" charset="0"/>
            </a:endParaRPr>
          </a:p>
        </p:txBody>
      </p:sp>
      <p:cxnSp>
        <p:nvCxnSpPr>
          <p:cNvPr id="8" name="Lige forbindelse 6"/>
          <p:cNvCxnSpPr/>
          <p:nvPr/>
        </p:nvCxnSpPr>
        <p:spPr>
          <a:xfrm>
            <a:off x="-714412" y="1141396"/>
            <a:ext cx="10358510" cy="158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3730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72"/>
    </mc:Choice>
    <mc:Fallback xmlns="">
      <p:transition xmlns:p14="http://schemas.microsoft.com/office/powerpoint/2010/main" spd="slow" advTm="3607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7271" cy="6858000"/>
          </a:xfrm>
          <a:prstGeom prst="rect">
            <a:avLst/>
          </a:prstGeom>
          <a:solidFill>
            <a:srgbClr val="00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3069288" y="2124144"/>
            <a:ext cx="18466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endParaRPr lang="en-US" sz="32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491880" y="260648"/>
            <a:ext cx="187162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</a:rPr>
              <a:t>Methods</a:t>
            </a:r>
            <a:endParaRPr lang="en-US" sz="3200" b="1" dirty="0">
              <a:solidFill>
                <a:schemeClr val="bg1"/>
              </a:solidFill>
              <a:latin typeface="Arial" pitchFamily="34" charset="0"/>
            </a:endParaRPr>
          </a:p>
        </p:txBody>
      </p:sp>
      <p:cxnSp>
        <p:nvCxnSpPr>
          <p:cNvPr id="8" name="Lige forbindelse 6"/>
          <p:cNvCxnSpPr/>
          <p:nvPr/>
        </p:nvCxnSpPr>
        <p:spPr>
          <a:xfrm>
            <a:off x="-714412" y="1141396"/>
            <a:ext cx="10358510" cy="158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864" t="2898" r="1605"/>
          <a:stretch/>
        </p:blipFill>
        <p:spPr>
          <a:xfrm>
            <a:off x="534688" y="1554174"/>
            <a:ext cx="3475472" cy="232537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4001"/>
          <a:stretch/>
        </p:blipFill>
        <p:spPr>
          <a:xfrm>
            <a:off x="2699792" y="4261444"/>
            <a:ext cx="3591148" cy="233590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b="2907"/>
          <a:stretch/>
        </p:blipFill>
        <p:spPr>
          <a:xfrm>
            <a:off x="4968087" y="1556792"/>
            <a:ext cx="3708369" cy="237626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629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72"/>
    </mc:Choice>
    <mc:Fallback xmlns="">
      <p:transition xmlns:p14="http://schemas.microsoft.com/office/powerpoint/2010/main" spd="slow" advTm="36072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7271" cy="6858000"/>
          </a:xfrm>
          <a:prstGeom prst="rect">
            <a:avLst/>
          </a:prstGeom>
          <a:solidFill>
            <a:srgbClr val="00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13324"/>
          <a:stretch/>
        </p:blipFill>
        <p:spPr>
          <a:xfrm>
            <a:off x="179512" y="-27384"/>
            <a:ext cx="8663808" cy="655272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/>
          <p:cNvSpPr txBox="1"/>
          <p:nvPr/>
        </p:nvSpPr>
        <p:spPr>
          <a:xfrm>
            <a:off x="179512" y="1556792"/>
            <a:ext cx="8568952" cy="360040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79512" y="4869160"/>
            <a:ext cx="8640960" cy="28803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739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72"/>
    </mc:Choice>
    <mc:Fallback xmlns="">
      <p:transition xmlns:p14="http://schemas.microsoft.com/office/powerpoint/2010/main" spd="slow" advTm="3607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7271" cy="6858000"/>
          </a:xfrm>
          <a:prstGeom prst="rect">
            <a:avLst/>
          </a:prstGeom>
          <a:solidFill>
            <a:srgbClr val="00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1259632" y="260648"/>
            <a:ext cx="702467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</a:rPr>
              <a:t>Supraglottic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</a:rPr>
              <a:t> airways in drowning?</a:t>
            </a:r>
            <a:endParaRPr lang="en-US" sz="3200" b="1" dirty="0">
              <a:solidFill>
                <a:schemeClr val="bg1"/>
              </a:solidFill>
              <a:latin typeface="Arial" pitchFamily="34" charset="0"/>
            </a:endParaRPr>
          </a:p>
        </p:txBody>
      </p:sp>
      <p:cxnSp>
        <p:nvCxnSpPr>
          <p:cNvPr id="7" name="Lige forbindelse 6"/>
          <p:cNvCxnSpPr/>
          <p:nvPr/>
        </p:nvCxnSpPr>
        <p:spPr>
          <a:xfrm>
            <a:off x="-714412" y="1141396"/>
            <a:ext cx="10358510" cy="158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55576" y="4623519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- Is possible in in-water-</a:t>
            </a:r>
            <a:r>
              <a:rPr lang="en-US" sz="2400" b="1" dirty="0" err="1" smtClean="0">
                <a:solidFill>
                  <a:srgbClr val="FFFFFF"/>
                </a:solidFill>
              </a:rPr>
              <a:t>resucitation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576" y="4047455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FFFF"/>
                </a:solidFill>
              </a:rPr>
              <a:t>- Improve </a:t>
            </a:r>
            <a:r>
              <a:rPr lang="en-GB" sz="2400" b="1" dirty="0">
                <a:solidFill>
                  <a:srgbClr val="FFFFFF"/>
                </a:solidFill>
              </a:rPr>
              <a:t>CPR </a:t>
            </a:r>
            <a:r>
              <a:rPr lang="en-GB" sz="2400" b="1" dirty="0" smtClean="0">
                <a:solidFill>
                  <a:srgbClr val="FFFFFF"/>
                </a:solidFill>
              </a:rPr>
              <a:t>quality 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5576" y="1628800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- Limited evidence – lack of clinical data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5576" y="2132856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FFFF"/>
                </a:solidFill>
              </a:rPr>
              <a:t>- Training and retraining is mandatory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5576" y="2636912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FFFF"/>
                </a:solidFill>
              </a:rPr>
              <a:t>- Economical considerations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5576" y="5157192"/>
            <a:ext cx="792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FFFFFF"/>
                </a:solidFill>
              </a:rPr>
              <a:t>- Reduce risk of aspiration</a:t>
            </a:r>
            <a:endParaRPr lang="en-US" sz="2400" b="1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729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72"/>
    </mc:Choice>
    <mc:Fallback xmlns="">
      <p:transition xmlns:p14="http://schemas.microsoft.com/office/powerpoint/2010/main" spd="slow" advTm="3607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2" grpId="0"/>
      <p:bldP spid="13" grpId="0"/>
      <p:bldP spid="14" grpId="0"/>
      <p:bldP spid="1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2669877" y="279113"/>
            <a:ext cx="4038485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</a:rPr>
              <a:t>Acknowledgements</a:t>
            </a:r>
            <a:endParaRPr lang="en-US" sz="3200" b="1" dirty="0">
              <a:solidFill>
                <a:schemeClr val="bg1"/>
              </a:solidFill>
              <a:latin typeface="Arial" pitchFamily="34" charset="0"/>
            </a:endParaRPr>
          </a:p>
        </p:txBody>
      </p:sp>
      <p:cxnSp>
        <p:nvCxnSpPr>
          <p:cNvPr id="7" name="Lige forbindelse 6"/>
          <p:cNvCxnSpPr/>
          <p:nvPr/>
        </p:nvCxnSpPr>
        <p:spPr>
          <a:xfrm>
            <a:off x="-714412" y="1141396"/>
            <a:ext cx="10358510" cy="158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699079" y="1461864"/>
            <a:ext cx="819340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b="1" dirty="0" smtClean="0">
                <a:solidFill>
                  <a:schemeClr val="bg1"/>
                </a:solidFill>
              </a:rPr>
              <a:t>Collaborators</a:t>
            </a:r>
            <a:r>
              <a:rPr lang="en-US" sz="2000" dirty="0" smtClean="0">
                <a:solidFill>
                  <a:schemeClr val="bg1"/>
                </a:solidFill>
              </a:rPr>
              <a:t/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John Mogensen, Chief Lifeguard, North Zealand Lifeguard Service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>
                <a:solidFill>
                  <a:schemeClr val="bg1"/>
                </a:solidFill>
              </a:rPr>
              <a:t>Steve </a:t>
            </a:r>
            <a:r>
              <a:rPr lang="en-US" sz="2000" dirty="0" err="1" smtClean="0">
                <a:solidFill>
                  <a:schemeClr val="bg1"/>
                </a:solidFill>
              </a:rPr>
              <a:t>Martinussen</a:t>
            </a:r>
            <a:r>
              <a:rPr lang="en-US" sz="2000" dirty="0" smtClean="0">
                <a:solidFill>
                  <a:schemeClr val="bg1"/>
                </a:solidFill>
              </a:rPr>
              <a:t>, Chief, Copenhagen Lifeguard Service 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All the surf lifeguards participating in the study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699079" y="3050776"/>
            <a:ext cx="526732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ts val="0"/>
              </a:spcBef>
            </a:pPr>
            <a:r>
              <a:rPr lang="en-US" sz="2000" b="1" dirty="0" smtClean="0">
                <a:solidFill>
                  <a:schemeClr val="bg1"/>
                </a:solidFill>
              </a:rPr>
              <a:t>Co-Investigators</a:t>
            </a:r>
            <a:endParaRPr lang="en-US" sz="2000" dirty="0" smtClean="0">
              <a:solidFill>
                <a:schemeClr val="bg1"/>
              </a:solidFill>
            </a:endParaRPr>
          </a:p>
          <a:p>
            <a:pPr eaLnBrk="0" hangingPunct="0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Bo </a:t>
            </a:r>
            <a:r>
              <a:rPr lang="en-US" sz="2000" dirty="0" err="1" smtClean="0">
                <a:solidFill>
                  <a:schemeClr val="bg1"/>
                </a:solidFill>
              </a:rPr>
              <a:t>Løfgren</a:t>
            </a:r>
            <a:r>
              <a:rPr lang="en-US" sz="2000" dirty="0" smtClean="0">
                <a:solidFill>
                  <a:schemeClr val="bg1"/>
                </a:solidFill>
              </a:rPr>
              <a:t>, MD, PhD</a:t>
            </a: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Christian Dalgas, MD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Lars </a:t>
            </a:r>
            <a:r>
              <a:rPr lang="en-US" sz="2000" dirty="0" err="1" smtClean="0">
                <a:solidFill>
                  <a:schemeClr val="bg1"/>
                </a:solidFill>
              </a:rPr>
              <a:t>Henrik</a:t>
            </a:r>
            <a:r>
              <a:rPr lang="en-US" sz="2000" dirty="0" smtClean="0">
                <a:solidFill>
                  <a:schemeClr val="bg1"/>
                </a:solidFill>
              </a:rPr>
              <a:t> Nielsen, MD </a:t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err="1" smtClean="0">
                <a:solidFill>
                  <a:schemeClr val="bg1"/>
                </a:solidFill>
              </a:rPr>
              <a:t>Rozh</a:t>
            </a:r>
            <a:r>
              <a:rPr lang="en-US" sz="2000" dirty="0" smtClean="0">
                <a:solidFill>
                  <a:schemeClr val="bg1"/>
                </a:solidFill>
              </a:rPr>
              <a:t> Husain Al-Mashhadi, MD</a:t>
            </a:r>
          </a:p>
          <a:p>
            <a:pPr eaLnBrk="0" hangingPunct="0">
              <a:spcBef>
                <a:spcPts val="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Martin </a:t>
            </a:r>
            <a:r>
              <a:rPr lang="en-US" sz="2000" dirty="0" err="1" smtClean="0">
                <a:solidFill>
                  <a:schemeClr val="bg1"/>
                </a:solidFill>
              </a:rPr>
              <a:t>Bødtker</a:t>
            </a:r>
            <a:r>
              <a:rPr lang="en-US" sz="2000" dirty="0" smtClean="0">
                <a:solidFill>
                  <a:schemeClr val="bg1"/>
                </a:solidFill>
              </a:rPr>
              <a:t> Mortensen, MD</a:t>
            </a:r>
          </a:p>
        </p:txBody>
      </p:sp>
    </p:spTree>
    <p:extLst>
      <p:ext uri="{BB962C8B-B14F-4D97-AF65-F5344CB8AC3E}">
        <p14:creationId xmlns:p14="http://schemas.microsoft.com/office/powerpoint/2010/main" val="350095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67"/>
    </mc:Choice>
    <mc:Fallback xmlns="">
      <p:transition xmlns:p14="http://schemas.microsoft.com/office/powerpoint/2010/main" spd="slow" advTm="996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b="1" dirty="0">
              <a:solidFill>
                <a:schemeClr val="bg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3285430" y="279113"/>
            <a:ext cx="257875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</a:rPr>
              <a:t>Background</a:t>
            </a:r>
            <a:endParaRPr lang="en-US" sz="3200" b="1" dirty="0">
              <a:solidFill>
                <a:schemeClr val="bg1"/>
              </a:solidFill>
              <a:latin typeface="Arial" pitchFamily="34" charset="0"/>
            </a:endParaRPr>
          </a:p>
        </p:txBody>
      </p:sp>
      <p:cxnSp>
        <p:nvCxnSpPr>
          <p:cNvPr id="7" name="Lige forbindelse 6"/>
          <p:cNvCxnSpPr/>
          <p:nvPr/>
        </p:nvCxnSpPr>
        <p:spPr>
          <a:xfrm>
            <a:off x="-714412" y="1141396"/>
            <a:ext cx="10358510" cy="158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uppe 20"/>
          <p:cNvGrpSpPr/>
          <p:nvPr/>
        </p:nvGrpSpPr>
        <p:grpSpPr>
          <a:xfrm>
            <a:off x="860523" y="1772816"/>
            <a:ext cx="2919389" cy="3253228"/>
            <a:chOff x="3039160" y="1988840"/>
            <a:chExt cx="2919389" cy="3253228"/>
          </a:xfrm>
        </p:grpSpPr>
        <p:pic>
          <p:nvPicPr>
            <p:cNvPr id="10" name="Billede 9" descr="Untitled-1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04285" y="2054792"/>
              <a:ext cx="1951185" cy="197853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3" name="Rektangel 12"/>
            <p:cNvSpPr/>
            <p:nvPr/>
          </p:nvSpPr>
          <p:spPr>
            <a:xfrm>
              <a:off x="3403399" y="2015129"/>
              <a:ext cx="2088232" cy="45719"/>
            </a:xfrm>
            <a:prstGeom prst="rect">
              <a:avLst/>
            </a:prstGeom>
            <a:solidFill>
              <a:srgbClr val="00346B"/>
            </a:solidFill>
            <a:ln>
              <a:solidFill>
                <a:srgbClr val="0034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4" name="Rektangel 13"/>
            <p:cNvSpPr/>
            <p:nvPr/>
          </p:nvSpPr>
          <p:spPr>
            <a:xfrm>
              <a:off x="3394773" y="4005064"/>
              <a:ext cx="2088232" cy="45719"/>
            </a:xfrm>
            <a:prstGeom prst="rect">
              <a:avLst/>
            </a:prstGeom>
            <a:solidFill>
              <a:srgbClr val="00346B"/>
            </a:solidFill>
            <a:ln>
              <a:solidFill>
                <a:srgbClr val="0034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5" name="Rektangel 14"/>
            <p:cNvSpPr/>
            <p:nvPr/>
          </p:nvSpPr>
          <p:spPr>
            <a:xfrm rot="5400000">
              <a:off x="4411061" y="2997283"/>
              <a:ext cx="2088232" cy="105852"/>
            </a:xfrm>
            <a:prstGeom prst="rect">
              <a:avLst/>
            </a:prstGeom>
            <a:solidFill>
              <a:srgbClr val="00346B"/>
            </a:solidFill>
            <a:ln>
              <a:solidFill>
                <a:srgbClr val="0034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6" name="Rektangel 15"/>
            <p:cNvSpPr/>
            <p:nvPr/>
          </p:nvSpPr>
          <p:spPr>
            <a:xfrm rot="5400000">
              <a:off x="2437309" y="3010096"/>
              <a:ext cx="2088232" cy="45719"/>
            </a:xfrm>
            <a:prstGeom prst="rect">
              <a:avLst/>
            </a:prstGeom>
            <a:solidFill>
              <a:srgbClr val="00346B"/>
            </a:solidFill>
            <a:ln>
              <a:solidFill>
                <a:srgbClr val="00346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  <p:sp>
          <p:nvSpPr>
            <p:cNvPr id="18" name="Tekstboks 17"/>
            <p:cNvSpPr txBox="1"/>
            <p:nvPr/>
          </p:nvSpPr>
          <p:spPr>
            <a:xfrm>
              <a:off x="3039160" y="4226405"/>
              <a:ext cx="291938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a-DK" sz="2000" b="1" dirty="0" err="1" smtClean="0">
                  <a:solidFill>
                    <a:schemeClr val="bg1"/>
                  </a:solidFill>
                </a:rPr>
                <a:t>Mouth-to-pocket</a:t>
              </a:r>
              <a:r>
                <a:rPr lang="da-DK" sz="2000" b="1" dirty="0" smtClean="0">
                  <a:solidFill>
                    <a:schemeClr val="bg1"/>
                  </a:solidFill>
                </a:rPr>
                <a:t> mask</a:t>
              </a:r>
              <a:br>
                <a:rPr lang="da-DK" sz="2000" b="1" dirty="0" smtClean="0">
                  <a:solidFill>
                    <a:schemeClr val="bg1"/>
                  </a:solidFill>
                </a:rPr>
              </a:br>
              <a:r>
                <a:rPr lang="da-DK" sz="2000" b="1" dirty="0" smtClean="0">
                  <a:solidFill>
                    <a:schemeClr val="bg1"/>
                  </a:solidFill>
                </a:rPr>
                <a:t>ventilation</a:t>
              </a:r>
            </a:p>
            <a:p>
              <a:pPr algn="ctr"/>
              <a:r>
                <a:rPr lang="da-DK" sz="2000" b="1" dirty="0" smtClean="0">
                  <a:solidFill>
                    <a:schemeClr val="bg1"/>
                  </a:solidFill>
                </a:rPr>
                <a:t>(MPV)</a:t>
              </a:r>
              <a:endParaRPr lang="da-DK" sz="20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5" name="Picture 24"/>
          <p:cNvPicPr>
            <a:picLocks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2080" y="1844824"/>
            <a:ext cx="1980000" cy="1956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kstboks 17"/>
          <p:cNvSpPr txBox="1"/>
          <p:nvPr/>
        </p:nvSpPr>
        <p:spPr>
          <a:xfrm>
            <a:off x="4334901" y="4005064"/>
            <a:ext cx="34774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2000" b="1" dirty="0" err="1" smtClean="0">
                <a:solidFill>
                  <a:schemeClr val="bg1"/>
                </a:solidFill>
              </a:rPr>
              <a:t>Supraglottic</a:t>
            </a:r>
            <a:r>
              <a:rPr lang="da-DK" sz="2000" b="1" dirty="0" smtClean="0">
                <a:solidFill>
                  <a:schemeClr val="bg1"/>
                </a:solidFill>
              </a:rPr>
              <a:t> </a:t>
            </a:r>
            <a:r>
              <a:rPr lang="da-DK" sz="2000" b="1" dirty="0" err="1" smtClean="0">
                <a:solidFill>
                  <a:schemeClr val="bg1"/>
                </a:solidFill>
              </a:rPr>
              <a:t>airway</a:t>
            </a:r>
            <a:r>
              <a:rPr lang="da-DK" sz="2000" b="1" dirty="0" smtClean="0">
                <a:solidFill>
                  <a:schemeClr val="bg1"/>
                </a:solidFill>
              </a:rPr>
              <a:t> +</a:t>
            </a:r>
          </a:p>
          <a:p>
            <a:pPr algn="ctr"/>
            <a:r>
              <a:rPr lang="da-DK" sz="2000" b="1" dirty="0" smtClean="0">
                <a:solidFill>
                  <a:schemeClr val="bg1"/>
                </a:solidFill>
              </a:rPr>
              <a:t>Bag-</a:t>
            </a:r>
            <a:r>
              <a:rPr lang="da-DK" sz="2000" b="1" dirty="0" err="1" smtClean="0">
                <a:solidFill>
                  <a:schemeClr val="bg1"/>
                </a:solidFill>
              </a:rPr>
              <a:t>valve</a:t>
            </a:r>
            <a:r>
              <a:rPr lang="da-DK" sz="2000" b="1" dirty="0" smtClean="0">
                <a:solidFill>
                  <a:schemeClr val="bg1"/>
                </a:solidFill>
              </a:rPr>
              <a:t> mask ventilation</a:t>
            </a:r>
          </a:p>
          <a:p>
            <a:pPr algn="ctr"/>
            <a:r>
              <a:rPr lang="da-DK" sz="2000" b="1" dirty="0" smtClean="0">
                <a:solidFill>
                  <a:schemeClr val="bg1"/>
                </a:solidFill>
              </a:rPr>
              <a:t>(SAV)</a:t>
            </a:r>
            <a:endParaRPr lang="da-DK" sz="2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856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79"/>
    </mc:Choice>
    <mc:Fallback xmlns="">
      <p:transition xmlns:p14="http://schemas.microsoft.com/office/powerpoint/2010/main" spd="slow" advTm="5417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7271" cy="6858000"/>
          </a:xfrm>
          <a:prstGeom prst="rect">
            <a:avLst/>
          </a:prstGeom>
          <a:solidFill>
            <a:srgbClr val="00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2670678" y="279113"/>
            <a:ext cx="18466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endParaRPr lang="en-US" sz="32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3635896" y="279113"/>
            <a:ext cx="18466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endParaRPr lang="en-US" sz="32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933002"/>
            <a:ext cx="8716250" cy="480025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6317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07"/>
    </mc:Choice>
    <mc:Fallback xmlns="">
      <p:transition xmlns:p14="http://schemas.microsoft.com/office/powerpoint/2010/main" spd="slow" advTm="19407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4091741" y="279113"/>
            <a:ext cx="9605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</a:rPr>
              <a:t>Aim</a:t>
            </a:r>
            <a:endParaRPr lang="en-US" sz="3200" b="1" dirty="0">
              <a:solidFill>
                <a:schemeClr val="bg1"/>
              </a:solidFill>
              <a:latin typeface="Arial" pitchFamily="34" charset="0"/>
            </a:endParaRPr>
          </a:p>
        </p:txBody>
      </p:sp>
      <p:cxnSp>
        <p:nvCxnSpPr>
          <p:cNvPr id="7" name="Lige forbindelse 6"/>
          <p:cNvCxnSpPr/>
          <p:nvPr/>
        </p:nvCxnSpPr>
        <p:spPr>
          <a:xfrm>
            <a:off x="-714412" y="1141396"/>
            <a:ext cx="10358510" cy="158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boks 7"/>
          <p:cNvSpPr txBox="1"/>
          <p:nvPr/>
        </p:nvSpPr>
        <p:spPr>
          <a:xfrm>
            <a:off x="737574" y="1714488"/>
            <a:ext cx="7668852" cy="2641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schemeClr val="bg1"/>
                </a:solidFill>
              </a:rPr>
              <a:t>To compare three supraglottic </a:t>
            </a:r>
            <a:r>
              <a:rPr lang="en-US" sz="2800" b="1" dirty="0" smtClean="0">
                <a:solidFill>
                  <a:schemeClr val="bg1"/>
                </a:solidFill>
              </a:rPr>
              <a:t>airway devices </a:t>
            </a:r>
            <a:r>
              <a:rPr lang="en-US" sz="2800" b="1" dirty="0">
                <a:solidFill>
                  <a:schemeClr val="bg1"/>
                </a:solidFill>
              </a:rPr>
              <a:t>on the time to ventilation and the ventilation quality of CPR among surf lifeguards</a:t>
            </a:r>
          </a:p>
        </p:txBody>
      </p:sp>
    </p:spTree>
    <p:extLst>
      <p:ext uri="{BB962C8B-B14F-4D97-AF65-F5344CB8AC3E}">
        <p14:creationId xmlns:p14="http://schemas.microsoft.com/office/powerpoint/2010/main" val="370062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96"/>
    </mc:Choice>
    <mc:Fallback xmlns="">
      <p:transition xmlns:p14="http://schemas.microsoft.com/office/powerpoint/2010/main" spd="slow" advTm="10296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3638091" y="279113"/>
            <a:ext cx="186781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</a:rPr>
              <a:t>Methods</a:t>
            </a:r>
            <a:endParaRPr lang="en-US" sz="3200" b="1" dirty="0">
              <a:solidFill>
                <a:schemeClr val="bg1"/>
              </a:solidFill>
              <a:latin typeface="Arial" pitchFamily="34" charset="0"/>
            </a:endParaRPr>
          </a:p>
        </p:txBody>
      </p:sp>
      <p:cxnSp>
        <p:nvCxnSpPr>
          <p:cNvPr id="7" name="Lige forbindelse 6"/>
          <p:cNvCxnSpPr/>
          <p:nvPr/>
        </p:nvCxnSpPr>
        <p:spPr>
          <a:xfrm>
            <a:off x="-714412" y="1141396"/>
            <a:ext cx="10358510" cy="158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806583" y="1477020"/>
            <a:ext cx="77978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Professional, surf lifeguards (&gt; 18 years)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806574" y="2217303"/>
            <a:ext cx="79819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Recruited from 3 Lifeguard Services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806574" y="2957586"/>
            <a:ext cx="79819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Annual mandatory CPR re-training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838494" y="3697868"/>
            <a:ext cx="79819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Oral and written consent obtained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846634" y="4437112"/>
            <a:ext cx="79819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Performance not disclosed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846634" y="5138028"/>
            <a:ext cx="79819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Questionnaire – demographics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97"/>
    </mc:Choice>
    <mc:Fallback xmlns="">
      <p:transition xmlns:p14="http://schemas.microsoft.com/office/powerpoint/2010/main" spd="slow" advTm="3189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3170815" y="279113"/>
            <a:ext cx="280237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</a:rPr>
              <a:t>Study design</a:t>
            </a:r>
            <a:endParaRPr lang="en-US" sz="3200" b="1" dirty="0">
              <a:solidFill>
                <a:schemeClr val="bg1"/>
              </a:solidFill>
              <a:latin typeface="Arial" pitchFamily="34" charset="0"/>
            </a:endParaRPr>
          </a:p>
        </p:txBody>
      </p:sp>
      <p:cxnSp>
        <p:nvCxnSpPr>
          <p:cNvPr id="7" name="Lige forbindelse 6"/>
          <p:cNvCxnSpPr/>
          <p:nvPr/>
        </p:nvCxnSpPr>
        <p:spPr>
          <a:xfrm>
            <a:off x="-714412" y="1141396"/>
            <a:ext cx="10358510" cy="158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806583" y="1477020"/>
            <a:ext cx="77978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Randomized – single rescuer – manikin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788764" y="2924944"/>
            <a:ext cx="833742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Soft Seal, </a:t>
            </a:r>
            <a:r>
              <a:rPr lang="en-US" sz="2800" b="1" dirty="0" err="1" smtClean="0">
                <a:solidFill>
                  <a:schemeClr val="bg1"/>
                </a:solidFill>
              </a:rPr>
              <a:t>i</a:t>
            </a:r>
            <a:r>
              <a:rPr lang="en-US" sz="2800" b="1" dirty="0" smtClean="0">
                <a:solidFill>
                  <a:schemeClr val="bg1"/>
                </a:solidFill>
              </a:rPr>
              <a:t>-</a:t>
            </a:r>
            <a:r>
              <a:rPr lang="en-US" sz="2800" b="1" dirty="0">
                <a:solidFill>
                  <a:schemeClr val="bg1"/>
                </a:solidFill>
              </a:rPr>
              <a:t>g</a:t>
            </a:r>
            <a:r>
              <a:rPr lang="en-US" sz="2800" b="1" dirty="0" smtClean="0">
                <a:solidFill>
                  <a:schemeClr val="bg1"/>
                </a:solidFill>
              </a:rPr>
              <a:t>el, </a:t>
            </a:r>
            <a:r>
              <a:rPr lang="en-US" sz="2800" b="1" dirty="0" err="1" smtClean="0">
                <a:solidFill>
                  <a:schemeClr val="bg1"/>
                </a:solidFill>
              </a:rPr>
              <a:t>AuraOnce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4" name="Text Box 6"/>
          <p:cNvSpPr txBox="1">
            <a:spLocks noChangeArrowheads="1"/>
          </p:cNvSpPr>
          <p:nvPr/>
        </p:nvSpPr>
        <p:spPr bwMode="auto">
          <a:xfrm>
            <a:off x="827584" y="4797152"/>
            <a:ext cx="79819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5 ventilations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838494" y="2204864"/>
            <a:ext cx="79819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30 minutes training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838494" y="3645024"/>
            <a:ext cx="798197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2800" b="1" dirty="0" smtClean="0">
                <a:solidFill>
                  <a:schemeClr val="bg1"/>
                </a:solidFill>
              </a:rPr>
              <a:t>Insertion without </a:t>
            </a:r>
            <a:r>
              <a:rPr lang="en-GB" sz="2800" b="1" dirty="0">
                <a:solidFill>
                  <a:schemeClr val="bg1"/>
                </a:solidFill>
              </a:rPr>
              <a:t>and then with concurrent chest compressions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253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20"/>
    </mc:Choice>
    <mc:Fallback xmlns="">
      <p:transition xmlns:p14="http://schemas.microsoft.com/office/powerpoint/2010/main" spd="slow" advTm="37620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4" grpId="0"/>
      <p:bldP spid="25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34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3170815" y="279113"/>
            <a:ext cx="280237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</a:rPr>
              <a:t>Data analysis</a:t>
            </a:r>
            <a:endParaRPr lang="en-US" sz="3200" b="1" dirty="0">
              <a:solidFill>
                <a:schemeClr val="bg1"/>
              </a:solidFill>
              <a:latin typeface="Arial" pitchFamily="34" charset="0"/>
            </a:endParaRPr>
          </a:p>
        </p:txBody>
      </p:sp>
      <p:cxnSp>
        <p:nvCxnSpPr>
          <p:cNvPr id="7" name="Lige forbindelse 6"/>
          <p:cNvCxnSpPr/>
          <p:nvPr/>
        </p:nvCxnSpPr>
        <p:spPr>
          <a:xfrm>
            <a:off x="-714412" y="1141396"/>
            <a:ext cx="10358510" cy="1588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827584" y="2348880"/>
            <a:ext cx="77978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Tidal volume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838494" y="3068960"/>
            <a:ext cx="79819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Effective breaths – visible chest rise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827584" y="1628800"/>
            <a:ext cx="79819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dirty="0" smtClean="0">
                <a:solidFill>
                  <a:schemeClr val="bg1"/>
                </a:solidFill>
              </a:rPr>
              <a:t>The time to ventilation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4509120"/>
            <a:ext cx="6912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Correct use of </a:t>
            </a:r>
            <a:r>
              <a:rPr lang="en-GB" sz="2800" b="1" dirty="0" err="1" smtClean="0">
                <a:solidFill>
                  <a:schemeClr val="bg1"/>
                </a:solidFill>
              </a:rPr>
              <a:t>supraglottic</a:t>
            </a:r>
            <a:r>
              <a:rPr lang="en-GB" sz="2800" b="1" dirty="0" smtClean="0">
                <a:solidFill>
                  <a:schemeClr val="bg1"/>
                </a:solidFill>
              </a:rPr>
              <a:t> airways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7584" y="3789040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</a:rPr>
              <a:t>Air leakage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486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33"/>
    </mc:Choice>
    <mc:Fallback xmlns="">
      <p:transition xmlns:p14="http://schemas.microsoft.com/office/powerpoint/2010/main" spd="slow" advTm="5503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9" grpId="0"/>
      <p:bldP spid="3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1.9|3.9|8.1|8.3|1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8|5.7|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3.3|1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14|12.1|8.8|4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1.4|7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1.4|7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1.4|7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1.4|7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1.4|7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11.4|7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5.5|3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5.9|3.9|5.6|5.3|7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.6|4.5|9.9|1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4.3|2|12.9|1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5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5.1|3.8|7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7"/>
</p:tagLst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16722</TotalTime>
  <Words>3510</Words>
  <Application>Microsoft Macintosh PowerPoint</Application>
  <PresentationFormat>On-screen Show (4:3)</PresentationFormat>
  <Paragraphs>397</Paragraphs>
  <Slides>39</Slides>
  <Notes>39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Standarddesign</vt:lpstr>
      <vt:lpstr>Prism 6</vt:lpstr>
      <vt:lpstr>Use of Supraglottic Airway Devices in Drowning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SKS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Dias nummer 1</dc:title>
  <dc:creator>BL</dc:creator>
  <cp:lastModifiedBy>forfatterne anonyme</cp:lastModifiedBy>
  <cp:revision>876</cp:revision>
  <dcterms:created xsi:type="dcterms:W3CDTF">2008-04-03T10:27:19Z</dcterms:created>
  <dcterms:modified xsi:type="dcterms:W3CDTF">2014-06-04T06:12:05Z</dcterms:modified>
</cp:coreProperties>
</file>