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56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5" r:id="rId17"/>
    <p:sldId id="274" r:id="rId18"/>
    <p:sldId id="270" r:id="rId19"/>
    <p:sldId id="271" r:id="rId20"/>
    <p:sldId id="272" r:id="rId21"/>
    <p:sldId id="273" r:id="rId22"/>
    <p:sldId id="277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1"/>
    <p:restoredTop sz="95897"/>
  </p:normalViewPr>
  <p:slideViewPr>
    <p:cSldViewPr snapToGrid="0" snapToObjects="1">
      <p:cViewPr varScale="1">
        <p:scale>
          <a:sx n="86" d="100"/>
          <a:sy n="86" d="100"/>
        </p:scale>
        <p:origin x="643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11161C-2C8C-304A-8876-F3B0CFC35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EA743AB-D258-1641-AC19-27E10BE09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B2589A9-A8B9-124A-BFE8-4219FDDA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6F79-53D7-E749-BFFE-131D50A09B65}" type="datetimeFigureOut">
              <a:rPr lang="sv-SE" smtClean="0"/>
              <a:t>2021-12-14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B86B1F-B8B5-FF4D-8861-0527C0BD5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0BD7B4-C388-0241-9114-E48C707A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77CE-2CDF-BE47-B0CC-D7DEC1260D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982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2678BE-12DC-304A-8D57-392B337B1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B80E1CB-CDFF-5549-9B13-99E1F3374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EB2E0B6-1D94-C54D-BE5E-A815A5095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6F79-53D7-E749-BFFE-131D50A09B65}" type="datetimeFigureOut">
              <a:rPr lang="sv-SE" smtClean="0"/>
              <a:t>2021-12-14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BFBEDC6-6527-E145-8805-603CEFE43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F432575-3C20-434D-BFC9-A77832FC9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77CE-2CDF-BE47-B0CC-D7DEC1260D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06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BC96B91-6170-C547-A5C1-23B4D00C91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961A1F5-9875-244D-96D9-03B3DBAAB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A170D05-2B5A-514A-A2D9-FAFDA6347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6F79-53D7-E749-BFFE-131D50A09B65}" type="datetimeFigureOut">
              <a:rPr lang="sv-SE" smtClean="0"/>
              <a:t>2021-12-14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800D65-0B97-CC4B-8859-69CE31260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2B7B286-FF08-0743-A9D0-FB24E3313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77CE-2CDF-BE47-B0CC-D7DEC1260D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159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B3DBD9-EE93-B247-A7F2-5E119BDB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F1372B-5692-D148-AAC0-4AE448CA2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D54D3B-0040-324D-B07E-255EC8C28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6F79-53D7-E749-BFFE-131D50A09B65}" type="datetimeFigureOut">
              <a:rPr lang="sv-SE" smtClean="0"/>
              <a:t>2021-12-14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5F2470E-B9B4-624A-9AC2-C96D53E3C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83032F-E2C5-A14C-9174-23447A1AA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77CE-2CDF-BE47-B0CC-D7DEC1260D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747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5B9978-4878-C849-928E-9B3399734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DAFEC4E-4753-8443-9B3B-DA94E8E5D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2D9B07-489C-2F4A-A7BD-F9E671FDB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6F79-53D7-E749-BFFE-131D50A09B65}" type="datetimeFigureOut">
              <a:rPr lang="sv-SE" smtClean="0"/>
              <a:t>2021-12-14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C2BD28-8CC2-8043-AC59-5AC0CF26C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1503C6-847F-674E-B350-A24A6E63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77CE-2CDF-BE47-B0CC-D7DEC1260D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913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20B687-E55E-9840-B434-FD6968D70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910C40-FEA7-3946-A46D-8E6E4CD00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C993CE6-7761-5C45-A7B2-6437EF49E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E725BBD-8295-8F4C-B2F5-AC157961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6F79-53D7-E749-BFFE-131D50A09B65}" type="datetimeFigureOut">
              <a:rPr lang="sv-SE" smtClean="0"/>
              <a:t>2021-12-14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1480A28-E0AF-9E46-B47B-F8AA10EC9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986256A-56EC-B649-B50B-7E3D94CA7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77CE-2CDF-BE47-B0CC-D7DEC1260D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190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5CA11-28F9-C540-9A9B-8C451F960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22B0361-A29D-514C-968E-9313A51E9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84A304C-F48D-DD4C-934B-2EDCA9438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DE586CA-A06C-A548-95BA-640A2615B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4126051-CF96-AF4A-9F22-3D1836C5CB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C526908-50DD-F142-A89D-621956FF7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6F79-53D7-E749-BFFE-131D50A09B65}" type="datetimeFigureOut">
              <a:rPr lang="sv-SE" smtClean="0"/>
              <a:t>2021-12-14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171AD05-CDFA-234B-870C-671AA5EA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88A5F35-7C80-A249-9AEF-EBB113184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77CE-2CDF-BE47-B0CC-D7DEC1260D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780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785113-27B4-4B4F-88E6-AD78205D4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F7DFC0A-5C18-904C-B2D8-BF120C400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6F79-53D7-E749-BFFE-131D50A09B65}" type="datetimeFigureOut">
              <a:rPr lang="sv-SE" smtClean="0"/>
              <a:t>2021-12-14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3E5AB9-161A-A04E-B905-04A0D02F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7AF906E-DB13-D14C-B103-832F18CB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77CE-2CDF-BE47-B0CC-D7DEC1260D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392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ABD3CC4-2350-FF45-8B01-B888717CF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6F79-53D7-E749-BFFE-131D50A09B65}" type="datetimeFigureOut">
              <a:rPr lang="sv-SE" smtClean="0"/>
              <a:t>2021-12-14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FF5A975-80B9-3E47-A6E1-929BD4D6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5580A78-09F0-DB41-87B1-F1F7D21E5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77CE-2CDF-BE47-B0CC-D7DEC1260D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359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115037-4E90-5143-B2C4-45021488B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C81277-AEC1-5648-8F19-8F1D41BB4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44C0322-CD93-AD48-98A8-D48185E0E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558476-54E2-D942-B5D1-953050B76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6F79-53D7-E749-BFFE-131D50A09B65}" type="datetimeFigureOut">
              <a:rPr lang="sv-SE" smtClean="0"/>
              <a:t>2021-12-14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C655485-AFBB-2441-8752-38100F941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9707A88-4829-2842-B563-11AB23E82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77CE-2CDF-BE47-B0CC-D7DEC1260D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141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1BA37B-CD1F-F849-B20A-C7E926BCB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A0FCD41-7C9B-8E4C-9629-14A56B6C44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BB5651-F3CB-374A-B93B-266C13B67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2EC362D-4797-D44A-BDC2-31CB3044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6F79-53D7-E749-BFFE-131D50A09B65}" type="datetimeFigureOut">
              <a:rPr lang="sv-SE" smtClean="0"/>
              <a:t>2021-12-14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CC2A064-8813-8147-B09B-BD578288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9AEE371-B7CA-CD46-B292-B2F2D9F16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77CE-2CDF-BE47-B0CC-D7DEC1260D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800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AE38E2-2DEE-1D43-980C-8F9F608B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143CA74-09E4-134E-BD51-189FEAC5F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FF4404-FCC4-A64C-A50A-11E29FC9CC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56F79-53D7-E749-BFFE-131D50A09B65}" type="datetimeFigureOut">
              <a:rPr lang="sv-SE" smtClean="0"/>
              <a:t>2021-12-14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42558B7-7616-F345-99F3-216BC9FA4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E67062-DE3E-8B4F-A44A-2ADAA40D5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F77CE-2CDF-BE47-B0CC-D7DEC1260D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019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12693C23-8A9F-5541-B4D4-40D0DFF276E2}"/>
              </a:ext>
            </a:extLst>
          </p:cNvPr>
          <p:cNvSpPr txBox="1"/>
          <p:nvPr/>
        </p:nvSpPr>
        <p:spPr>
          <a:xfrm>
            <a:off x="405416" y="2621339"/>
            <a:ext cx="6442229" cy="1354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Tw Cen MT"/>
                <a:cs typeface="Tw Cen MT"/>
                <a:sym typeface="Tw Cen MT"/>
              </a:rPr>
              <a:t>FÖRSTA HJÄLPEN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Tw Cen MT"/>
                <a:cs typeface="Tw Cen MT"/>
                <a:sym typeface="Tw Cen MT"/>
              </a:rPr>
              <a:t>OCH HJÄRT-LUNGRÄDDNING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C3EA6994-F053-BE40-95FD-4EC92487CB85}"/>
              </a:ext>
            </a:extLst>
          </p:cNvPr>
          <p:cNvGrpSpPr/>
          <p:nvPr/>
        </p:nvGrpSpPr>
        <p:grpSpPr>
          <a:xfrm>
            <a:off x="6483026" y="1642268"/>
            <a:ext cx="5146610" cy="3573464"/>
            <a:chOff x="6096000" y="1551214"/>
            <a:chExt cx="5146610" cy="3573464"/>
          </a:xfrm>
        </p:grpSpPr>
        <p:pic>
          <p:nvPicPr>
            <p:cNvPr id="9" name="Bildobjekt 8" descr="En bild som visar text&#10;&#10;Automatiskt genererad beskrivning">
              <a:extLst>
                <a:ext uri="{FF2B5EF4-FFF2-40B4-BE49-F238E27FC236}">
                  <a16:creationId xmlns:a16="http://schemas.microsoft.com/office/drawing/2014/main" id="{E6255128-89CE-5A4A-8736-815E0839B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733322"/>
              <a:ext cx="4700396" cy="3391356"/>
            </a:xfrm>
            <a:prstGeom prst="rect">
              <a:avLst/>
            </a:prstGeom>
          </p:spPr>
        </p:pic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CD5DE255-324F-FE4B-A183-CC7AC687DDFA}"/>
                </a:ext>
              </a:extLst>
            </p:cNvPr>
            <p:cNvSpPr/>
            <p:nvPr/>
          </p:nvSpPr>
          <p:spPr>
            <a:xfrm>
              <a:off x="10319657" y="1551214"/>
              <a:ext cx="922953" cy="119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B22B090F-78ED-5044-B0BB-2C4DB293DC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15" y="5467638"/>
            <a:ext cx="5893706" cy="1090114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A8CA0C47-84EF-8041-A3EF-F420108A97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6769"/>
            <a:ext cx="12192000" cy="316128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9FC60F66-EBED-254F-AC1A-C02F313760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22"/>
            <a:ext cx="12192000" cy="316128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86466341-419D-C647-BCB5-20CBF72DEF0F}"/>
              </a:ext>
            </a:extLst>
          </p:cNvPr>
          <p:cNvSpPr txBox="1"/>
          <p:nvPr/>
        </p:nvSpPr>
        <p:spPr>
          <a:xfrm>
            <a:off x="5148700" y="6589670"/>
            <a:ext cx="26686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00" dirty="0">
                <a:solidFill>
                  <a:srgbClr val="FFFFFF"/>
                </a:solidFill>
                <a:effectLst/>
              </a:rPr>
              <a:t>Copyright: </a:t>
            </a:r>
            <a:r>
              <a:rPr lang="sv-SE" sz="800" dirty="0" err="1">
                <a:solidFill>
                  <a:srgbClr val="FFFFFF"/>
                </a:solidFill>
                <a:effectLst/>
              </a:rPr>
              <a:t>Laerdal</a:t>
            </a:r>
            <a:r>
              <a:rPr lang="sv-SE" sz="800" dirty="0">
                <a:solidFill>
                  <a:srgbClr val="FFFFFF"/>
                </a:solidFill>
                <a:effectLst/>
              </a:rPr>
              <a:t> A/S, Svenska HLR-rådet 2021</a:t>
            </a:r>
          </a:p>
        </p:txBody>
      </p:sp>
    </p:spTree>
    <p:extLst>
      <p:ext uri="{BB962C8B-B14F-4D97-AF65-F5344CB8AC3E}">
        <p14:creationId xmlns:p14="http://schemas.microsoft.com/office/powerpoint/2010/main" val="714129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23">
            <a:extLst>
              <a:ext uri="{FF2B5EF4-FFF2-40B4-BE49-F238E27FC236}">
                <a16:creationId xmlns:a16="http://schemas.microsoft.com/office/drawing/2014/main" id="{8D0A894B-7202-4646-9DF1-78F1759D5C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22"/>
            <a:ext cx="12192000" cy="316128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B3EC7C20-49EE-424D-88B0-EEF17C4681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6769"/>
            <a:ext cx="12192000" cy="316128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C37638C-7E40-A747-8818-3DF0A7F989A8}"/>
              </a:ext>
            </a:extLst>
          </p:cNvPr>
          <p:cNvSpPr txBox="1"/>
          <p:nvPr/>
        </p:nvSpPr>
        <p:spPr>
          <a:xfrm>
            <a:off x="1110973" y="2800125"/>
            <a:ext cx="44431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effectLst/>
              </a:rPr>
              <a:t>Andningssvårigheter</a:t>
            </a:r>
          </a:p>
          <a:p>
            <a:r>
              <a:rPr lang="sv-SE" sz="3200" b="1" dirty="0"/>
              <a:t>Allergisk chock</a:t>
            </a:r>
            <a:endParaRPr lang="sv-SE" sz="3200" b="1" dirty="0">
              <a:effectLst/>
            </a:endParaRPr>
          </a:p>
        </p:txBody>
      </p:sp>
      <p:pic>
        <p:nvPicPr>
          <p:cNvPr id="16" name="Bildobjekt 15" descr="En bild som visar text&#10;&#10;Automatiskt genererad beskrivning">
            <a:extLst>
              <a:ext uri="{FF2B5EF4-FFF2-40B4-BE49-F238E27FC236}">
                <a16:creationId xmlns:a16="http://schemas.microsoft.com/office/drawing/2014/main" id="{15F88062-11DB-744E-9D29-F6EDF7B895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792" y="101295"/>
            <a:ext cx="8360575" cy="6604305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943BFA7-E0BE-A042-B290-3D3ED6EB863D}"/>
              </a:ext>
            </a:extLst>
          </p:cNvPr>
          <p:cNvSpPr txBox="1"/>
          <p:nvPr/>
        </p:nvSpPr>
        <p:spPr>
          <a:xfrm>
            <a:off x="9808882" y="6591564"/>
            <a:ext cx="26686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00" dirty="0">
                <a:solidFill>
                  <a:srgbClr val="FFFFFF"/>
                </a:solidFill>
                <a:effectLst/>
              </a:rPr>
              <a:t>Copyright: </a:t>
            </a:r>
            <a:r>
              <a:rPr lang="sv-SE" sz="800" dirty="0" err="1">
                <a:solidFill>
                  <a:srgbClr val="FFFFFF"/>
                </a:solidFill>
                <a:effectLst/>
              </a:rPr>
              <a:t>Laerdal</a:t>
            </a:r>
            <a:r>
              <a:rPr lang="sv-SE" sz="800" dirty="0">
                <a:solidFill>
                  <a:srgbClr val="FFFFFF"/>
                </a:solidFill>
                <a:effectLst/>
              </a:rPr>
              <a:t> A/S, Svenska HLR-rådet 2021</a:t>
            </a:r>
          </a:p>
        </p:txBody>
      </p:sp>
    </p:spTree>
    <p:extLst>
      <p:ext uri="{BB962C8B-B14F-4D97-AF65-F5344CB8AC3E}">
        <p14:creationId xmlns:p14="http://schemas.microsoft.com/office/powerpoint/2010/main" val="2062618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23">
            <a:extLst>
              <a:ext uri="{FF2B5EF4-FFF2-40B4-BE49-F238E27FC236}">
                <a16:creationId xmlns:a16="http://schemas.microsoft.com/office/drawing/2014/main" id="{8D0A894B-7202-4646-9DF1-78F1759D5C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22"/>
            <a:ext cx="12192000" cy="316128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B3EC7C20-49EE-424D-88B0-EEF17C4681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6769"/>
            <a:ext cx="12192000" cy="316128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C37638C-7E40-A747-8818-3DF0A7F989A8}"/>
              </a:ext>
            </a:extLst>
          </p:cNvPr>
          <p:cNvSpPr txBox="1"/>
          <p:nvPr/>
        </p:nvSpPr>
        <p:spPr>
          <a:xfrm>
            <a:off x="1110973" y="2800125"/>
            <a:ext cx="4443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effectLst/>
              </a:rPr>
              <a:t>Diabetes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0D4F739-205D-1F4F-B324-AD3CD817F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334" y="2121250"/>
            <a:ext cx="7556500" cy="25273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460D31F-B089-4F47-9EFD-1F1582AE20F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852" y="5995124"/>
            <a:ext cx="2689040" cy="497371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0015EC57-4E26-3643-A47F-84F7DFCCBDA0}"/>
              </a:ext>
            </a:extLst>
          </p:cNvPr>
          <p:cNvSpPr txBox="1"/>
          <p:nvPr/>
        </p:nvSpPr>
        <p:spPr>
          <a:xfrm>
            <a:off x="9808882" y="6591564"/>
            <a:ext cx="26686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00" dirty="0">
                <a:solidFill>
                  <a:srgbClr val="FFFFFF"/>
                </a:solidFill>
                <a:effectLst/>
              </a:rPr>
              <a:t>Copyright: </a:t>
            </a:r>
            <a:r>
              <a:rPr lang="sv-SE" sz="800" dirty="0" err="1">
                <a:solidFill>
                  <a:srgbClr val="FFFFFF"/>
                </a:solidFill>
                <a:effectLst/>
              </a:rPr>
              <a:t>Laerdal</a:t>
            </a:r>
            <a:r>
              <a:rPr lang="sv-SE" sz="800" dirty="0">
                <a:solidFill>
                  <a:srgbClr val="FFFFFF"/>
                </a:solidFill>
                <a:effectLst/>
              </a:rPr>
              <a:t> A/S, Svenska HLR-rådet 2021</a:t>
            </a:r>
          </a:p>
        </p:txBody>
      </p:sp>
    </p:spTree>
    <p:extLst>
      <p:ext uri="{BB962C8B-B14F-4D97-AF65-F5344CB8AC3E}">
        <p14:creationId xmlns:p14="http://schemas.microsoft.com/office/powerpoint/2010/main" val="2123190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23">
            <a:extLst>
              <a:ext uri="{FF2B5EF4-FFF2-40B4-BE49-F238E27FC236}">
                <a16:creationId xmlns:a16="http://schemas.microsoft.com/office/drawing/2014/main" id="{8D0A894B-7202-4646-9DF1-78F1759D5C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22"/>
            <a:ext cx="12192000" cy="316128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B3EC7C20-49EE-424D-88B0-EEF17C4681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6769"/>
            <a:ext cx="12192000" cy="316128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C37638C-7E40-A747-8818-3DF0A7F989A8}"/>
              </a:ext>
            </a:extLst>
          </p:cNvPr>
          <p:cNvSpPr txBox="1"/>
          <p:nvPr/>
        </p:nvSpPr>
        <p:spPr>
          <a:xfrm>
            <a:off x="1110973" y="2800125"/>
            <a:ext cx="4443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effectLst/>
              </a:rPr>
              <a:t>Hjärt-kärlsjukdom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6E1B0D82-5383-4349-8354-374D9B8395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166384"/>
            <a:ext cx="5918200" cy="537582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AADCB75-7346-CE45-A924-FB726715246A}"/>
              </a:ext>
            </a:extLst>
          </p:cNvPr>
          <p:cNvSpPr txBox="1"/>
          <p:nvPr/>
        </p:nvSpPr>
        <p:spPr>
          <a:xfrm>
            <a:off x="9808882" y="6591564"/>
            <a:ext cx="26686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00" dirty="0">
                <a:solidFill>
                  <a:srgbClr val="FFFFFF"/>
                </a:solidFill>
                <a:effectLst/>
              </a:rPr>
              <a:t>Copyright: </a:t>
            </a:r>
            <a:r>
              <a:rPr lang="sv-SE" sz="800" dirty="0" err="1">
                <a:solidFill>
                  <a:srgbClr val="FFFFFF"/>
                </a:solidFill>
                <a:effectLst/>
              </a:rPr>
              <a:t>Laerdal</a:t>
            </a:r>
            <a:r>
              <a:rPr lang="sv-SE" sz="800" dirty="0">
                <a:solidFill>
                  <a:srgbClr val="FFFFFF"/>
                </a:solidFill>
                <a:effectLst/>
              </a:rPr>
              <a:t> A/S, Svenska HLR-rådet 2021</a:t>
            </a:r>
          </a:p>
        </p:txBody>
      </p:sp>
    </p:spTree>
    <p:extLst>
      <p:ext uri="{BB962C8B-B14F-4D97-AF65-F5344CB8AC3E}">
        <p14:creationId xmlns:p14="http://schemas.microsoft.com/office/powerpoint/2010/main" val="474259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23">
            <a:extLst>
              <a:ext uri="{FF2B5EF4-FFF2-40B4-BE49-F238E27FC236}">
                <a16:creationId xmlns:a16="http://schemas.microsoft.com/office/drawing/2014/main" id="{8D0A894B-7202-4646-9DF1-78F1759D5C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22"/>
            <a:ext cx="12192000" cy="316128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B3EC7C20-49EE-424D-88B0-EEF17C4681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6769"/>
            <a:ext cx="12192000" cy="316128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C37638C-7E40-A747-8818-3DF0A7F989A8}"/>
              </a:ext>
            </a:extLst>
          </p:cNvPr>
          <p:cNvSpPr txBox="1"/>
          <p:nvPr/>
        </p:nvSpPr>
        <p:spPr>
          <a:xfrm>
            <a:off x="1110973" y="2800125"/>
            <a:ext cx="4443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effectLst/>
              </a:rPr>
              <a:t>Stroke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7E59853-E770-6844-91C7-8B81A1031F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9634" y="1716083"/>
            <a:ext cx="8580499" cy="333763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CBF6D08-E011-1C4A-B399-B89D60907C8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852" y="5995124"/>
            <a:ext cx="2689040" cy="497371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C35E6EBE-E8ED-4E46-A45C-68B43FE22C79}"/>
              </a:ext>
            </a:extLst>
          </p:cNvPr>
          <p:cNvSpPr txBox="1"/>
          <p:nvPr/>
        </p:nvSpPr>
        <p:spPr>
          <a:xfrm>
            <a:off x="9808882" y="6591564"/>
            <a:ext cx="26686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00" dirty="0">
                <a:solidFill>
                  <a:srgbClr val="FFFFFF"/>
                </a:solidFill>
                <a:effectLst/>
              </a:rPr>
              <a:t>Copyright: </a:t>
            </a:r>
            <a:r>
              <a:rPr lang="sv-SE" sz="800" dirty="0" err="1">
                <a:solidFill>
                  <a:srgbClr val="FFFFFF"/>
                </a:solidFill>
                <a:effectLst/>
              </a:rPr>
              <a:t>Laerdal</a:t>
            </a:r>
            <a:r>
              <a:rPr lang="sv-SE" sz="800" dirty="0">
                <a:solidFill>
                  <a:srgbClr val="FFFFFF"/>
                </a:solidFill>
                <a:effectLst/>
              </a:rPr>
              <a:t> A/S, Svenska HLR-rådet 2021</a:t>
            </a:r>
          </a:p>
        </p:txBody>
      </p:sp>
    </p:spTree>
    <p:extLst>
      <p:ext uri="{BB962C8B-B14F-4D97-AF65-F5344CB8AC3E}">
        <p14:creationId xmlns:p14="http://schemas.microsoft.com/office/powerpoint/2010/main" val="540349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23">
            <a:extLst>
              <a:ext uri="{FF2B5EF4-FFF2-40B4-BE49-F238E27FC236}">
                <a16:creationId xmlns:a16="http://schemas.microsoft.com/office/drawing/2014/main" id="{8D0A894B-7202-4646-9DF1-78F1759D5C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22"/>
            <a:ext cx="12192000" cy="316128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B3EC7C20-49EE-424D-88B0-EEF17C4681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6769"/>
            <a:ext cx="12192000" cy="316128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C37638C-7E40-A747-8818-3DF0A7F989A8}"/>
              </a:ext>
            </a:extLst>
          </p:cNvPr>
          <p:cNvSpPr txBox="1"/>
          <p:nvPr/>
        </p:nvSpPr>
        <p:spPr>
          <a:xfrm>
            <a:off x="1110973" y="2800125"/>
            <a:ext cx="4443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effectLst/>
              </a:rPr>
              <a:t>Krampanfall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2FB4A5BE-8843-2741-ACD0-A443B142EE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136" y="1638300"/>
            <a:ext cx="6745864" cy="4902922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0A91B1C3-624A-8D4D-9497-F8D3489269BB}"/>
              </a:ext>
            </a:extLst>
          </p:cNvPr>
          <p:cNvSpPr txBox="1"/>
          <p:nvPr/>
        </p:nvSpPr>
        <p:spPr>
          <a:xfrm>
            <a:off x="9808882" y="6591564"/>
            <a:ext cx="26686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00" dirty="0">
                <a:solidFill>
                  <a:srgbClr val="FFFFFF"/>
                </a:solidFill>
                <a:effectLst/>
              </a:rPr>
              <a:t>Copyright: </a:t>
            </a:r>
            <a:r>
              <a:rPr lang="sv-SE" sz="800" dirty="0" err="1">
                <a:solidFill>
                  <a:srgbClr val="FFFFFF"/>
                </a:solidFill>
                <a:effectLst/>
              </a:rPr>
              <a:t>Laerdal</a:t>
            </a:r>
            <a:r>
              <a:rPr lang="sv-SE" sz="800" dirty="0">
                <a:solidFill>
                  <a:srgbClr val="FFFFFF"/>
                </a:solidFill>
                <a:effectLst/>
              </a:rPr>
              <a:t> A/S, Svenska HLR-rådet 2021</a:t>
            </a:r>
          </a:p>
        </p:txBody>
      </p:sp>
    </p:spTree>
    <p:extLst>
      <p:ext uri="{BB962C8B-B14F-4D97-AF65-F5344CB8AC3E}">
        <p14:creationId xmlns:p14="http://schemas.microsoft.com/office/powerpoint/2010/main" val="2201047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23">
            <a:extLst>
              <a:ext uri="{FF2B5EF4-FFF2-40B4-BE49-F238E27FC236}">
                <a16:creationId xmlns:a16="http://schemas.microsoft.com/office/drawing/2014/main" id="{8D0A894B-7202-4646-9DF1-78F1759D5C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22"/>
            <a:ext cx="12192000" cy="316128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B3EC7C20-49EE-424D-88B0-EEF17C4681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6769"/>
            <a:ext cx="12192000" cy="316128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C37638C-7E40-A747-8818-3DF0A7F989A8}"/>
              </a:ext>
            </a:extLst>
          </p:cNvPr>
          <p:cNvSpPr txBox="1"/>
          <p:nvPr/>
        </p:nvSpPr>
        <p:spPr>
          <a:xfrm>
            <a:off x="1110973" y="2800125"/>
            <a:ext cx="44431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effectLst/>
              </a:rPr>
              <a:t>Okontrollerad blödning</a:t>
            </a:r>
          </a:p>
          <a:p>
            <a:r>
              <a:rPr lang="sv-SE" sz="2400" i="1" dirty="0"/>
              <a:t>- Direkt tryck</a:t>
            </a:r>
            <a:endParaRPr lang="sv-SE" sz="2400" i="1" dirty="0">
              <a:effectLst/>
            </a:endParaRP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E7E4C63E-D4E3-E742-A6D1-09B45570CBBB}"/>
              </a:ext>
            </a:extLst>
          </p:cNvPr>
          <p:cNvGrpSpPr/>
          <p:nvPr/>
        </p:nvGrpSpPr>
        <p:grpSpPr>
          <a:xfrm>
            <a:off x="8118763" y="443345"/>
            <a:ext cx="4073237" cy="6097877"/>
            <a:chOff x="8118763" y="443345"/>
            <a:chExt cx="4073237" cy="6097877"/>
          </a:xfrm>
        </p:grpSpPr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619935FA-9187-A14A-A7ED-333C237D10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91645" y="558112"/>
              <a:ext cx="3900355" cy="5983110"/>
            </a:xfrm>
            <a:prstGeom prst="rect">
              <a:avLst/>
            </a:prstGeom>
          </p:spPr>
        </p:pic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AAB4B0B1-DE4E-414B-8C7E-875388BD62E2}"/>
                </a:ext>
              </a:extLst>
            </p:cNvPr>
            <p:cNvSpPr/>
            <p:nvPr/>
          </p:nvSpPr>
          <p:spPr>
            <a:xfrm>
              <a:off x="8118764" y="443345"/>
              <a:ext cx="1482436" cy="3865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247D1C05-2F9F-0347-A0AD-544C3BA0F460}"/>
                </a:ext>
              </a:extLst>
            </p:cNvPr>
            <p:cNvSpPr/>
            <p:nvPr/>
          </p:nvSpPr>
          <p:spPr>
            <a:xfrm>
              <a:off x="8118763" y="443345"/>
              <a:ext cx="2362657" cy="1274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9" name="textruta 8">
            <a:extLst>
              <a:ext uri="{FF2B5EF4-FFF2-40B4-BE49-F238E27FC236}">
                <a16:creationId xmlns:a16="http://schemas.microsoft.com/office/drawing/2014/main" id="{5C85E61A-42D2-8B47-8F1E-D45D370EF611}"/>
              </a:ext>
            </a:extLst>
          </p:cNvPr>
          <p:cNvSpPr txBox="1"/>
          <p:nvPr/>
        </p:nvSpPr>
        <p:spPr>
          <a:xfrm>
            <a:off x="9808882" y="6591564"/>
            <a:ext cx="26686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00" dirty="0">
                <a:solidFill>
                  <a:srgbClr val="FFFFFF"/>
                </a:solidFill>
                <a:effectLst/>
              </a:rPr>
              <a:t>Copyright: </a:t>
            </a:r>
            <a:r>
              <a:rPr lang="sv-SE" sz="800" dirty="0" err="1">
                <a:solidFill>
                  <a:srgbClr val="FFFFFF"/>
                </a:solidFill>
                <a:effectLst/>
              </a:rPr>
              <a:t>Laerdal</a:t>
            </a:r>
            <a:r>
              <a:rPr lang="sv-SE" sz="800" dirty="0">
                <a:solidFill>
                  <a:srgbClr val="FFFFFF"/>
                </a:solidFill>
                <a:effectLst/>
              </a:rPr>
              <a:t> A/S, Svenska HLR-rådet 2021</a:t>
            </a:r>
          </a:p>
        </p:txBody>
      </p:sp>
    </p:spTree>
    <p:extLst>
      <p:ext uri="{BB962C8B-B14F-4D97-AF65-F5344CB8AC3E}">
        <p14:creationId xmlns:p14="http://schemas.microsoft.com/office/powerpoint/2010/main" val="2078598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23">
            <a:extLst>
              <a:ext uri="{FF2B5EF4-FFF2-40B4-BE49-F238E27FC236}">
                <a16:creationId xmlns:a16="http://schemas.microsoft.com/office/drawing/2014/main" id="{8D0A894B-7202-4646-9DF1-78F1759D5C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22"/>
            <a:ext cx="12192000" cy="316128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B3EC7C20-49EE-424D-88B0-EEF17C4681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6769"/>
            <a:ext cx="12192000" cy="316128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C37638C-7E40-A747-8818-3DF0A7F989A8}"/>
              </a:ext>
            </a:extLst>
          </p:cNvPr>
          <p:cNvSpPr txBox="1"/>
          <p:nvPr/>
        </p:nvSpPr>
        <p:spPr>
          <a:xfrm>
            <a:off x="1110973" y="2800125"/>
            <a:ext cx="44431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effectLst/>
              </a:rPr>
              <a:t>Okontrollerad blödning</a:t>
            </a:r>
          </a:p>
          <a:p>
            <a:r>
              <a:rPr lang="sv-SE" sz="2400" i="1" dirty="0"/>
              <a:t>- Tryckförband</a:t>
            </a:r>
            <a:endParaRPr lang="sv-SE" sz="2400" i="1" dirty="0">
              <a:effectLst/>
            </a:endParaRP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0A4507F9-9BA7-6349-8516-068A3E1AE7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037" y="687250"/>
            <a:ext cx="4104947" cy="271304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A8390C3-4ADD-C645-BDF7-DE0C971A28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037" y="3590145"/>
            <a:ext cx="4244990" cy="277024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D5435E55-A7F8-5649-BDFE-6D0CA5C24D6A}"/>
              </a:ext>
            </a:extLst>
          </p:cNvPr>
          <p:cNvSpPr txBox="1"/>
          <p:nvPr/>
        </p:nvSpPr>
        <p:spPr>
          <a:xfrm>
            <a:off x="9808882" y="6591564"/>
            <a:ext cx="26686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00" dirty="0">
                <a:solidFill>
                  <a:srgbClr val="FFFFFF"/>
                </a:solidFill>
                <a:effectLst/>
              </a:rPr>
              <a:t>Copyright: </a:t>
            </a:r>
            <a:r>
              <a:rPr lang="sv-SE" sz="800" dirty="0" err="1">
                <a:solidFill>
                  <a:srgbClr val="FFFFFF"/>
                </a:solidFill>
                <a:effectLst/>
              </a:rPr>
              <a:t>Laerdal</a:t>
            </a:r>
            <a:r>
              <a:rPr lang="sv-SE" sz="800" dirty="0">
                <a:solidFill>
                  <a:srgbClr val="FFFFFF"/>
                </a:solidFill>
                <a:effectLst/>
              </a:rPr>
              <a:t> A/S, Svenska HLR-rådet 2021</a:t>
            </a:r>
          </a:p>
        </p:txBody>
      </p:sp>
    </p:spTree>
    <p:extLst>
      <p:ext uri="{BB962C8B-B14F-4D97-AF65-F5344CB8AC3E}">
        <p14:creationId xmlns:p14="http://schemas.microsoft.com/office/powerpoint/2010/main" val="889191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23">
            <a:extLst>
              <a:ext uri="{FF2B5EF4-FFF2-40B4-BE49-F238E27FC236}">
                <a16:creationId xmlns:a16="http://schemas.microsoft.com/office/drawing/2014/main" id="{8D0A894B-7202-4646-9DF1-78F1759D5C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22"/>
            <a:ext cx="12192000" cy="316128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B3EC7C20-49EE-424D-88B0-EEF17C4681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6769"/>
            <a:ext cx="12192000" cy="316128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186ECE3-3FEB-8241-B2DF-11678CF77476}"/>
              </a:ext>
            </a:extLst>
          </p:cNvPr>
          <p:cNvSpPr txBox="1"/>
          <p:nvPr/>
        </p:nvSpPr>
        <p:spPr>
          <a:xfrm>
            <a:off x="1110973" y="2800125"/>
            <a:ext cx="44431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effectLst/>
              </a:rPr>
              <a:t>Okontrollerad blödning</a:t>
            </a:r>
          </a:p>
          <a:p>
            <a:r>
              <a:rPr lang="sv-SE" sz="2400" i="1" dirty="0"/>
              <a:t>- </a:t>
            </a:r>
            <a:r>
              <a:rPr lang="sv-SE" sz="2400" i="1" dirty="0" err="1"/>
              <a:t>Tourniquet</a:t>
            </a:r>
            <a:endParaRPr lang="sv-SE" sz="2400" i="1" dirty="0">
              <a:effectLst/>
            </a:endParaRPr>
          </a:p>
        </p:txBody>
      </p:sp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8410D041-9582-FE47-9809-0AE960EAFB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7869" y="704804"/>
            <a:ext cx="4353725" cy="2724196"/>
          </a:xfrm>
          <a:prstGeom prst="rect">
            <a:avLst/>
          </a:prstGeom>
        </p:spPr>
      </p:pic>
      <p:pic>
        <p:nvPicPr>
          <p:cNvPr id="12" name="Bildobjekt 11" descr="En bild som visar text&#10;&#10;Automatiskt genererad beskrivning">
            <a:extLst>
              <a:ext uri="{FF2B5EF4-FFF2-40B4-BE49-F238E27FC236}">
                <a16:creationId xmlns:a16="http://schemas.microsoft.com/office/drawing/2014/main" id="{861D9BF3-04F5-3B4E-88E7-B73B33AEB2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8408" y="3606252"/>
            <a:ext cx="4443160" cy="2724196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8663B8E1-B82D-BF46-A3CB-B1C9EFA5BBFD}"/>
              </a:ext>
            </a:extLst>
          </p:cNvPr>
          <p:cNvSpPr txBox="1"/>
          <p:nvPr/>
        </p:nvSpPr>
        <p:spPr>
          <a:xfrm>
            <a:off x="9808882" y="6591564"/>
            <a:ext cx="26686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00" dirty="0">
                <a:solidFill>
                  <a:srgbClr val="FFFFFF"/>
                </a:solidFill>
                <a:effectLst/>
              </a:rPr>
              <a:t>Copyright: </a:t>
            </a:r>
            <a:r>
              <a:rPr lang="sv-SE" sz="800" dirty="0" err="1">
                <a:solidFill>
                  <a:srgbClr val="FFFFFF"/>
                </a:solidFill>
                <a:effectLst/>
              </a:rPr>
              <a:t>Laerdal</a:t>
            </a:r>
            <a:r>
              <a:rPr lang="sv-SE" sz="800" dirty="0">
                <a:solidFill>
                  <a:srgbClr val="FFFFFF"/>
                </a:solidFill>
                <a:effectLst/>
              </a:rPr>
              <a:t> A/S, Svenska HLR-rådet 2021</a:t>
            </a:r>
          </a:p>
        </p:txBody>
      </p:sp>
    </p:spTree>
    <p:extLst>
      <p:ext uri="{BB962C8B-B14F-4D97-AF65-F5344CB8AC3E}">
        <p14:creationId xmlns:p14="http://schemas.microsoft.com/office/powerpoint/2010/main" val="4192406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23">
            <a:extLst>
              <a:ext uri="{FF2B5EF4-FFF2-40B4-BE49-F238E27FC236}">
                <a16:creationId xmlns:a16="http://schemas.microsoft.com/office/drawing/2014/main" id="{8D0A894B-7202-4646-9DF1-78F1759D5C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22"/>
            <a:ext cx="12192000" cy="316128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B3EC7C20-49EE-424D-88B0-EEF17C4681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6769"/>
            <a:ext cx="12192000" cy="316128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C37638C-7E40-A747-8818-3DF0A7F989A8}"/>
              </a:ext>
            </a:extLst>
          </p:cNvPr>
          <p:cNvSpPr txBox="1"/>
          <p:nvPr/>
        </p:nvSpPr>
        <p:spPr>
          <a:xfrm>
            <a:off x="1110973" y="2800125"/>
            <a:ext cx="4443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effectLst/>
              </a:rPr>
              <a:t>Cirkulationssvikt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362FC9F7-2FF9-0248-88B7-8E89A08804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752" y="2354479"/>
            <a:ext cx="7037597" cy="34731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B4B80685-5769-C14C-963F-9177E6FB4C2D}"/>
              </a:ext>
            </a:extLst>
          </p:cNvPr>
          <p:cNvSpPr/>
          <p:nvPr/>
        </p:nvSpPr>
        <p:spPr>
          <a:xfrm>
            <a:off x="4906752" y="2190750"/>
            <a:ext cx="1417848" cy="1466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627B64B-60CF-D349-9E47-1062DD6907E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852" y="5995124"/>
            <a:ext cx="2689040" cy="497371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5BF96B9C-900B-9748-A3CC-4FE51236F592}"/>
              </a:ext>
            </a:extLst>
          </p:cNvPr>
          <p:cNvSpPr txBox="1"/>
          <p:nvPr/>
        </p:nvSpPr>
        <p:spPr>
          <a:xfrm>
            <a:off x="9808882" y="6591564"/>
            <a:ext cx="26686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00" dirty="0">
                <a:solidFill>
                  <a:srgbClr val="FFFFFF"/>
                </a:solidFill>
                <a:effectLst/>
              </a:rPr>
              <a:t>Copyright: </a:t>
            </a:r>
            <a:r>
              <a:rPr lang="sv-SE" sz="800" dirty="0" err="1">
                <a:solidFill>
                  <a:srgbClr val="FFFFFF"/>
                </a:solidFill>
                <a:effectLst/>
              </a:rPr>
              <a:t>Laerdal</a:t>
            </a:r>
            <a:r>
              <a:rPr lang="sv-SE" sz="800" dirty="0">
                <a:solidFill>
                  <a:srgbClr val="FFFFFF"/>
                </a:solidFill>
                <a:effectLst/>
              </a:rPr>
              <a:t> A/S, Svenska HLR-rådet 2021</a:t>
            </a:r>
          </a:p>
        </p:txBody>
      </p:sp>
    </p:spTree>
    <p:extLst>
      <p:ext uri="{BB962C8B-B14F-4D97-AF65-F5344CB8AC3E}">
        <p14:creationId xmlns:p14="http://schemas.microsoft.com/office/powerpoint/2010/main" val="3239923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2680D132-4CC3-3D4A-8745-0C7AC3AC57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8753"/>
            <a:ext cx="12192000" cy="4422470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8D0A894B-7202-4646-9DF1-78F1759D5C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22"/>
            <a:ext cx="12192000" cy="316128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B3EC7C20-49EE-424D-88B0-EEF17C4681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6769"/>
            <a:ext cx="12192000" cy="316128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C37638C-7E40-A747-8818-3DF0A7F989A8}"/>
              </a:ext>
            </a:extLst>
          </p:cNvPr>
          <p:cNvSpPr txBox="1"/>
          <p:nvPr/>
        </p:nvSpPr>
        <p:spPr>
          <a:xfrm>
            <a:off x="1110973" y="2800125"/>
            <a:ext cx="4443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effectLst/>
              </a:rPr>
              <a:t>Nack- och ryggskador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C178B20-E3DD-C240-A298-33D0B8EC8062}"/>
              </a:ext>
            </a:extLst>
          </p:cNvPr>
          <p:cNvSpPr txBox="1"/>
          <p:nvPr/>
        </p:nvSpPr>
        <p:spPr>
          <a:xfrm>
            <a:off x="9808882" y="6591564"/>
            <a:ext cx="26686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00" dirty="0">
                <a:solidFill>
                  <a:srgbClr val="FFFFFF"/>
                </a:solidFill>
                <a:effectLst/>
              </a:rPr>
              <a:t>Copyright: </a:t>
            </a:r>
            <a:r>
              <a:rPr lang="sv-SE" sz="800" dirty="0" err="1">
                <a:solidFill>
                  <a:srgbClr val="FFFFFF"/>
                </a:solidFill>
                <a:effectLst/>
              </a:rPr>
              <a:t>Laerdal</a:t>
            </a:r>
            <a:r>
              <a:rPr lang="sv-SE" sz="800" dirty="0">
                <a:solidFill>
                  <a:srgbClr val="FFFFFF"/>
                </a:solidFill>
                <a:effectLst/>
              </a:rPr>
              <a:t> A/S, Svenska HLR-rådet 2021</a:t>
            </a:r>
          </a:p>
        </p:txBody>
      </p:sp>
    </p:spTree>
    <p:extLst>
      <p:ext uri="{BB962C8B-B14F-4D97-AF65-F5344CB8AC3E}">
        <p14:creationId xmlns:p14="http://schemas.microsoft.com/office/powerpoint/2010/main" val="2839152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7843984A-A61E-4D4A-8B6A-658857DD66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066">
            <a:off x="8209839" y="1847026"/>
            <a:ext cx="2961992" cy="316394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12693C23-8A9F-5541-B4D4-40D0DFF276E2}"/>
              </a:ext>
            </a:extLst>
          </p:cNvPr>
          <p:cNvSpPr txBox="1"/>
          <p:nvPr/>
        </p:nvSpPr>
        <p:spPr>
          <a:xfrm>
            <a:off x="1085142" y="1333381"/>
            <a:ext cx="6480462" cy="52629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Tw Cen MT"/>
                <a:cs typeface="Tw Cen MT"/>
                <a:sym typeface="Tw Cen MT"/>
              </a:rPr>
              <a:t>Välkommen!</a:t>
            </a:r>
          </a:p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Tw Cen MT"/>
                <a:cs typeface="Tw Cen MT"/>
                <a:sym typeface="Tw Cen MT"/>
              </a:rPr>
              <a:t> </a:t>
            </a:r>
          </a:p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Tw Cen MT"/>
                <a:cs typeface="Tw Cen MT"/>
                <a:sym typeface="Tw Cen MT"/>
              </a:rPr>
              <a:t>Välkommen till grundkurs i Första hjälpen och hjärt-lungräddning!</a:t>
            </a:r>
          </a:p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Tw Cen MT"/>
              <a:cs typeface="Tw Cen MT"/>
              <a:sym typeface="Tw Cen MT"/>
            </a:endParaRPr>
          </a:p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dirty="0"/>
              <a:t>Det </a:t>
            </a:r>
            <a:r>
              <a:rPr lang="sv-SE" dirty="0" err="1"/>
              <a:t>övergripande</a:t>
            </a:r>
            <a:r>
              <a:rPr lang="sv-SE" dirty="0"/>
              <a:t> </a:t>
            </a:r>
            <a:r>
              <a:rPr lang="sv-SE" dirty="0" err="1"/>
              <a:t>målet</a:t>
            </a:r>
            <a:r>
              <a:rPr lang="sv-SE" dirty="0"/>
              <a:t> med detta utbildningsprogram i </a:t>
            </a:r>
            <a:r>
              <a:rPr lang="sv-SE" dirty="0" err="1"/>
              <a:t>första</a:t>
            </a:r>
            <a:r>
              <a:rPr lang="sv-SE" dirty="0"/>
              <a:t> </a:t>
            </a:r>
          </a:p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dirty="0" err="1"/>
              <a:t>hjälpen</a:t>
            </a:r>
            <a:r>
              <a:rPr lang="sv-SE" dirty="0"/>
              <a:t> </a:t>
            </a:r>
            <a:r>
              <a:rPr lang="sv-SE" dirty="0" err="1"/>
              <a:t>är</a:t>
            </a:r>
            <a:r>
              <a:rPr lang="sv-SE" dirty="0"/>
              <a:t> att </a:t>
            </a:r>
            <a:r>
              <a:rPr lang="sv-SE" dirty="0" err="1"/>
              <a:t>rädda</a:t>
            </a:r>
            <a:r>
              <a:rPr lang="sv-SE" dirty="0"/>
              <a:t> liv, </a:t>
            </a:r>
            <a:r>
              <a:rPr lang="sv-SE" dirty="0" err="1"/>
              <a:t>förebygga</a:t>
            </a:r>
            <a:r>
              <a:rPr lang="sv-SE" dirty="0"/>
              <a:t> vidare skadeutveckling och </a:t>
            </a:r>
          </a:p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dirty="0" err="1"/>
              <a:t>möjliggöra</a:t>
            </a:r>
            <a:r>
              <a:rPr lang="sv-SE" dirty="0"/>
              <a:t> </a:t>
            </a:r>
            <a:r>
              <a:rPr lang="sv-SE" dirty="0" err="1"/>
              <a:t>återhämtning</a:t>
            </a:r>
            <a:r>
              <a:rPr lang="sv-SE" dirty="0"/>
              <a:t> samt minska </a:t>
            </a:r>
            <a:r>
              <a:rPr lang="sv-SE" dirty="0" err="1"/>
              <a:t>smärta</a:t>
            </a:r>
            <a:r>
              <a:rPr lang="sv-SE" dirty="0"/>
              <a:t> och lidande. </a:t>
            </a:r>
          </a:p>
          <a:p>
            <a:endParaRPr lang="sv-SE" dirty="0">
              <a:effectLst/>
            </a:endParaRPr>
          </a:p>
          <a:p>
            <a:r>
              <a:rPr lang="sv-SE" dirty="0" err="1"/>
              <a:t>Första</a:t>
            </a:r>
            <a:r>
              <a:rPr lang="sv-SE" dirty="0"/>
              <a:t> </a:t>
            </a:r>
            <a:r>
              <a:rPr lang="sv-SE" dirty="0" err="1"/>
              <a:t>hjälpen-utbildningen</a:t>
            </a:r>
            <a:r>
              <a:rPr lang="sv-SE" dirty="0"/>
              <a:t> </a:t>
            </a:r>
            <a:r>
              <a:rPr lang="sv-SE" dirty="0" err="1"/>
              <a:t>är</a:t>
            </a:r>
            <a:r>
              <a:rPr lang="sv-SE" dirty="0"/>
              <a:t> 4 timmar </a:t>
            </a:r>
            <a:r>
              <a:rPr lang="sv-SE" dirty="0" err="1"/>
              <a:t>lång</a:t>
            </a:r>
            <a:r>
              <a:rPr lang="sv-SE" dirty="0"/>
              <a:t> och baseras </a:t>
            </a:r>
            <a:r>
              <a:rPr lang="sv-SE" dirty="0" err="1"/>
              <a:t>pa</a:t>
            </a:r>
            <a:r>
              <a:rPr lang="sv-SE" dirty="0"/>
              <a:t>̊ internationella riktlinjer </a:t>
            </a:r>
            <a:r>
              <a:rPr lang="sv-SE" dirty="0" err="1"/>
              <a:t>från</a:t>
            </a:r>
            <a:r>
              <a:rPr lang="sv-SE" dirty="0"/>
              <a:t> det Europeiska </a:t>
            </a:r>
            <a:r>
              <a:rPr lang="sv-SE" dirty="0" err="1"/>
              <a:t>HLR-rådet</a:t>
            </a:r>
            <a:r>
              <a:rPr lang="sv-SE" dirty="0"/>
              <a:t> (ERC) publicerade 2021:</a:t>
            </a:r>
          </a:p>
          <a:p>
            <a:endParaRPr lang="sv-SE" dirty="0"/>
          </a:p>
          <a:p>
            <a:r>
              <a:rPr lang="sv-SE" b="1" dirty="0"/>
              <a:t>Länk till ERC </a:t>
            </a:r>
            <a:r>
              <a:rPr lang="sv-SE" b="1" dirty="0" err="1"/>
              <a:t>guidelines</a:t>
            </a:r>
            <a:r>
              <a:rPr lang="sv-SE" b="1" dirty="0"/>
              <a:t>: </a:t>
            </a:r>
            <a:r>
              <a:rPr lang="sv-SE" b="1" dirty="0" err="1"/>
              <a:t>erc.edu</a:t>
            </a:r>
            <a:endParaRPr lang="sv-SE" b="1" dirty="0"/>
          </a:p>
          <a:p>
            <a:endParaRPr lang="sv-SE" sz="1600" dirty="0">
              <a:effectLst/>
            </a:endParaRPr>
          </a:p>
          <a:p>
            <a:endParaRPr lang="sv-SE" dirty="0">
              <a:effectLst/>
            </a:endParaRPr>
          </a:p>
          <a:p>
            <a:endParaRPr lang="sv-SE" dirty="0">
              <a:effectLst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Tw Cen MT"/>
              <a:cs typeface="Tw Cen MT"/>
              <a:sym typeface="Tw Cen MT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FB13117-236C-594D-921E-648CEBD731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852" y="5995124"/>
            <a:ext cx="2689040" cy="49737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3B6564A7-26A0-4D4F-A37E-E0D109CD78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6769"/>
            <a:ext cx="12192000" cy="31612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AAC146C9-62E6-6E48-A146-5D01789FAF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22"/>
            <a:ext cx="12192000" cy="316128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85AC733-F116-0749-9631-4719004CB016}"/>
              </a:ext>
            </a:extLst>
          </p:cNvPr>
          <p:cNvSpPr txBox="1"/>
          <p:nvPr/>
        </p:nvSpPr>
        <p:spPr>
          <a:xfrm>
            <a:off x="9808882" y="6591564"/>
            <a:ext cx="26686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00" dirty="0">
                <a:solidFill>
                  <a:srgbClr val="FFFFFF"/>
                </a:solidFill>
                <a:effectLst/>
              </a:rPr>
              <a:t>Copyright: </a:t>
            </a:r>
            <a:r>
              <a:rPr lang="sv-SE" sz="800" dirty="0" err="1">
                <a:solidFill>
                  <a:srgbClr val="FFFFFF"/>
                </a:solidFill>
                <a:effectLst/>
              </a:rPr>
              <a:t>Laerdal</a:t>
            </a:r>
            <a:r>
              <a:rPr lang="sv-SE" sz="800" dirty="0">
                <a:solidFill>
                  <a:srgbClr val="FFFFFF"/>
                </a:solidFill>
                <a:effectLst/>
              </a:rPr>
              <a:t> A/S, Svenska HLR-rådet 2021</a:t>
            </a:r>
          </a:p>
        </p:txBody>
      </p:sp>
    </p:spTree>
    <p:extLst>
      <p:ext uri="{BB962C8B-B14F-4D97-AF65-F5344CB8AC3E}">
        <p14:creationId xmlns:p14="http://schemas.microsoft.com/office/powerpoint/2010/main" val="1031369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23">
            <a:extLst>
              <a:ext uri="{FF2B5EF4-FFF2-40B4-BE49-F238E27FC236}">
                <a16:creationId xmlns:a16="http://schemas.microsoft.com/office/drawing/2014/main" id="{8D0A894B-7202-4646-9DF1-78F1759D5C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22"/>
            <a:ext cx="12192000" cy="316128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B3EC7C20-49EE-424D-88B0-EEF17C4681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6769"/>
            <a:ext cx="12192000" cy="316128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C37638C-7E40-A747-8818-3DF0A7F989A8}"/>
              </a:ext>
            </a:extLst>
          </p:cNvPr>
          <p:cNvSpPr txBox="1"/>
          <p:nvPr/>
        </p:nvSpPr>
        <p:spPr>
          <a:xfrm>
            <a:off x="1110973" y="2800125"/>
            <a:ext cx="56284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effectLst/>
              </a:rPr>
              <a:t>Brännskador och frätskador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50226AA-DCDD-3241-9A91-D781DAD8BF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287" y="3133435"/>
            <a:ext cx="3328119" cy="340060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C218809F-709D-8847-BF66-FF434537420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467" y="942129"/>
            <a:ext cx="3139020" cy="2615850"/>
          </a:xfrm>
          <a:prstGeom prst="rect">
            <a:avLst/>
          </a:prstGeom>
          <a:effectLst>
            <a:softEdge rad="160471"/>
          </a:effec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5C5BE70-1A21-F14E-B74B-5BDBC02898E9}"/>
              </a:ext>
            </a:extLst>
          </p:cNvPr>
          <p:cNvSpPr txBox="1"/>
          <p:nvPr/>
        </p:nvSpPr>
        <p:spPr>
          <a:xfrm>
            <a:off x="9808882" y="6591564"/>
            <a:ext cx="26686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00" dirty="0">
                <a:solidFill>
                  <a:srgbClr val="FFFFFF"/>
                </a:solidFill>
                <a:effectLst/>
              </a:rPr>
              <a:t>Copyright: </a:t>
            </a:r>
            <a:r>
              <a:rPr lang="sv-SE" sz="800" dirty="0" err="1">
                <a:solidFill>
                  <a:srgbClr val="FFFFFF"/>
                </a:solidFill>
                <a:effectLst/>
              </a:rPr>
              <a:t>Laerdal</a:t>
            </a:r>
            <a:r>
              <a:rPr lang="sv-SE" sz="800" dirty="0">
                <a:solidFill>
                  <a:srgbClr val="FFFFFF"/>
                </a:solidFill>
                <a:effectLst/>
              </a:rPr>
              <a:t> A/S, Svenska HLR-rådet 2021</a:t>
            </a:r>
          </a:p>
        </p:txBody>
      </p:sp>
    </p:spTree>
    <p:extLst>
      <p:ext uri="{BB962C8B-B14F-4D97-AF65-F5344CB8AC3E}">
        <p14:creationId xmlns:p14="http://schemas.microsoft.com/office/powerpoint/2010/main" val="1140045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23">
            <a:extLst>
              <a:ext uri="{FF2B5EF4-FFF2-40B4-BE49-F238E27FC236}">
                <a16:creationId xmlns:a16="http://schemas.microsoft.com/office/drawing/2014/main" id="{8D0A894B-7202-4646-9DF1-78F1759D5C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22"/>
            <a:ext cx="12192000" cy="316128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B3EC7C20-49EE-424D-88B0-EEF17C4681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6769"/>
            <a:ext cx="12192000" cy="316128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C37638C-7E40-A747-8818-3DF0A7F989A8}"/>
              </a:ext>
            </a:extLst>
          </p:cNvPr>
          <p:cNvSpPr txBox="1"/>
          <p:nvPr/>
        </p:nvSpPr>
        <p:spPr>
          <a:xfrm>
            <a:off x="1110973" y="2800125"/>
            <a:ext cx="4443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effectLst/>
              </a:rPr>
              <a:t>Förflyttningstekniker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3531F545-8741-5F4B-AF90-1A1AD5FBD8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8847" y="582143"/>
            <a:ext cx="2754033" cy="17821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5EF1D63C-9382-1042-AD78-D24836CC0A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8848" y="2509221"/>
            <a:ext cx="2748246" cy="17821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F2E66326-1901-3D4A-AF41-4B1965693E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8847" y="4436299"/>
            <a:ext cx="2748246" cy="17821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AAC7D59B-0AE8-634D-8DCD-099F2B53AAF0}"/>
              </a:ext>
            </a:extLst>
          </p:cNvPr>
          <p:cNvSpPr txBox="1"/>
          <p:nvPr/>
        </p:nvSpPr>
        <p:spPr>
          <a:xfrm>
            <a:off x="9808882" y="6591564"/>
            <a:ext cx="26686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00" dirty="0">
                <a:solidFill>
                  <a:srgbClr val="FFFFFF"/>
                </a:solidFill>
                <a:effectLst/>
              </a:rPr>
              <a:t>Copyright: </a:t>
            </a:r>
            <a:r>
              <a:rPr lang="sv-SE" sz="800" dirty="0" err="1">
                <a:solidFill>
                  <a:srgbClr val="FFFFFF"/>
                </a:solidFill>
                <a:effectLst/>
              </a:rPr>
              <a:t>Laerdal</a:t>
            </a:r>
            <a:r>
              <a:rPr lang="sv-SE" sz="800" dirty="0">
                <a:solidFill>
                  <a:srgbClr val="FFFFFF"/>
                </a:solidFill>
                <a:effectLst/>
              </a:rPr>
              <a:t> A/S, Svenska HLR-rådet 2021</a:t>
            </a:r>
          </a:p>
        </p:txBody>
      </p:sp>
    </p:spTree>
    <p:extLst>
      <p:ext uri="{BB962C8B-B14F-4D97-AF65-F5344CB8AC3E}">
        <p14:creationId xmlns:p14="http://schemas.microsoft.com/office/powerpoint/2010/main" val="3855471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23">
            <a:extLst>
              <a:ext uri="{FF2B5EF4-FFF2-40B4-BE49-F238E27FC236}">
                <a16:creationId xmlns:a16="http://schemas.microsoft.com/office/drawing/2014/main" id="{8D0A894B-7202-4646-9DF1-78F1759D5C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22"/>
            <a:ext cx="12192000" cy="316128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B3EC7C20-49EE-424D-88B0-EEF17C4681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6769"/>
            <a:ext cx="12192000" cy="31612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A43F584C-2B08-BA41-9189-E62F9CF9EB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604" y="3008014"/>
            <a:ext cx="6326792" cy="117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14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0208C0A5-9863-D741-BE95-09929E8A4B40}"/>
              </a:ext>
            </a:extLst>
          </p:cNvPr>
          <p:cNvSpPr txBox="1"/>
          <p:nvPr/>
        </p:nvSpPr>
        <p:spPr>
          <a:xfrm>
            <a:off x="1127908" y="4522906"/>
            <a:ext cx="61012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b="1" dirty="0" err="1"/>
              <a:t>Förkunskapskrav</a:t>
            </a:r>
            <a:r>
              <a:rPr lang="sv-SE" sz="1800" b="1" dirty="0"/>
              <a:t> </a:t>
            </a:r>
            <a:r>
              <a:rPr lang="sv-SE" sz="1800" b="1" dirty="0" err="1"/>
              <a:t>inför</a:t>
            </a:r>
            <a:r>
              <a:rPr lang="sv-SE" sz="1800" b="1" dirty="0"/>
              <a:t> praktiskt </a:t>
            </a:r>
            <a:r>
              <a:rPr lang="sv-SE" sz="1800" b="1" dirty="0" err="1"/>
              <a:t>kurstillfälle</a:t>
            </a:r>
            <a:r>
              <a:rPr lang="sv-SE" sz="1800" b="1" dirty="0"/>
              <a:t>: </a:t>
            </a:r>
            <a:endParaRPr lang="sv-SE" sz="1800" dirty="0">
              <a:effectLst/>
            </a:endParaRPr>
          </a:p>
          <a:p>
            <a:r>
              <a:rPr lang="sv-SE" sz="1800" dirty="0"/>
              <a:t>• </a:t>
            </a:r>
            <a:r>
              <a:rPr lang="sv-SE" sz="1800" dirty="0" err="1"/>
              <a:t>Inläst</a:t>
            </a:r>
            <a:r>
              <a:rPr lang="sv-SE" sz="1800" dirty="0"/>
              <a:t> kursbok</a:t>
            </a:r>
            <a:br>
              <a:rPr lang="sv-SE" sz="1800" dirty="0"/>
            </a:br>
            <a:r>
              <a:rPr lang="sv-SE" sz="1800" dirty="0"/>
              <a:t>• </a:t>
            </a:r>
            <a:r>
              <a:rPr lang="sv-SE" sz="1800" dirty="0" err="1"/>
              <a:t>Genomförd</a:t>
            </a:r>
            <a:r>
              <a:rPr lang="sv-SE" sz="1800" dirty="0"/>
              <a:t> webbutbildning i </a:t>
            </a:r>
            <a:r>
              <a:rPr lang="sv-SE" sz="1800" dirty="0" err="1"/>
              <a:t>Första</a:t>
            </a:r>
            <a:r>
              <a:rPr lang="sv-SE" sz="1800" dirty="0"/>
              <a:t> </a:t>
            </a:r>
            <a:r>
              <a:rPr lang="sv-SE" sz="1800" dirty="0" err="1"/>
              <a:t>hjälpen</a:t>
            </a:r>
            <a:r>
              <a:rPr lang="sv-SE" sz="1800" dirty="0"/>
              <a:t> i utbildnings- </a:t>
            </a:r>
            <a:endParaRPr lang="sv-SE" sz="1800" dirty="0">
              <a:effectLst/>
            </a:endParaRPr>
          </a:p>
          <a:p>
            <a:r>
              <a:rPr lang="sv-SE" sz="1800" dirty="0"/>
              <a:t>portalen som du hittar via </a:t>
            </a:r>
            <a:r>
              <a:rPr lang="sv-SE" sz="1800" dirty="0" err="1"/>
              <a:t>hlr.nu</a:t>
            </a:r>
            <a:r>
              <a:rPr lang="sv-SE" sz="1800" dirty="0"/>
              <a:t>. </a:t>
            </a:r>
            <a:endParaRPr lang="sv-SE" sz="1800" dirty="0">
              <a:effectLst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6388296-4445-944E-A6BD-8C69795BF945}"/>
              </a:ext>
            </a:extLst>
          </p:cNvPr>
          <p:cNvSpPr txBox="1"/>
          <p:nvPr/>
        </p:nvSpPr>
        <p:spPr>
          <a:xfrm>
            <a:off x="1127907" y="1437120"/>
            <a:ext cx="62542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dirty="0">
                <a:effectLst/>
              </a:rPr>
              <a:t>LÄRANDEMÅL FÖR DELTAGARE </a:t>
            </a:r>
          </a:p>
          <a:p>
            <a:endParaRPr lang="sv-SE" dirty="0">
              <a:effectLst/>
            </a:endParaRPr>
          </a:p>
          <a:p>
            <a:r>
              <a:rPr lang="sv-SE" sz="1800" b="1" dirty="0">
                <a:effectLst/>
              </a:rPr>
              <a:t>Efter </a:t>
            </a:r>
            <a:r>
              <a:rPr lang="sv-SE" sz="1800" b="1" dirty="0" err="1">
                <a:effectLst/>
              </a:rPr>
              <a:t>genomgången</a:t>
            </a:r>
            <a:r>
              <a:rPr lang="sv-SE" sz="1800" b="1" dirty="0">
                <a:effectLst/>
              </a:rPr>
              <a:t> kurs ska du kunna: </a:t>
            </a:r>
            <a:endParaRPr lang="sv-SE" dirty="0">
              <a:effectLst/>
            </a:endParaRPr>
          </a:p>
          <a:p>
            <a:r>
              <a:rPr lang="sv-SE" sz="1800" dirty="0">
                <a:effectLst/>
              </a:rPr>
              <a:t>• Identifiera vanligt </a:t>
            </a:r>
            <a:r>
              <a:rPr lang="sv-SE" sz="1800" dirty="0" err="1">
                <a:effectLst/>
              </a:rPr>
              <a:t>förekommande</a:t>
            </a:r>
            <a:r>
              <a:rPr lang="sv-SE" sz="1800" dirty="0">
                <a:effectLst/>
              </a:rPr>
              <a:t> livshotande skador och sjukdomar. </a:t>
            </a:r>
            <a:endParaRPr lang="sv-SE" dirty="0">
              <a:effectLst/>
            </a:endParaRPr>
          </a:p>
          <a:p>
            <a:r>
              <a:rPr lang="sv-SE" sz="1800" dirty="0">
                <a:effectLst/>
              </a:rPr>
              <a:t>• Larma 112 och ge en tydlig beskrivning av </a:t>
            </a:r>
            <a:r>
              <a:rPr lang="sv-SE" sz="1800" dirty="0" err="1">
                <a:effectLst/>
              </a:rPr>
              <a:t>händelsen</a:t>
            </a:r>
            <a:r>
              <a:rPr lang="sv-SE" sz="1800" dirty="0">
                <a:effectLst/>
              </a:rPr>
              <a:t> och antalet personer i behov av </a:t>
            </a:r>
            <a:r>
              <a:rPr lang="sv-SE" sz="1800" dirty="0" err="1">
                <a:effectLst/>
              </a:rPr>
              <a:t>hjälp</a:t>
            </a:r>
            <a:r>
              <a:rPr lang="sv-SE" sz="1800" dirty="0">
                <a:effectLst/>
              </a:rPr>
              <a:t>. </a:t>
            </a:r>
            <a:endParaRPr lang="sv-SE" dirty="0">
              <a:effectLst/>
            </a:endParaRPr>
          </a:p>
          <a:p>
            <a:r>
              <a:rPr lang="sv-SE" sz="1800" dirty="0">
                <a:effectLst/>
              </a:rPr>
              <a:t>• Kunna ge HLR samt </a:t>
            </a:r>
            <a:r>
              <a:rPr lang="sv-SE" sz="1800" dirty="0" err="1">
                <a:effectLst/>
              </a:rPr>
              <a:t>använda</a:t>
            </a:r>
            <a:r>
              <a:rPr lang="sv-SE" sz="1800" dirty="0">
                <a:effectLst/>
              </a:rPr>
              <a:t> en </a:t>
            </a:r>
            <a:r>
              <a:rPr lang="sv-SE" sz="1800" dirty="0" err="1">
                <a:effectLst/>
              </a:rPr>
              <a:t>hjärtstartare</a:t>
            </a:r>
            <a:r>
              <a:rPr lang="sv-SE" sz="1800" dirty="0">
                <a:effectLst/>
              </a:rPr>
              <a:t>.</a:t>
            </a:r>
            <a:br>
              <a:rPr lang="sv-SE" sz="1800" dirty="0">
                <a:effectLst/>
              </a:rPr>
            </a:br>
            <a:r>
              <a:rPr lang="sv-SE" sz="1800" dirty="0">
                <a:effectLst/>
              </a:rPr>
              <a:t>• Ge </a:t>
            </a:r>
            <a:r>
              <a:rPr lang="sv-SE" sz="1800" dirty="0" err="1">
                <a:effectLst/>
              </a:rPr>
              <a:t>första</a:t>
            </a:r>
            <a:r>
              <a:rPr lang="sv-SE" sz="1800" dirty="0">
                <a:effectLst/>
              </a:rPr>
              <a:t> </a:t>
            </a:r>
            <a:r>
              <a:rPr lang="sv-SE" sz="1800" dirty="0" err="1">
                <a:effectLst/>
              </a:rPr>
              <a:t>hjälpen</a:t>
            </a:r>
            <a:r>
              <a:rPr lang="sv-SE" sz="1800" dirty="0">
                <a:effectLst/>
              </a:rPr>
              <a:t> </a:t>
            </a:r>
            <a:r>
              <a:rPr lang="sv-SE" sz="1800" dirty="0" err="1">
                <a:effectLst/>
              </a:rPr>
              <a:t>utifrån</a:t>
            </a:r>
            <a:r>
              <a:rPr lang="sv-SE" sz="1800" dirty="0">
                <a:effectLst/>
              </a:rPr>
              <a:t> L-ABCDE till dess att ambulans/</a:t>
            </a:r>
            <a:r>
              <a:rPr lang="sv-SE" sz="1800" dirty="0" err="1">
                <a:effectLst/>
              </a:rPr>
              <a:t>räddningstjänst</a:t>
            </a:r>
            <a:r>
              <a:rPr lang="sv-SE" sz="1800" dirty="0">
                <a:effectLst/>
              </a:rPr>
              <a:t> </a:t>
            </a:r>
            <a:r>
              <a:rPr lang="sv-SE" sz="1800" dirty="0" err="1">
                <a:effectLst/>
              </a:rPr>
              <a:t>anländer</a:t>
            </a:r>
            <a:r>
              <a:rPr lang="sv-SE" sz="1800" dirty="0">
                <a:effectLst/>
              </a:rPr>
              <a:t>. </a:t>
            </a:r>
            <a:endParaRPr lang="sv-SE" dirty="0">
              <a:effectLst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BA962B8C-8F4A-4044-B1C4-6F2F1CCA73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1681" y="2136005"/>
            <a:ext cx="3626069" cy="21942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1DE126F4-A7C8-2743-AF49-052BD7FAA6A2}"/>
              </a:ext>
            </a:extLst>
          </p:cNvPr>
          <p:cNvSpPr txBox="1"/>
          <p:nvPr/>
        </p:nvSpPr>
        <p:spPr>
          <a:xfrm>
            <a:off x="8754445" y="4599850"/>
            <a:ext cx="18557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b="1" dirty="0">
                <a:effectLst/>
              </a:rPr>
              <a:t>HLR.NU</a:t>
            </a:r>
            <a:endParaRPr lang="sv-SE" sz="2800" dirty="0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B3EC7C20-49EE-424D-88B0-EEF17C4681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6769"/>
            <a:ext cx="12192000" cy="316128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8D0A894B-7202-4646-9DF1-78F1759D5C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22"/>
            <a:ext cx="12192000" cy="316128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FBF71D91-A2A1-1847-9423-FE65A0417E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852" y="5995124"/>
            <a:ext cx="2689040" cy="497371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05E91C23-06E3-1E4C-AD4A-6EBF9B43B11D}"/>
              </a:ext>
            </a:extLst>
          </p:cNvPr>
          <p:cNvSpPr txBox="1"/>
          <p:nvPr/>
        </p:nvSpPr>
        <p:spPr>
          <a:xfrm>
            <a:off x="9808882" y="6591564"/>
            <a:ext cx="26686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00" dirty="0">
                <a:solidFill>
                  <a:srgbClr val="FFFFFF"/>
                </a:solidFill>
                <a:effectLst/>
              </a:rPr>
              <a:t>Copyright: </a:t>
            </a:r>
            <a:r>
              <a:rPr lang="sv-SE" sz="800" dirty="0" err="1">
                <a:solidFill>
                  <a:srgbClr val="FFFFFF"/>
                </a:solidFill>
                <a:effectLst/>
              </a:rPr>
              <a:t>Laerdal</a:t>
            </a:r>
            <a:r>
              <a:rPr lang="sv-SE" sz="800" dirty="0">
                <a:solidFill>
                  <a:srgbClr val="FFFFFF"/>
                </a:solidFill>
                <a:effectLst/>
              </a:rPr>
              <a:t> A/S, Svenska HLR-rådet 2021</a:t>
            </a:r>
          </a:p>
        </p:txBody>
      </p:sp>
    </p:spTree>
    <p:extLst>
      <p:ext uri="{BB962C8B-B14F-4D97-AF65-F5344CB8AC3E}">
        <p14:creationId xmlns:p14="http://schemas.microsoft.com/office/powerpoint/2010/main" val="1021559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23">
            <a:extLst>
              <a:ext uri="{FF2B5EF4-FFF2-40B4-BE49-F238E27FC236}">
                <a16:creationId xmlns:a16="http://schemas.microsoft.com/office/drawing/2014/main" id="{8D0A894B-7202-4646-9DF1-78F1759D5C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22"/>
            <a:ext cx="12192000" cy="316128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36388296-4445-944E-A6BD-8C69795BF945}"/>
              </a:ext>
            </a:extLst>
          </p:cNvPr>
          <p:cNvSpPr txBox="1"/>
          <p:nvPr/>
        </p:nvSpPr>
        <p:spPr>
          <a:xfrm>
            <a:off x="941641" y="722634"/>
            <a:ext cx="610125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dirty="0">
                <a:effectLst/>
              </a:rPr>
              <a:t>KURSINNEHÅLL:</a:t>
            </a:r>
          </a:p>
          <a:p>
            <a:endParaRPr lang="sv-SE" sz="2000" dirty="0">
              <a:effectLst/>
            </a:endParaRPr>
          </a:p>
          <a:p>
            <a:r>
              <a:rPr lang="sv-SE" sz="2000" b="1" dirty="0">
                <a:effectLst/>
              </a:rPr>
              <a:t>Inledning, bemötande och bedömning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err="1"/>
              <a:t>Nödnumret</a:t>
            </a:r>
            <a:r>
              <a:rPr lang="sv-SE" sz="2000" dirty="0"/>
              <a:t> 112</a:t>
            </a:r>
            <a:endParaRPr lang="sv-S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Grunderna i </a:t>
            </a:r>
            <a:r>
              <a:rPr lang="sv-SE" sz="2000" dirty="0" err="1"/>
              <a:t>första</a:t>
            </a:r>
            <a:r>
              <a:rPr lang="sv-SE" sz="2000" dirty="0"/>
              <a:t> </a:t>
            </a:r>
            <a:r>
              <a:rPr lang="sv-SE" sz="2000" dirty="0" err="1"/>
              <a:t>hjälpen</a:t>
            </a:r>
            <a:r>
              <a:rPr lang="sv-SE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err="1"/>
              <a:t>Bedömningsmodellen</a:t>
            </a:r>
            <a:r>
              <a:rPr lang="sv-SE" sz="2000" dirty="0"/>
              <a:t> L-ABCDE</a:t>
            </a:r>
          </a:p>
          <a:p>
            <a:endParaRPr lang="sv-SE" sz="2000" b="1" dirty="0"/>
          </a:p>
          <a:p>
            <a:r>
              <a:rPr lang="sv-SE" sz="2000" b="1" dirty="0">
                <a:effectLst/>
              </a:rPr>
              <a:t>Medvetslöshet</a:t>
            </a:r>
            <a:endParaRPr lang="sv-S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err="1"/>
              <a:t>Hjärt-lungräddning</a:t>
            </a:r>
            <a:r>
              <a:rPr lang="sv-SE" sz="2000" dirty="0"/>
              <a:t> (HLR) </a:t>
            </a:r>
            <a:br>
              <a:rPr lang="sv-SE" sz="2000" dirty="0"/>
            </a:br>
            <a:r>
              <a:rPr lang="sv-SE" sz="2000" dirty="0"/>
              <a:t>Stabilt </a:t>
            </a:r>
            <a:r>
              <a:rPr lang="sv-SE" sz="2000" dirty="0" err="1"/>
              <a:t>sidoläge</a:t>
            </a: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b="1" dirty="0"/>
          </a:p>
          <a:p>
            <a:r>
              <a:rPr lang="sv-SE" sz="2000" b="1" dirty="0"/>
              <a:t>Sjukdomsfall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err="1"/>
              <a:t>Andningssvårigheter</a:t>
            </a:r>
            <a:r>
              <a:rPr lang="sv-SE" sz="2000" dirty="0"/>
              <a:t> /Allergisk chock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Diabetes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err="1"/>
              <a:t>Hjärt-kärlsjukdom</a:t>
            </a:r>
            <a:r>
              <a:rPr lang="sv-SE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Stroke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Krampanfall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B3EC7C20-49EE-424D-88B0-EEF17C4681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6769"/>
            <a:ext cx="12192000" cy="316128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96491902-B586-C540-BDA5-58F3122895B6}"/>
              </a:ext>
            </a:extLst>
          </p:cNvPr>
          <p:cNvSpPr txBox="1"/>
          <p:nvPr/>
        </p:nvSpPr>
        <p:spPr>
          <a:xfrm>
            <a:off x="6305508" y="1400473"/>
            <a:ext cx="610125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dirty="0">
                <a:effectLst/>
              </a:rPr>
              <a:t>Trauma</a:t>
            </a: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Okontrollerad </a:t>
            </a:r>
            <a:r>
              <a:rPr lang="sv-SE" sz="2000" dirty="0" err="1"/>
              <a:t>blödning</a:t>
            </a: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Cirkulationssvikt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Nack- och ryggskador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err="1"/>
              <a:t>Brännskador</a:t>
            </a:r>
            <a:r>
              <a:rPr lang="sv-SE" sz="2000" dirty="0"/>
              <a:t> och </a:t>
            </a:r>
            <a:r>
              <a:rPr lang="sv-SE" sz="2000" dirty="0" err="1"/>
              <a:t>frätskador</a:t>
            </a:r>
            <a:endParaRPr lang="sv-SE" sz="2000" dirty="0"/>
          </a:p>
          <a:p>
            <a:endParaRPr lang="sv-SE" sz="2000" dirty="0"/>
          </a:p>
          <a:p>
            <a:r>
              <a:rPr lang="sv-SE" sz="2000" b="1" dirty="0"/>
              <a:t>Masskadesituationer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err="1"/>
              <a:t>Förflyttningstekniker</a:t>
            </a:r>
            <a:r>
              <a:rPr lang="sv-SE" sz="2000" dirty="0"/>
              <a:t> </a:t>
            </a:r>
          </a:p>
          <a:p>
            <a:endParaRPr lang="sv-SE" sz="2000" dirty="0"/>
          </a:p>
          <a:p>
            <a:endParaRPr lang="sv-SE" sz="2000" b="1" dirty="0"/>
          </a:p>
          <a:p>
            <a:endParaRPr lang="sv-SE" sz="2000" dirty="0"/>
          </a:p>
        </p:txBody>
      </p:sp>
      <p:pic>
        <p:nvPicPr>
          <p:cNvPr id="14" name="Bildobjekt 13" descr="En bild som visar text, transport, van, bil&#10;&#10;Automatiskt genererad beskrivning">
            <a:extLst>
              <a:ext uri="{FF2B5EF4-FFF2-40B4-BE49-F238E27FC236}">
                <a16:creationId xmlns:a16="http://schemas.microsoft.com/office/drawing/2014/main" id="{9C0F2317-30D8-1A49-A722-4DDEAC049D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11" y="4377468"/>
            <a:ext cx="2403367" cy="1465036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65C772FB-FE05-7C4E-90C3-1B707950C1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852" y="5995124"/>
            <a:ext cx="2689040" cy="497371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C2FD57A3-F6D9-1240-9F48-71A5B283F2E2}"/>
              </a:ext>
            </a:extLst>
          </p:cNvPr>
          <p:cNvSpPr txBox="1"/>
          <p:nvPr/>
        </p:nvSpPr>
        <p:spPr>
          <a:xfrm>
            <a:off x="9808882" y="6591564"/>
            <a:ext cx="26686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00" dirty="0">
                <a:solidFill>
                  <a:srgbClr val="FFFFFF"/>
                </a:solidFill>
                <a:effectLst/>
              </a:rPr>
              <a:t>Copyright: </a:t>
            </a:r>
            <a:r>
              <a:rPr lang="sv-SE" sz="800" dirty="0" err="1">
                <a:solidFill>
                  <a:srgbClr val="FFFFFF"/>
                </a:solidFill>
                <a:effectLst/>
              </a:rPr>
              <a:t>Laerdal</a:t>
            </a:r>
            <a:r>
              <a:rPr lang="sv-SE" sz="800" dirty="0">
                <a:solidFill>
                  <a:srgbClr val="FFFFFF"/>
                </a:solidFill>
                <a:effectLst/>
              </a:rPr>
              <a:t> A/S, Svenska HLR-rådet 2021</a:t>
            </a:r>
          </a:p>
        </p:txBody>
      </p:sp>
    </p:spTree>
    <p:extLst>
      <p:ext uri="{BB962C8B-B14F-4D97-AF65-F5344CB8AC3E}">
        <p14:creationId xmlns:p14="http://schemas.microsoft.com/office/powerpoint/2010/main" val="218627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23">
            <a:extLst>
              <a:ext uri="{FF2B5EF4-FFF2-40B4-BE49-F238E27FC236}">
                <a16:creationId xmlns:a16="http://schemas.microsoft.com/office/drawing/2014/main" id="{8D0A894B-7202-4646-9DF1-78F1759D5C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22"/>
            <a:ext cx="12192000" cy="316128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36388296-4445-944E-A6BD-8C69795BF945}"/>
              </a:ext>
            </a:extLst>
          </p:cNvPr>
          <p:cNvSpPr txBox="1"/>
          <p:nvPr/>
        </p:nvSpPr>
        <p:spPr>
          <a:xfrm>
            <a:off x="1110973" y="2800125"/>
            <a:ext cx="30884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effectLst/>
              </a:rPr>
              <a:t>Nödnumret 112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B3EC7C20-49EE-424D-88B0-EEF17C4681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6769"/>
            <a:ext cx="12192000" cy="316128"/>
          </a:xfrm>
          <a:prstGeom prst="rect">
            <a:avLst/>
          </a:prstGeom>
        </p:spPr>
      </p:pic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F964E0B1-1A58-FA48-8CDF-8426B225E5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9467" y="1885838"/>
            <a:ext cx="7992533" cy="464236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D3E878DE-858C-B642-9576-5E48853EE0EE}"/>
              </a:ext>
            </a:extLst>
          </p:cNvPr>
          <p:cNvSpPr txBox="1"/>
          <p:nvPr/>
        </p:nvSpPr>
        <p:spPr>
          <a:xfrm>
            <a:off x="9808882" y="6591564"/>
            <a:ext cx="26686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00" dirty="0">
                <a:solidFill>
                  <a:srgbClr val="FFFFFF"/>
                </a:solidFill>
                <a:effectLst/>
              </a:rPr>
              <a:t>Copyright: </a:t>
            </a:r>
            <a:r>
              <a:rPr lang="sv-SE" sz="800" dirty="0" err="1">
                <a:solidFill>
                  <a:srgbClr val="FFFFFF"/>
                </a:solidFill>
                <a:effectLst/>
              </a:rPr>
              <a:t>Laerdal</a:t>
            </a:r>
            <a:r>
              <a:rPr lang="sv-SE" sz="800" dirty="0">
                <a:solidFill>
                  <a:srgbClr val="FFFFFF"/>
                </a:solidFill>
                <a:effectLst/>
              </a:rPr>
              <a:t> A/S, Svenska HLR-rådet 2021</a:t>
            </a:r>
          </a:p>
        </p:txBody>
      </p:sp>
    </p:spTree>
    <p:extLst>
      <p:ext uri="{BB962C8B-B14F-4D97-AF65-F5344CB8AC3E}">
        <p14:creationId xmlns:p14="http://schemas.microsoft.com/office/powerpoint/2010/main" val="2123341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23">
            <a:extLst>
              <a:ext uri="{FF2B5EF4-FFF2-40B4-BE49-F238E27FC236}">
                <a16:creationId xmlns:a16="http://schemas.microsoft.com/office/drawing/2014/main" id="{8D0A894B-7202-4646-9DF1-78F1759D5C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22"/>
            <a:ext cx="12192000" cy="316128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B3EC7C20-49EE-424D-88B0-EEF17C4681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6769"/>
            <a:ext cx="12192000" cy="316128"/>
          </a:xfrm>
          <a:prstGeom prst="rect">
            <a:avLst/>
          </a:prstGeom>
        </p:spPr>
      </p:pic>
      <p:grpSp>
        <p:nvGrpSpPr>
          <p:cNvPr id="13" name="Grupp 12">
            <a:extLst>
              <a:ext uri="{FF2B5EF4-FFF2-40B4-BE49-F238E27FC236}">
                <a16:creationId xmlns:a16="http://schemas.microsoft.com/office/drawing/2014/main" id="{6DA99D34-7DCA-C445-ACA0-6D6240E87B51}"/>
              </a:ext>
            </a:extLst>
          </p:cNvPr>
          <p:cNvGrpSpPr/>
          <p:nvPr/>
        </p:nvGrpSpPr>
        <p:grpSpPr>
          <a:xfrm>
            <a:off x="7620000" y="1355073"/>
            <a:ext cx="4572000" cy="5186149"/>
            <a:chOff x="7620000" y="1355073"/>
            <a:chExt cx="4572000" cy="5186149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D0803A35-5538-BF4D-A431-D26278588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20000" y="1355073"/>
              <a:ext cx="4572000" cy="5186149"/>
            </a:xfrm>
            <a:prstGeom prst="rect">
              <a:avLst/>
            </a:prstGeom>
          </p:spPr>
        </p:pic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DF2B2954-7268-0A4F-A096-508CCDFFC5FC}"/>
                </a:ext>
              </a:extLst>
            </p:cNvPr>
            <p:cNvSpPr/>
            <p:nvPr/>
          </p:nvSpPr>
          <p:spPr>
            <a:xfrm>
              <a:off x="7958667" y="2938625"/>
              <a:ext cx="1320800" cy="769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16" name="textruta 15">
            <a:extLst>
              <a:ext uri="{FF2B5EF4-FFF2-40B4-BE49-F238E27FC236}">
                <a16:creationId xmlns:a16="http://schemas.microsoft.com/office/drawing/2014/main" id="{21AE2E71-1BA6-164D-856F-F0BC8C44956A}"/>
              </a:ext>
            </a:extLst>
          </p:cNvPr>
          <p:cNvSpPr txBox="1"/>
          <p:nvPr/>
        </p:nvSpPr>
        <p:spPr>
          <a:xfrm>
            <a:off x="7145867" y="2908013"/>
            <a:ext cx="23986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i="1" dirty="0" err="1">
                <a:effectLst/>
              </a:rPr>
              <a:t>Bemöt</a:t>
            </a:r>
            <a:r>
              <a:rPr lang="sv-SE" sz="1600" i="1" dirty="0">
                <a:effectLst/>
              </a:rPr>
              <a:t> en sjuk eller skadad person som du </a:t>
            </a:r>
            <a:r>
              <a:rPr lang="sv-SE" sz="1600" i="1" dirty="0" err="1">
                <a:effectLst/>
              </a:rPr>
              <a:t>själv</a:t>
            </a:r>
            <a:r>
              <a:rPr lang="sv-SE" sz="1600" i="1" dirty="0">
                <a:effectLst/>
              </a:rPr>
              <a:t> hade velat bli </a:t>
            </a:r>
            <a:r>
              <a:rPr lang="sv-SE" sz="1600" i="1" dirty="0" err="1">
                <a:effectLst/>
              </a:rPr>
              <a:t>bemött</a:t>
            </a:r>
            <a:r>
              <a:rPr lang="sv-SE" sz="1600" i="1" dirty="0">
                <a:effectLst/>
              </a:rPr>
              <a:t>!” </a:t>
            </a:r>
            <a:endParaRPr lang="sv-SE" sz="1600" dirty="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6BFFEF0C-9019-6D4C-B916-DA250076E4D6}"/>
              </a:ext>
            </a:extLst>
          </p:cNvPr>
          <p:cNvSpPr txBox="1"/>
          <p:nvPr/>
        </p:nvSpPr>
        <p:spPr>
          <a:xfrm>
            <a:off x="1110972" y="2800125"/>
            <a:ext cx="57698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effectLst/>
              </a:rPr>
              <a:t>Grunderna i Första Hjälpen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BFBB4062-0611-B746-88E9-E2C0B9F8DD35}"/>
              </a:ext>
            </a:extLst>
          </p:cNvPr>
          <p:cNvSpPr txBox="1"/>
          <p:nvPr/>
        </p:nvSpPr>
        <p:spPr>
          <a:xfrm>
            <a:off x="9808882" y="6591564"/>
            <a:ext cx="26686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00" dirty="0">
                <a:solidFill>
                  <a:srgbClr val="FFFFFF"/>
                </a:solidFill>
                <a:effectLst/>
              </a:rPr>
              <a:t>Copyright: </a:t>
            </a:r>
            <a:r>
              <a:rPr lang="sv-SE" sz="800" dirty="0" err="1">
                <a:solidFill>
                  <a:srgbClr val="FFFFFF"/>
                </a:solidFill>
                <a:effectLst/>
              </a:rPr>
              <a:t>Laerdal</a:t>
            </a:r>
            <a:r>
              <a:rPr lang="sv-SE" sz="800" dirty="0">
                <a:solidFill>
                  <a:srgbClr val="FFFFFF"/>
                </a:solidFill>
                <a:effectLst/>
              </a:rPr>
              <a:t> A/S, Svenska HLR-rådet 2021</a:t>
            </a:r>
          </a:p>
        </p:txBody>
      </p:sp>
    </p:spTree>
    <p:extLst>
      <p:ext uri="{BB962C8B-B14F-4D97-AF65-F5344CB8AC3E}">
        <p14:creationId xmlns:p14="http://schemas.microsoft.com/office/powerpoint/2010/main" val="46819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23">
            <a:extLst>
              <a:ext uri="{FF2B5EF4-FFF2-40B4-BE49-F238E27FC236}">
                <a16:creationId xmlns:a16="http://schemas.microsoft.com/office/drawing/2014/main" id="{8D0A894B-7202-4646-9DF1-78F1759D5C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22"/>
            <a:ext cx="12192000" cy="316128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B3EC7C20-49EE-424D-88B0-EEF17C4681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6769"/>
            <a:ext cx="12192000" cy="316128"/>
          </a:xfrm>
          <a:prstGeom prst="rect">
            <a:avLst/>
          </a:prstGeom>
        </p:spPr>
      </p:pic>
      <p:pic>
        <p:nvPicPr>
          <p:cNvPr id="4" name="Bildobjekt 3" descr="En bild som visar bord&#10;&#10;Automatiskt genererad beskrivning">
            <a:extLst>
              <a:ext uri="{FF2B5EF4-FFF2-40B4-BE49-F238E27FC236}">
                <a16:creationId xmlns:a16="http://schemas.microsoft.com/office/drawing/2014/main" id="{8726FAB1-5140-0C45-B1DC-39B16D01F8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412" y="259359"/>
            <a:ext cx="6326416" cy="6281864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6DB83A8-3A57-7A49-A552-58D651BB3577}"/>
              </a:ext>
            </a:extLst>
          </p:cNvPr>
          <p:cNvSpPr txBox="1"/>
          <p:nvPr/>
        </p:nvSpPr>
        <p:spPr>
          <a:xfrm>
            <a:off x="1110973" y="2800125"/>
            <a:ext cx="44431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effectLst/>
              </a:rPr>
              <a:t>Bedömningsmodellen </a:t>
            </a:r>
          </a:p>
          <a:p>
            <a:r>
              <a:rPr lang="sv-SE" sz="3200" b="1" dirty="0">
                <a:effectLst/>
              </a:rPr>
              <a:t>L-ABCDE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D1B4FF8-013D-A84B-B31C-C5EE5C36E533}"/>
              </a:ext>
            </a:extLst>
          </p:cNvPr>
          <p:cNvSpPr txBox="1"/>
          <p:nvPr/>
        </p:nvSpPr>
        <p:spPr>
          <a:xfrm>
            <a:off x="9808882" y="6591564"/>
            <a:ext cx="26686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00" dirty="0">
                <a:solidFill>
                  <a:srgbClr val="FFFFFF"/>
                </a:solidFill>
                <a:effectLst/>
              </a:rPr>
              <a:t>Copyright: </a:t>
            </a:r>
            <a:r>
              <a:rPr lang="sv-SE" sz="800" dirty="0" err="1">
                <a:solidFill>
                  <a:srgbClr val="FFFFFF"/>
                </a:solidFill>
                <a:effectLst/>
              </a:rPr>
              <a:t>Laerdal</a:t>
            </a:r>
            <a:r>
              <a:rPr lang="sv-SE" sz="800" dirty="0">
                <a:solidFill>
                  <a:srgbClr val="FFFFFF"/>
                </a:solidFill>
                <a:effectLst/>
              </a:rPr>
              <a:t> A/S, Svenska HLR-rådet 2021</a:t>
            </a:r>
          </a:p>
        </p:txBody>
      </p:sp>
    </p:spTree>
    <p:extLst>
      <p:ext uri="{BB962C8B-B14F-4D97-AF65-F5344CB8AC3E}">
        <p14:creationId xmlns:p14="http://schemas.microsoft.com/office/powerpoint/2010/main" val="1723078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23">
            <a:extLst>
              <a:ext uri="{FF2B5EF4-FFF2-40B4-BE49-F238E27FC236}">
                <a16:creationId xmlns:a16="http://schemas.microsoft.com/office/drawing/2014/main" id="{8D0A894B-7202-4646-9DF1-78F1759D5C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22"/>
            <a:ext cx="12192000" cy="316128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B3EC7C20-49EE-424D-88B0-EEF17C4681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6769"/>
            <a:ext cx="12192000" cy="316128"/>
          </a:xfrm>
          <a:prstGeom prst="rect">
            <a:avLst/>
          </a:prstGeom>
        </p:spPr>
      </p:pic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9ADC29CB-B711-6A4E-A0F3-4E109B48FE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174" y="769892"/>
            <a:ext cx="7647826" cy="5154456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07E73AC6-BE14-8541-A6E6-A681B7F408FD}"/>
              </a:ext>
            </a:extLst>
          </p:cNvPr>
          <p:cNvSpPr txBox="1"/>
          <p:nvPr/>
        </p:nvSpPr>
        <p:spPr>
          <a:xfrm>
            <a:off x="1110973" y="2800125"/>
            <a:ext cx="4443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effectLst/>
              </a:rPr>
              <a:t>Hjärt-Lungräddning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8B54FA9-6A9C-BA48-9838-7DE3A9E36CCB}"/>
              </a:ext>
            </a:extLst>
          </p:cNvPr>
          <p:cNvSpPr txBox="1"/>
          <p:nvPr/>
        </p:nvSpPr>
        <p:spPr>
          <a:xfrm>
            <a:off x="9808882" y="6591564"/>
            <a:ext cx="26686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00" dirty="0">
                <a:solidFill>
                  <a:srgbClr val="FFFFFF"/>
                </a:solidFill>
                <a:effectLst/>
              </a:rPr>
              <a:t>Copyright: </a:t>
            </a:r>
            <a:r>
              <a:rPr lang="sv-SE" sz="800" dirty="0" err="1">
                <a:solidFill>
                  <a:srgbClr val="FFFFFF"/>
                </a:solidFill>
                <a:effectLst/>
              </a:rPr>
              <a:t>Laerdal</a:t>
            </a:r>
            <a:r>
              <a:rPr lang="sv-SE" sz="800" dirty="0">
                <a:solidFill>
                  <a:srgbClr val="FFFFFF"/>
                </a:solidFill>
                <a:effectLst/>
              </a:rPr>
              <a:t> A/S, Svenska HLR-rådet 2021</a:t>
            </a:r>
          </a:p>
        </p:txBody>
      </p:sp>
    </p:spTree>
    <p:extLst>
      <p:ext uri="{BB962C8B-B14F-4D97-AF65-F5344CB8AC3E}">
        <p14:creationId xmlns:p14="http://schemas.microsoft.com/office/powerpoint/2010/main" val="1696215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23">
            <a:extLst>
              <a:ext uri="{FF2B5EF4-FFF2-40B4-BE49-F238E27FC236}">
                <a16:creationId xmlns:a16="http://schemas.microsoft.com/office/drawing/2014/main" id="{8D0A894B-7202-4646-9DF1-78F1759D5C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22"/>
            <a:ext cx="12192000" cy="316128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B3EC7C20-49EE-424D-88B0-EEF17C4681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6769"/>
            <a:ext cx="12192000" cy="316128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C37638C-7E40-A747-8818-3DF0A7F989A8}"/>
              </a:ext>
            </a:extLst>
          </p:cNvPr>
          <p:cNvSpPr txBox="1"/>
          <p:nvPr/>
        </p:nvSpPr>
        <p:spPr>
          <a:xfrm>
            <a:off x="1110973" y="2800125"/>
            <a:ext cx="4443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effectLst/>
              </a:rPr>
              <a:t>Stabilt sidoläge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79940E41-9173-8941-8699-6776BA71134A}"/>
              </a:ext>
            </a:extLst>
          </p:cNvPr>
          <p:cNvGrpSpPr/>
          <p:nvPr/>
        </p:nvGrpSpPr>
        <p:grpSpPr>
          <a:xfrm>
            <a:off x="5147430" y="471997"/>
            <a:ext cx="6519333" cy="3932548"/>
            <a:chOff x="4484347" y="1405467"/>
            <a:chExt cx="7114986" cy="4291854"/>
          </a:xfrm>
        </p:grpSpPr>
        <p:pic>
          <p:nvPicPr>
            <p:cNvPr id="3" name="Bildobjekt 2" descr="En bild som visar text&#10;&#10;Automatiskt genererad beskrivning">
              <a:extLst>
                <a:ext uri="{FF2B5EF4-FFF2-40B4-BE49-F238E27FC236}">
                  <a16:creationId xmlns:a16="http://schemas.microsoft.com/office/drawing/2014/main" id="{971D6544-1F3F-3F46-ACA6-AC72A7837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4347" y="1529604"/>
              <a:ext cx="6881341" cy="4167717"/>
            </a:xfrm>
            <a:prstGeom prst="rect">
              <a:avLst/>
            </a:prstGeom>
          </p:spPr>
        </p:pic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0925920F-41A5-EB4F-AB33-722A91B1A204}"/>
                </a:ext>
              </a:extLst>
            </p:cNvPr>
            <p:cNvSpPr/>
            <p:nvPr/>
          </p:nvSpPr>
          <p:spPr>
            <a:xfrm>
              <a:off x="9668933" y="1405467"/>
              <a:ext cx="19304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pic>
        <p:nvPicPr>
          <p:cNvPr id="8" name="Bildobjekt 7">
            <a:extLst>
              <a:ext uri="{FF2B5EF4-FFF2-40B4-BE49-F238E27FC236}">
                <a16:creationId xmlns:a16="http://schemas.microsoft.com/office/drawing/2014/main" id="{8A6BC45E-FFF7-BD4B-9924-88740F5C8D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837" y="4284370"/>
            <a:ext cx="5922434" cy="19382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4BC067C8-0280-DE47-B0E6-FBCDF18A352B}"/>
              </a:ext>
            </a:extLst>
          </p:cNvPr>
          <p:cNvSpPr txBox="1"/>
          <p:nvPr/>
        </p:nvSpPr>
        <p:spPr>
          <a:xfrm>
            <a:off x="9808882" y="6591564"/>
            <a:ext cx="26686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00" dirty="0">
                <a:solidFill>
                  <a:srgbClr val="FFFFFF"/>
                </a:solidFill>
                <a:effectLst/>
              </a:rPr>
              <a:t>Copyright: </a:t>
            </a:r>
            <a:r>
              <a:rPr lang="sv-SE" sz="800" dirty="0" err="1">
                <a:solidFill>
                  <a:srgbClr val="FFFFFF"/>
                </a:solidFill>
                <a:effectLst/>
              </a:rPr>
              <a:t>Laerdal</a:t>
            </a:r>
            <a:r>
              <a:rPr lang="sv-SE" sz="800" dirty="0">
                <a:solidFill>
                  <a:srgbClr val="FFFFFF"/>
                </a:solidFill>
                <a:effectLst/>
              </a:rPr>
              <a:t> A/S, Svenska HLR-rådet 2021</a:t>
            </a:r>
          </a:p>
        </p:txBody>
      </p:sp>
    </p:spTree>
    <p:extLst>
      <p:ext uri="{BB962C8B-B14F-4D97-AF65-F5344CB8AC3E}">
        <p14:creationId xmlns:p14="http://schemas.microsoft.com/office/powerpoint/2010/main" val="998716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583</Words>
  <Application>Microsoft Office PowerPoint</Application>
  <PresentationFormat>Bredbild</PresentationFormat>
  <Paragraphs>94</Paragraphs>
  <Slides>22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Andreas Claesson</dc:creator>
  <cp:lastModifiedBy>Ingela Hasselqvist</cp:lastModifiedBy>
  <cp:revision>70</cp:revision>
  <dcterms:created xsi:type="dcterms:W3CDTF">2021-11-21T13:05:01Z</dcterms:created>
  <dcterms:modified xsi:type="dcterms:W3CDTF">2021-12-14T14:42:35Z</dcterms:modified>
</cp:coreProperties>
</file>