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0" r:id="rId3"/>
    <p:sldMasterId id="2147483694" r:id="rId4"/>
    <p:sldMasterId id="2147483715" r:id="rId5"/>
  </p:sldMasterIdLst>
  <p:notesMasterIdLst>
    <p:notesMasterId r:id="rId34"/>
  </p:notesMasterIdLst>
  <p:sldIdLst>
    <p:sldId id="256" r:id="rId6"/>
    <p:sldId id="1481" r:id="rId7"/>
    <p:sldId id="1303" r:id="rId8"/>
    <p:sldId id="1300" r:id="rId9"/>
    <p:sldId id="1325" r:id="rId10"/>
    <p:sldId id="1450" r:id="rId11"/>
    <p:sldId id="1406" r:id="rId12"/>
    <p:sldId id="1318" r:id="rId13"/>
    <p:sldId id="1284" r:id="rId14"/>
    <p:sldId id="1449" r:id="rId15"/>
    <p:sldId id="429" r:id="rId16"/>
    <p:sldId id="259" r:id="rId17"/>
    <p:sldId id="1475" r:id="rId18"/>
    <p:sldId id="1471" r:id="rId19"/>
    <p:sldId id="334" r:id="rId20"/>
    <p:sldId id="300" r:id="rId21"/>
    <p:sldId id="296" r:id="rId22"/>
    <p:sldId id="297" r:id="rId23"/>
    <p:sldId id="311" r:id="rId24"/>
    <p:sldId id="312" r:id="rId25"/>
    <p:sldId id="314" r:id="rId26"/>
    <p:sldId id="1474" r:id="rId27"/>
    <p:sldId id="1473" r:id="rId28"/>
    <p:sldId id="1478" r:id="rId29"/>
    <p:sldId id="1479" r:id="rId30"/>
    <p:sldId id="1480" r:id="rId31"/>
    <p:sldId id="1477" r:id="rId32"/>
    <p:sldId id="1451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70" d="100"/>
          <a:sy n="70" d="100"/>
        </p:scale>
        <p:origin x="5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C4EBE-EB5B-5446-854C-04488C04E46E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0FC70-E45F-CA45-B76B-974FA64EE9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69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FCAD2-0A92-46B1-B52B-58157D9234B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5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975B3D-6211-E95C-4640-D44873A53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7146E3D-6F2E-5BF1-E88D-B19B3E67C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10B730E-F3D9-F529-51F6-1348EE57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2A75F3-9AF8-3316-C67C-8996CE95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113FA6-AF95-0018-9450-C0C68759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67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DDD2DC-5701-3F64-ED46-F922DD58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478C56B-61F5-7EA8-4904-15F5C4A0C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4A305B-311C-0CA4-86F6-6DFF6B57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5912E0-B055-B503-8E3C-AF2570D8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862A87A-0879-12AB-79C4-4FC7AFEB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19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9957A11-A083-F0C6-406C-53041AC07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725AE41-BC4A-5C35-DDE2-722240907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93B9D82-698F-88DF-4F10-B85CE1C2D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931469B-18B4-4020-312D-E10CF789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977276-E895-F72C-A69A-36D807E1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727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och undertite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je"/>
          <p:cNvSpPr/>
          <p:nvPr/>
        </p:nvSpPr>
        <p:spPr>
          <a:xfrm flipV="1">
            <a:off x="381000" y="4317825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75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381000" y="4518431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t>Titeltext</a:t>
            </a:r>
          </a:p>
        </p:txBody>
      </p:sp>
      <p:sp>
        <p:nvSpPr>
          <p:cNvPr id="1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36437" y="303611"/>
            <a:ext cx="277320" cy="258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5347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ext, 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je"/>
          <p:cNvSpPr/>
          <p:nvPr/>
        </p:nvSpPr>
        <p:spPr>
          <a:xfrm flipV="1">
            <a:off x="381000" y="4317825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75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4" name="Titeltext"/>
          <p:cNvSpPr txBox="1">
            <a:spLocks noGrp="1"/>
          </p:cNvSpPr>
          <p:nvPr>
            <p:ph type="title"/>
          </p:nvPr>
        </p:nvSpPr>
        <p:spPr>
          <a:xfrm>
            <a:off x="381000" y="4518431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t>Titeltext</a:t>
            </a:r>
          </a:p>
        </p:txBody>
      </p:sp>
      <p:sp>
        <p:nvSpPr>
          <p:cNvPr id="3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05893" y="294681"/>
            <a:ext cx="277320" cy="258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1196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je"/>
          <p:cNvSpPr/>
          <p:nvPr/>
        </p:nvSpPr>
        <p:spPr>
          <a:xfrm flipV="1">
            <a:off x="5524503" y="4317907"/>
            <a:ext cx="6286500" cy="10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75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52" name="Bild"/>
          <p:cNvSpPr>
            <a:spLocks noGrp="1"/>
          </p:cNvSpPr>
          <p:nvPr>
            <p:ph type="pic" idx="13"/>
          </p:nvPr>
        </p:nvSpPr>
        <p:spPr>
          <a:xfrm>
            <a:off x="3" y="0"/>
            <a:ext cx="51435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eltext"/>
          <p:cNvSpPr txBox="1">
            <a:spLocks noGrp="1"/>
          </p:cNvSpPr>
          <p:nvPr>
            <p:ph type="title"/>
          </p:nvPr>
        </p:nvSpPr>
        <p:spPr>
          <a:xfrm>
            <a:off x="5524503" y="4518431"/>
            <a:ext cx="62865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t>Titeltext</a:t>
            </a:r>
          </a:p>
        </p:txBody>
      </p:sp>
      <p:sp>
        <p:nvSpPr>
          <p:cNvPr id="5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5524503" y="3000375"/>
            <a:ext cx="62865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36437" y="303611"/>
            <a:ext cx="277320" cy="258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53303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600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811946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form, 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600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3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76215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600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Bild"/>
          <p:cNvSpPr>
            <a:spLocks noGrp="1"/>
          </p:cNvSpPr>
          <p:nvPr>
            <p:ph type="pic" sz="half" idx="14"/>
          </p:nvPr>
        </p:nvSpPr>
        <p:spPr>
          <a:xfrm>
            <a:off x="6667503" y="1080493"/>
            <a:ext cx="5143500" cy="54828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eltext"/>
          <p:cNvSpPr txBox="1">
            <a:spLocks noGrp="1"/>
          </p:cNvSpPr>
          <p:nvPr>
            <p:ph type="title"/>
          </p:nvPr>
        </p:nvSpPr>
        <p:spPr>
          <a:xfrm>
            <a:off x="381003" y="1080492"/>
            <a:ext cx="5905500" cy="508992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4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81003" y="1928813"/>
            <a:ext cx="5905500" cy="42951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1477"/>
            </a:lvl1pPr>
            <a:lvl2pPr>
              <a:buClr>
                <a:schemeClr val="accent1"/>
              </a:buClr>
              <a:buChar char="▸"/>
              <a:defRPr sz="1477"/>
            </a:lvl2pPr>
            <a:lvl3pPr>
              <a:buClr>
                <a:schemeClr val="accent1"/>
              </a:buClr>
              <a:buChar char="▸"/>
              <a:defRPr sz="1477"/>
            </a:lvl3pPr>
            <a:lvl4pPr>
              <a:buClr>
                <a:schemeClr val="accent1"/>
              </a:buClr>
              <a:buChar char="▸"/>
              <a:defRPr sz="1477"/>
            </a:lvl4pPr>
            <a:lvl5pPr>
              <a:buClr>
                <a:schemeClr val="accent1"/>
              </a:buClr>
              <a:buChar char="▸"/>
              <a:defRPr sz="1477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06516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600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0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399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sida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ild"/>
          <p:cNvSpPr>
            <a:spLocks noGrp="1"/>
          </p:cNvSpPr>
          <p:nvPr>
            <p:ph type="pic" sz="half" idx="13"/>
          </p:nvPr>
        </p:nvSpPr>
        <p:spPr>
          <a:xfrm>
            <a:off x="6096714" y="9"/>
            <a:ext cx="6096001" cy="34200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Bild"/>
          <p:cNvSpPr>
            <a:spLocks noGrp="1"/>
          </p:cNvSpPr>
          <p:nvPr>
            <p:ph type="pic" sz="half" idx="14"/>
          </p:nvPr>
        </p:nvSpPr>
        <p:spPr>
          <a:xfrm>
            <a:off x="6096000" y="3446869"/>
            <a:ext cx="6096000" cy="34200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Bild"/>
          <p:cNvSpPr>
            <a:spLocks noGrp="1"/>
          </p:cNvSpPr>
          <p:nvPr>
            <p:ph type="pic" idx="15"/>
          </p:nvPr>
        </p:nvSpPr>
        <p:spPr>
          <a:xfrm>
            <a:off x="1" y="0"/>
            <a:ext cx="606425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1173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552043-DD63-A68D-BC90-B0A333EC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4AB399-0F9A-0A80-F781-D813862E6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9E4605-5197-55F4-796C-2555927A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D5C1F45-00B4-9944-F20E-33D7BEF6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1A18D1-5277-CE80-687F-BBBCAC3C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822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yrkantig pratbubbla"/>
          <p:cNvSpPr/>
          <p:nvPr/>
        </p:nvSpPr>
        <p:spPr>
          <a:xfrm>
            <a:off x="440533" y="1660926"/>
            <a:ext cx="11310939" cy="367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477"/>
          </a:p>
        </p:txBody>
      </p:sp>
      <p:sp>
        <p:nvSpPr>
          <p:cNvPr id="122" name="Skriv ett citat här."/>
          <p:cNvSpPr txBox="1">
            <a:spLocks noGrp="1"/>
          </p:cNvSpPr>
          <p:nvPr>
            <p:ph type="body" sz="quarter" idx="13"/>
          </p:nvPr>
        </p:nvSpPr>
        <p:spPr>
          <a:xfrm>
            <a:off x="833440" y="2044906"/>
            <a:ext cx="10525125" cy="72096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957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Skriv ett citat här.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381000" y="5476881"/>
            <a:ext cx="11430000" cy="4973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164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381003" y="384600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75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03892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, alternativ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kriv ett citat här."/>
          <p:cNvSpPr txBox="1">
            <a:spLocks noGrp="1"/>
          </p:cNvSpPr>
          <p:nvPr>
            <p:ph type="body" sz="quarter" idx="13"/>
          </p:nvPr>
        </p:nvSpPr>
        <p:spPr>
          <a:xfrm>
            <a:off x="5524503" y="1857383"/>
            <a:ext cx="6286500" cy="72096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957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Skriv ett citat här.</a:t>
            </a:r>
          </a:p>
        </p:txBody>
      </p:sp>
      <p:sp>
        <p:nvSpPr>
          <p:cNvPr id="133" name="Bild"/>
          <p:cNvSpPr>
            <a:spLocks noGrp="1"/>
          </p:cNvSpPr>
          <p:nvPr>
            <p:ph type="pic" idx="14"/>
          </p:nvPr>
        </p:nvSpPr>
        <p:spPr>
          <a:xfrm>
            <a:off x="3" y="0"/>
            <a:ext cx="51435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524503" y="5485727"/>
            <a:ext cx="6286500" cy="58952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41075">
              <a:spcBef>
                <a:spcPts val="0"/>
              </a:spcBef>
              <a:buClrTx/>
              <a:buSzTx/>
              <a:buFontTx/>
              <a:buNone/>
              <a:defRPr sz="3164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00341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50652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Rubrik, text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7057" y="585798"/>
            <a:ext cx="11055351" cy="1258887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527049" y="2068518"/>
            <a:ext cx="5425016" cy="3598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155268" y="2068523"/>
            <a:ext cx="5427133" cy="1722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6155268" y="3943361"/>
            <a:ext cx="5427133" cy="17240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50744637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5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93333F43-3E86-47E4-BFBB-2476D384E1C6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34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9105" y="303611"/>
            <a:ext cx="277320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474875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0A63D831-56C1-49CF-8EF7-8B9A98402BCD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10510434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29105" y="303611"/>
            <a:ext cx="277320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36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10474879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E29EC054-3869-4501-B163-1BBFDE8DCE04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10510437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9105" y="303611"/>
            <a:ext cx="277320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11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7059" y="585802"/>
            <a:ext cx="11055351" cy="1258887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527049" y="2068518"/>
            <a:ext cx="5425016" cy="3598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55268" y="2068518"/>
            <a:ext cx="5427133" cy="3598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4825239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1477" b="1">
                <a:solidFill>
                  <a:schemeClr val="tx2"/>
                </a:solidFill>
              </a:defRPr>
            </a:lvl1pPr>
            <a:lvl2pPr marL="342858" indent="0">
              <a:buNone/>
              <a:defRPr sz="1477" b="1"/>
            </a:lvl2pPr>
            <a:lvl3pPr marL="685714" indent="0">
              <a:buNone/>
              <a:defRPr sz="1371" b="1"/>
            </a:lvl3pPr>
            <a:lvl4pPr marL="1028572" indent="0">
              <a:buNone/>
              <a:defRPr sz="1213" b="1"/>
            </a:lvl4pPr>
            <a:lvl5pPr marL="1371428" indent="0">
              <a:buNone/>
              <a:defRPr sz="1213" b="1"/>
            </a:lvl5pPr>
            <a:lvl6pPr marL="1714285" indent="0">
              <a:buNone/>
              <a:defRPr sz="1213" b="1"/>
            </a:lvl6pPr>
            <a:lvl7pPr marL="2057141" indent="0">
              <a:buNone/>
              <a:defRPr sz="1213" b="1"/>
            </a:lvl7pPr>
            <a:lvl8pPr marL="2399997" indent="0">
              <a:buNone/>
              <a:defRPr sz="1213" b="1"/>
            </a:lvl8pPr>
            <a:lvl9pPr marL="2742854" indent="0">
              <a:buNone/>
              <a:defRPr sz="121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1793"/>
            </a:lvl1pPr>
            <a:lvl2pPr>
              <a:defRPr sz="1477"/>
            </a:lvl2pPr>
            <a:lvl3pPr>
              <a:defRPr sz="1371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7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1477" b="1">
                <a:solidFill>
                  <a:schemeClr val="tx2"/>
                </a:solidFill>
              </a:defRPr>
            </a:lvl1pPr>
            <a:lvl2pPr marL="342858" indent="0">
              <a:buNone/>
              <a:defRPr sz="1477" b="1"/>
            </a:lvl2pPr>
            <a:lvl3pPr marL="685714" indent="0">
              <a:buNone/>
              <a:defRPr sz="1371" b="1"/>
            </a:lvl3pPr>
            <a:lvl4pPr marL="1028572" indent="0">
              <a:buNone/>
              <a:defRPr sz="1213" b="1"/>
            </a:lvl4pPr>
            <a:lvl5pPr marL="1371428" indent="0">
              <a:buNone/>
              <a:defRPr sz="1213" b="1"/>
            </a:lvl5pPr>
            <a:lvl6pPr marL="1714285" indent="0">
              <a:buNone/>
              <a:defRPr sz="1213" b="1"/>
            </a:lvl6pPr>
            <a:lvl7pPr marL="2057141" indent="0">
              <a:buNone/>
              <a:defRPr sz="1213" b="1"/>
            </a:lvl7pPr>
            <a:lvl8pPr marL="2399997" indent="0">
              <a:buNone/>
              <a:defRPr sz="1213" b="1"/>
            </a:lvl8pPr>
            <a:lvl9pPr marL="2742854" indent="0">
              <a:buNone/>
              <a:defRPr sz="121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1793"/>
            </a:lvl1pPr>
            <a:lvl2pPr>
              <a:defRPr sz="1477"/>
            </a:lvl2pPr>
            <a:lvl3pPr>
              <a:defRPr sz="1371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474879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A5CDA29-3CBE-48EA-92AE-A996835462BA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10510437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9105" y="303611"/>
            <a:ext cx="277320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7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9"/>
            </a:lvl1pPr>
            <a:lvl2pPr>
              <a:defRPr sz="1793"/>
            </a:lvl2pPr>
            <a:lvl3pPr>
              <a:defRPr sz="1477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9"/>
            </a:lvl1pPr>
            <a:lvl2pPr>
              <a:defRPr sz="1793"/>
            </a:lvl2pPr>
            <a:lvl3pPr>
              <a:defRPr sz="1477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79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79B19C71-EC74-44AF-B27E-FC7DC3C3A61D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10510437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105" y="303611"/>
            <a:ext cx="277320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CF3926-1EBC-FD50-0815-61B37169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3AE2FE-CBA1-026B-437A-920CA5432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8F641C0-8B55-F0AD-8996-498F46D2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7852028-E11D-0F30-8047-D616DA8C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12BDEA5-0CF8-6044-2CBD-072D8EF2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9903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t, 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3126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80B790-E939-46D5-9866-0B5766470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CB2E6D9-22BE-41BA-B4F0-5E940A49A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BF2901-9A69-4627-80AF-688AC0AE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BD0D27-BB21-4FC0-BF01-10F14BB2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B0B8A7-C369-4874-A4D5-5B983AE2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2395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340535-8B9E-43B7-8F95-0067CE30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E90455-893B-4707-A595-F4FCD1962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3115784-B725-432F-861D-1246224AD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86690E1-C738-44A8-90B9-56851D1A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FFD830-C42B-4A16-A462-A452A075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0353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C8D538-561E-47F0-85C7-D4033345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1D4713-7A38-4D65-B302-27CB58B8F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2190824-A6CB-4202-B350-398A8A0F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D3EAD1-1E17-429C-AF56-8B111628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042BD9-441E-451A-89EE-31B165BE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1614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E2E961-0168-4C39-A882-6EFF0643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95F02-1280-42BB-9F3C-D73F3235B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4BEEAC6-973A-4561-8A3C-7473A6921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4B6CC95-9CE5-46D3-AECB-2DAAE4CD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EC863DF-0A10-46EF-BE9F-32B566811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B3F7068-50E0-452D-BEC9-9A910522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7808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F0F509-683D-4D43-B1D8-1A5C2220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7ED3998-7989-4E15-9F87-3BCD79FC3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E6977D-B436-477F-B84F-A5D15E851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4E63C52-6D75-40AB-91E9-2A4F6AAAF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FBD99E9-F990-488B-A24C-AD48907E2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4A0BE91-F15D-44AB-B44D-9389D2D4F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E81AFAA-FBC3-444A-B114-B56BF9F3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776D216-50E5-4CD4-AE97-4600D0FA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3709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7246B2-69CF-49AB-B1B0-5E5CD4B1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FBE4C8-C132-42EA-9725-46F90979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14653FF-3A8A-4885-9647-A25DDF4E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B51ADCB-6727-473C-ACE6-3FDF3A1A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3523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CC7DD14-F473-4181-B299-5D8351C15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AB6B30C-DD63-4FED-8AEB-F92292BE1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63FFB32-DBBC-4814-99C0-CC1F6E75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755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6E88C0-65BF-4C78-8902-BF408B17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5F4EFE-5B12-4A40-AE0E-6945609D9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48CEA8-68BF-49CD-9FF1-5CA7150ED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1EE9580-6E4B-4B4C-BE0F-7F1F42B2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18EBB58-001D-4568-8109-A85C6CAB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DD41B0-C94E-493D-8C6D-5530D239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2681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402729-79DC-4A09-A67E-60FB49EE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763F4ED-4C44-4898-B302-837DA9B45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B542DC9-2872-4B00-8ABF-892B5F8DD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51B403C-40CF-4B41-9EFB-996F8781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B2F447D-6FF5-4EEB-9D66-014A8BB1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CA5863C-3EB7-4C64-93F9-270A3569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459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116173-EDAB-249F-F1B2-09D7A2C9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97B77A-F16F-28E8-6C3A-D51872518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B9026EF-D13B-00BC-3218-65F4E65B6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F804F73-1140-CB66-A685-A1FE04EA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FB7EB54-09C6-5ACD-FD66-6F470492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49985B8-7444-674C-B29C-19597550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1619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E72C88-7C4C-498D-A9E1-00F0EB5B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FF6C84D-1593-4D57-A846-8213E7EEF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92CD2A-CD27-454F-AC19-E08CC924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35B27B-7CD1-41F8-9D06-FFFCB72C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6AD9CE-A73D-4CA6-BABC-92F0A488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2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3DF5420-500E-4453-8E47-A44CECD67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6361AF5-0D91-4C14-B69D-BEDCAFCEE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5D5AB3-84A7-47D9-B489-618E0DD5F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0B427B-298D-46CC-BAFC-86A828F4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4DDB20-B60F-44EC-8A97-4E6AF1A9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1294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3">
            <a:extLst>
              <a:ext uri="{FF2B5EF4-FFF2-40B4-BE49-F238E27FC236}">
                <a16:creationId xmlns:a16="http://schemas.microsoft.com/office/drawing/2014/main" id="{F70D10B4-A220-5F45-A8AC-DE3330541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0000"/>
          </a:blip>
          <a:srcRect l="20257" r="20257"/>
          <a:stretch>
            <a:fillRect/>
          </a:stretch>
        </p:blipFill>
        <p:spPr>
          <a:xfrm>
            <a:off x="0" y="0"/>
            <a:ext cx="12192000" cy="687090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52840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2F26540-7B97-AA42-8CB0-0F5106EEF2FE}"/>
              </a:ext>
            </a:extLst>
          </p:cNvPr>
          <p:cNvSpPr/>
          <p:nvPr userDrawn="1"/>
        </p:nvSpPr>
        <p:spPr>
          <a:xfrm>
            <a:off x="0" y="0"/>
            <a:ext cx="12192000" cy="1052736"/>
          </a:xfrm>
          <a:prstGeom prst="rect">
            <a:avLst/>
          </a:prstGeom>
          <a:solidFill>
            <a:srgbClr val="FF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C0000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25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och undertite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je"/>
          <p:cNvSpPr/>
          <p:nvPr/>
        </p:nvSpPr>
        <p:spPr>
          <a:xfrm flipV="1">
            <a:off x="381000" y="4317823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81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381000" y="4518429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t>Titeltext</a:t>
            </a:r>
          </a:p>
        </p:txBody>
      </p:sp>
      <p:sp>
        <p:nvSpPr>
          <p:cNvPr id="1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36437" y="303610"/>
            <a:ext cx="277319" cy="258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52039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ext, 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je"/>
          <p:cNvSpPr/>
          <p:nvPr/>
        </p:nvSpPr>
        <p:spPr>
          <a:xfrm flipV="1">
            <a:off x="381000" y="4317823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81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4" name="Titeltext"/>
          <p:cNvSpPr txBox="1">
            <a:spLocks noGrp="1"/>
          </p:cNvSpPr>
          <p:nvPr>
            <p:ph type="title"/>
          </p:nvPr>
        </p:nvSpPr>
        <p:spPr>
          <a:xfrm>
            <a:off x="381000" y="4518429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t>Titeltext</a:t>
            </a:r>
          </a:p>
        </p:txBody>
      </p:sp>
      <p:sp>
        <p:nvSpPr>
          <p:cNvPr id="3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05893" y="294680"/>
            <a:ext cx="277319" cy="258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28496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je"/>
          <p:cNvSpPr/>
          <p:nvPr/>
        </p:nvSpPr>
        <p:spPr>
          <a:xfrm flipV="1">
            <a:off x="5524503" y="4317905"/>
            <a:ext cx="6286500" cy="10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81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52" name="Bild"/>
          <p:cNvSpPr>
            <a:spLocks noGrp="1"/>
          </p:cNvSpPr>
          <p:nvPr>
            <p:ph type="pic" idx="13"/>
          </p:nvPr>
        </p:nvSpPr>
        <p:spPr>
          <a:xfrm>
            <a:off x="3" y="0"/>
            <a:ext cx="51435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eltext"/>
          <p:cNvSpPr txBox="1">
            <a:spLocks noGrp="1"/>
          </p:cNvSpPr>
          <p:nvPr>
            <p:ph type="title"/>
          </p:nvPr>
        </p:nvSpPr>
        <p:spPr>
          <a:xfrm>
            <a:off x="5524503" y="4518429"/>
            <a:ext cx="62865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t>Titeltext</a:t>
            </a:r>
          </a:p>
        </p:txBody>
      </p:sp>
      <p:sp>
        <p:nvSpPr>
          <p:cNvPr id="5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5524503" y="3000375"/>
            <a:ext cx="62865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36437" y="303610"/>
            <a:ext cx="277319" cy="258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70101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599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8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8214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form, 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599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8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3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7832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599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8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Bild"/>
          <p:cNvSpPr>
            <a:spLocks noGrp="1"/>
          </p:cNvSpPr>
          <p:nvPr>
            <p:ph type="pic" sz="half" idx="14"/>
          </p:nvPr>
        </p:nvSpPr>
        <p:spPr>
          <a:xfrm>
            <a:off x="6667503" y="1080493"/>
            <a:ext cx="5143500" cy="54828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eltext"/>
          <p:cNvSpPr txBox="1">
            <a:spLocks noGrp="1"/>
          </p:cNvSpPr>
          <p:nvPr>
            <p:ph type="title"/>
          </p:nvPr>
        </p:nvSpPr>
        <p:spPr>
          <a:xfrm>
            <a:off x="381003" y="1080492"/>
            <a:ext cx="5905500" cy="508992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4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81003" y="1928813"/>
            <a:ext cx="5905500" cy="42951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1477"/>
            </a:lvl1pPr>
            <a:lvl2pPr>
              <a:buClr>
                <a:schemeClr val="accent1"/>
              </a:buClr>
              <a:buChar char="▸"/>
              <a:defRPr sz="1477"/>
            </a:lvl2pPr>
            <a:lvl3pPr>
              <a:buClr>
                <a:schemeClr val="accent1"/>
              </a:buClr>
              <a:buChar char="▸"/>
              <a:defRPr sz="1477"/>
            </a:lvl3pPr>
            <a:lvl4pPr>
              <a:buClr>
                <a:schemeClr val="accent1"/>
              </a:buClr>
              <a:buChar char="▸"/>
              <a:defRPr sz="1477"/>
            </a:lvl4pPr>
            <a:lvl5pPr>
              <a:buClr>
                <a:schemeClr val="accent1"/>
              </a:buClr>
              <a:buChar char="▸"/>
              <a:defRPr sz="1477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03059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0C74B6-B27F-3502-ACD3-FE43264B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202268B-21AB-AA30-12F7-DCF139CD4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AA10DAD-B1A8-4923-D08D-912BBD701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B2C8062-17A9-47BB-22B5-E35542311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CF0353C-1216-0D28-51FA-AF9C635A47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02717F2-93BE-36DC-D8F7-BCF542E4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AAADEF9-92BB-3E4C-FBF2-5C27B9F8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7D9B058-4107-2B6F-B113-D865BA61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957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3" y="384599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8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0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19157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sida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ild"/>
          <p:cNvSpPr>
            <a:spLocks noGrp="1"/>
          </p:cNvSpPr>
          <p:nvPr>
            <p:ph type="pic" sz="half" idx="13"/>
          </p:nvPr>
        </p:nvSpPr>
        <p:spPr>
          <a:xfrm>
            <a:off x="6096713" y="7"/>
            <a:ext cx="6096001" cy="34200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Bild"/>
          <p:cNvSpPr>
            <a:spLocks noGrp="1"/>
          </p:cNvSpPr>
          <p:nvPr>
            <p:ph type="pic" sz="half" idx="14"/>
          </p:nvPr>
        </p:nvSpPr>
        <p:spPr>
          <a:xfrm>
            <a:off x="6096000" y="3446867"/>
            <a:ext cx="6096000" cy="34200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Bild"/>
          <p:cNvSpPr>
            <a:spLocks noGrp="1"/>
          </p:cNvSpPr>
          <p:nvPr>
            <p:ph type="pic" idx="15"/>
          </p:nvPr>
        </p:nvSpPr>
        <p:spPr>
          <a:xfrm>
            <a:off x="1" y="0"/>
            <a:ext cx="606425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1630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yrkantig pratbubbla"/>
          <p:cNvSpPr/>
          <p:nvPr/>
        </p:nvSpPr>
        <p:spPr>
          <a:xfrm>
            <a:off x="440533" y="1660926"/>
            <a:ext cx="11310939" cy="367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477"/>
          </a:p>
        </p:txBody>
      </p:sp>
      <p:sp>
        <p:nvSpPr>
          <p:cNvPr id="122" name="Skriv ett citat här."/>
          <p:cNvSpPr txBox="1">
            <a:spLocks noGrp="1"/>
          </p:cNvSpPr>
          <p:nvPr>
            <p:ph type="body" sz="quarter" idx="13"/>
          </p:nvPr>
        </p:nvSpPr>
        <p:spPr>
          <a:xfrm>
            <a:off x="833440" y="2044905"/>
            <a:ext cx="10525125" cy="7210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957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Skriv ett citat här.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381000" y="5476880"/>
            <a:ext cx="11430000" cy="4973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164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381003" y="384599"/>
            <a:ext cx="10477500" cy="2583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108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65" cap="all" spc="63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22904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, alternativ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kriv ett citat här."/>
          <p:cNvSpPr txBox="1">
            <a:spLocks noGrp="1"/>
          </p:cNvSpPr>
          <p:nvPr>
            <p:ph type="body" sz="quarter" idx="13"/>
          </p:nvPr>
        </p:nvSpPr>
        <p:spPr>
          <a:xfrm>
            <a:off x="5524503" y="1857382"/>
            <a:ext cx="6286500" cy="7210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957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Skriv ett citat här.</a:t>
            </a:r>
          </a:p>
        </p:txBody>
      </p:sp>
      <p:sp>
        <p:nvSpPr>
          <p:cNvPr id="133" name="Bild"/>
          <p:cNvSpPr>
            <a:spLocks noGrp="1"/>
          </p:cNvSpPr>
          <p:nvPr>
            <p:ph type="pic" idx="14"/>
          </p:nvPr>
        </p:nvSpPr>
        <p:spPr>
          <a:xfrm>
            <a:off x="3" y="0"/>
            <a:ext cx="51435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524503" y="5485726"/>
            <a:ext cx="6286500" cy="58952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41081">
              <a:spcBef>
                <a:spcPts val="0"/>
              </a:spcBef>
              <a:buClrTx/>
              <a:buSzTx/>
              <a:buFontTx/>
              <a:buNone/>
              <a:defRPr sz="3164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26492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8720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Rubrik, text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7055" y="585796"/>
            <a:ext cx="11055351" cy="1258887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527049" y="2068518"/>
            <a:ext cx="5425016" cy="3598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155268" y="2068521"/>
            <a:ext cx="5427133" cy="1722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6155268" y="3943359"/>
            <a:ext cx="5427133" cy="17240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067397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4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93333F43-3E86-47E4-BFBB-2476D384E1C6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33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9105" y="303610"/>
            <a:ext cx="277319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03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474874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0A63D831-56C1-49CF-8EF7-8B9A98402BCD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10510433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29105" y="303610"/>
            <a:ext cx="277319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75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10474878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E29EC054-3869-4501-B163-1BBFDE8DCE04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10510436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9105" y="303610"/>
            <a:ext cx="277319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69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7058" y="585800"/>
            <a:ext cx="11055351" cy="1258887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527049" y="2068518"/>
            <a:ext cx="5425016" cy="3598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55268" y="2068518"/>
            <a:ext cx="5427133" cy="35988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458717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B1A1E2-9E54-6508-5484-3F38ED24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EEC8CB-3686-8F49-E0E8-A6D20C40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82C6F0-105C-21EA-9A7D-7A2A5AB4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985743-2503-0462-4C80-3523BF72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922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1477" b="1">
                <a:solidFill>
                  <a:schemeClr val="tx2"/>
                </a:solidFill>
              </a:defRPr>
            </a:lvl1pPr>
            <a:lvl2pPr marL="342866" indent="0">
              <a:buNone/>
              <a:defRPr sz="1477" b="1"/>
            </a:lvl2pPr>
            <a:lvl3pPr marL="685731" indent="0">
              <a:buNone/>
              <a:defRPr sz="1371" b="1"/>
            </a:lvl3pPr>
            <a:lvl4pPr marL="1028597" indent="0">
              <a:buNone/>
              <a:defRPr sz="1213" b="1"/>
            </a:lvl4pPr>
            <a:lvl5pPr marL="1371462" indent="0">
              <a:buNone/>
              <a:defRPr sz="1213" b="1"/>
            </a:lvl5pPr>
            <a:lvl6pPr marL="1714328" indent="0">
              <a:buNone/>
              <a:defRPr sz="1213" b="1"/>
            </a:lvl6pPr>
            <a:lvl7pPr marL="2057192" indent="0">
              <a:buNone/>
              <a:defRPr sz="1213" b="1"/>
            </a:lvl7pPr>
            <a:lvl8pPr marL="2400057" indent="0">
              <a:buNone/>
              <a:defRPr sz="1213" b="1"/>
            </a:lvl8pPr>
            <a:lvl9pPr marL="2742923" indent="0">
              <a:buNone/>
              <a:defRPr sz="121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1793"/>
            </a:lvl1pPr>
            <a:lvl2pPr>
              <a:defRPr sz="1477"/>
            </a:lvl2pPr>
            <a:lvl3pPr>
              <a:defRPr sz="1371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7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1477" b="1">
                <a:solidFill>
                  <a:schemeClr val="tx2"/>
                </a:solidFill>
              </a:defRPr>
            </a:lvl1pPr>
            <a:lvl2pPr marL="342866" indent="0">
              <a:buNone/>
              <a:defRPr sz="1477" b="1"/>
            </a:lvl2pPr>
            <a:lvl3pPr marL="685731" indent="0">
              <a:buNone/>
              <a:defRPr sz="1371" b="1"/>
            </a:lvl3pPr>
            <a:lvl4pPr marL="1028597" indent="0">
              <a:buNone/>
              <a:defRPr sz="1213" b="1"/>
            </a:lvl4pPr>
            <a:lvl5pPr marL="1371462" indent="0">
              <a:buNone/>
              <a:defRPr sz="1213" b="1"/>
            </a:lvl5pPr>
            <a:lvl6pPr marL="1714328" indent="0">
              <a:buNone/>
              <a:defRPr sz="1213" b="1"/>
            </a:lvl6pPr>
            <a:lvl7pPr marL="2057192" indent="0">
              <a:buNone/>
              <a:defRPr sz="1213" b="1"/>
            </a:lvl7pPr>
            <a:lvl8pPr marL="2400057" indent="0">
              <a:buNone/>
              <a:defRPr sz="1213" b="1"/>
            </a:lvl8pPr>
            <a:lvl9pPr marL="2742923" indent="0">
              <a:buNone/>
              <a:defRPr sz="121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1793"/>
            </a:lvl1pPr>
            <a:lvl2pPr>
              <a:defRPr sz="1477"/>
            </a:lvl2pPr>
            <a:lvl3pPr>
              <a:defRPr sz="1371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474878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A5CDA29-3CBE-48EA-92AE-A996835462BA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10510436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9105" y="303610"/>
            <a:ext cx="277319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78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9"/>
            </a:lvl1pPr>
            <a:lvl2pPr>
              <a:defRPr sz="1793"/>
            </a:lvl2pPr>
            <a:lvl3pPr>
              <a:defRPr sz="1477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9"/>
            </a:lvl1pPr>
            <a:lvl2pPr>
              <a:defRPr sz="1793"/>
            </a:lvl2pPr>
            <a:lvl3pPr>
              <a:defRPr sz="1477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78" y="1584960"/>
            <a:ext cx="2438399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79B19C71-EC74-44AF-B27E-FC7DC3C3A61D}" type="datetime4">
              <a:rPr lang="en-US" smtClean="0"/>
              <a:pPr/>
              <a:t>February 14,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10510436" y="3987800"/>
            <a:ext cx="2367281" cy="487680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105" y="303610"/>
            <a:ext cx="277319" cy="258340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89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t, 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68244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C8D538-561E-47F0-85C7-D4033345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1D4713-7A38-4D65-B302-27CB58B8F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2190824-A6CB-4202-B350-398A8A0F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D3EAD1-1E17-429C-AF56-8B111628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042BD9-441E-451A-89EE-31B165BE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2981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1" indent="0" algn="ctr">
              <a:buNone/>
              <a:defRPr sz="2000"/>
            </a:lvl2pPr>
            <a:lvl3pPr marL="914403" indent="0" algn="ctr">
              <a:buNone/>
              <a:defRPr sz="1800"/>
            </a:lvl3pPr>
            <a:lvl4pPr marL="1371604" indent="0" algn="ctr">
              <a:buNone/>
              <a:defRPr sz="1600"/>
            </a:lvl4pPr>
            <a:lvl5pPr marL="1828806" indent="0" algn="ctr">
              <a:buNone/>
              <a:defRPr sz="1600"/>
            </a:lvl5pPr>
            <a:lvl6pPr marL="2286007" indent="0" algn="ctr">
              <a:buNone/>
              <a:defRPr sz="1600"/>
            </a:lvl6pPr>
            <a:lvl7pPr marL="2743209" indent="0" algn="ctr">
              <a:buNone/>
              <a:defRPr sz="1600"/>
            </a:lvl7pPr>
            <a:lvl8pPr marL="3200410" indent="0" algn="ctr">
              <a:buNone/>
              <a:defRPr sz="1600"/>
            </a:lvl8pPr>
            <a:lvl9pPr marL="3657612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313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9239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1946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1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1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220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1" indent="0">
              <a:buNone/>
              <a:defRPr sz="2000" b="1"/>
            </a:lvl2pPr>
            <a:lvl3pPr marL="914403" indent="0">
              <a:buNone/>
              <a:defRPr sz="1800" b="1"/>
            </a:lvl3pPr>
            <a:lvl4pPr marL="1371604" indent="0">
              <a:buNone/>
              <a:defRPr sz="1600" b="1"/>
            </a:lvl4pPr>
            <a:lvl5pPr marL="1828806" indent="0">
              <a:buNone/>
              <a:defRPr sz="1600" b="1"/>
            </a:lvl5pPr>
            <a:lvl6pPr marL="2286007" indent="0">
              <a:buNone/>
              <a:defRPr sz="1600" b="1"/>
            </a:lvl6pPr>
            <a:lvl7pPr marL="2743209" indent="0">
              <a:buNone/>
              <a:defRPr sz="1600" b="1"/>
            </a:lvl7pPr>
            <a:lvl8pPr marL="3200410" indent="0">
              <a:buNone/>
              <a:defRPr sz="1600" b="1"/>
            </a:lvl8pPr>
            <a:lvl9pPr marL="3657612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1" indent="0">
              <a:buNone/>
              <a:defRPr sz="2000" b="1"/>
            </a:lvl2pPr>
            <a:lvl3pPr marL="914403" indent="0">
              <a:buNone/>
              <a:defRPr sz="1800" b="1"/>
            </a:lvl3pPr>
            <a:lvl4pPr marL="1371604" indent="0">
              <a:buNone/>
              <a:defRPr sz="1600" b="1"/>
            </a:lvl4pPr>
            <a:lvl5pPr marL="1828806" indent="0">
              <a:buNone/>
              <a:defRPr sz="1600" b="1"/>
            </a:lvl5pPr>
            <a:lvl6pPr marL="2286007" indent="0">
              <a:buNone/>
              <a:defRPr sz="1600" b="1"/>
            </a:lvl6pPr>
            <a:lvl7pPr marL="2743209" indent="0">
              <a:buNone/>
              <a:defRPr sz="1600" b="1"/>
            </a:lvl7pPr>
            <a:lvl8pPr marL="3200410" indent="0">
              <a:buNone/>
              <a:defRPr sz="1600" b="1"/>
            </a:lvl8pPr>
            <a:lvl9pPr marL="3657612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4069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0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7AEA95C-FC8E-AC13-4EBB-B2D90E37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76BB62A-2F53-DA3A-8BDC-C184F7E0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A92F881-3150-0A81-334D-9974B827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1051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2501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1" indent="0">
              <a:buNone/>
              <a:defRPr sz="1400"/>
            </a:lvl2pPr>
            <a:lvl3pPr marL="914403" indent="0">
              <a:buNone/>
              <a:defRPr sz="1200"/>
            </a:lvl3pPr>
            <a:lvl4pPr marL="1371604" indent="0">
              <a:buNone/>
              <a:defRPr sz="1000"/>
            </a:lvl4pPr>
            <a:lvl5pPr marL="1828806" indent="0">
              <a:buNone/>
              <a:defRPr sz="1000"/>
            </a:lvl5pPr>
            <a:lvl6pPr marL="2286007" indent="0">
              <a:buNone/>
              <a:defRPr sz="1000"/>
            </a:lvl6pPr>
            <a:lvl7pPr marL="2743209" indent="0">
              <a:buNone/>
              <a:defRPr sz="1000"/>
            </a:lvl7pPr>
            <a:lvl8pPr marL="3200410" indent="0">
              <a:buNone/>
              <a:defRPr sz="1000"/>
            </a:lvl8pPr>
            <a:lvl9pPr marL="3657612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2140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1" indent="0">
              <a:buNone/>
              <a:defRPr sz="2800"/>
            </a:lvl2pPr>
            <a:lvl3pPr marL="914403" indent="0">
              <a:buNone/>
              <a:defRPr sz="2400"/>
            </a:lvl3pPr>
            <a:lvl4pPr marL="1371604" indent="0">
              <a:buNone/>
              <a:defRPr sz="2000"/>
            </a:lvl4pPr>
            <a:lvl5pPr marL="1828806" indent="0">
              <a:buNone/>
              <a:defRPr sz="2000"/>
            </a:lvl5pPr>
            <a:lvl6pPr marL="2286007" indent="0">
              <a:buNone/>
              <a:defRPr sz="2000"/>
            </a:lvl6pPr>
            <a:lvl7pPr marL="2743209" indent="0">
              <a:buNone/>
              <a:defRPr sz="2000"/>
            </a:lvl7pPr>
            <a:lvl8pPr marL="3200410" indent="0">
              <a:buNone/>
              <a:defRPr sz="2000"/>
            </a:lvl8pPr>
            <a:lvl9pPr marL="3657612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1" indent="0">
              <a:buNone/>
              <a:defRPr sz="1400"/>
            </a:lvl2pPr>
            <a:lvl3pPr marL="914403" indent="0">
              <a:buNone/>
              <a:defRPr sz="1200"/>
            </a:lvl3pPr>
            <a:lvl4pPr marL="1371604" indent="0">
              <a:buNone/>
              <a:defRPr sz="1000"/>
            </a:lvl4pPr>
            <a:lvl5pPr marL="1828806" indent="0">
              <a:buNone/>
              <a:defRPr sz="1000"/>
            </a:lvl5pPr>
            <a:lvl6pPr marL="2286007" indent="0">
              <a:buNone/>
              <a:defRPr sz="1000"/>
            </a:lvl6pPr>
            <a:lvl7pPr marL="2743209" indent="0">
              <a:buNone/>
              <a:defRPr sz="1000"/>
            </a:lvl7pPr>
            <a:lvl8pPr marL="3200410" indent="0">
              <a:buNone/>
              <a:defRPr sz="1000"/>
            </a:lvl8pPr>
            <a:lvl9pPr marL="3657612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2041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8365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1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299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4233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8593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ext, alternativ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je"/>
          <p:cNvSpPr/>
          <p:nvPr/>
        </p:nvSpPr>
        <p:spPr>
          <a:xfrm flipV="1">
            <a:off x="381000" y="4317820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11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4" name="Titeltext"/>
          <p:cNvSpPr txBox="1">
            <a:spLocks noGrp="1"/>
          </p:cNvSpPr>
          <p:nvPr>
            <p:ph type="title"/>
          </p:nvPr>
        </p:nvSpPr>
        <p:spPr>
          <a:xfrm>
            <a:off x="381000" y="4518422"/>
            <a:ext cx="11430000" cy="1902024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t>Titeltext</a:t>
            </a:r>
          </a:p>
        </p:txBody>
      </p:sp>
      <p:sp>
        <p:nvSpPr>
          <p:cNvPr id="3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213"/>
              </a:spcBef>
              <a:buClrTx/>
              <a:buSzTx/>
              <a:buFontTx/>
              <a:buNone/>
              <a:defRPr sz="2848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05893" y="294680"/>
            <a:ext cx="277319" cy="2584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06831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38869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CF35B8-07B9-4B6C-A10A-5F2B6682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E8AAD1-F6F2-782F-E1DD-995E7AE22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B2B2B30-80AB-9620-C1D7-4205207FF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0B6F219-D6AA-46B1-D5DF-7866EFEF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7B1DE9A-CDDC-D795-2AE3-5A5A45554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E158D95-6F09-2D2D-C8B3-6D716A3A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738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C0F08A-7431-4297-F417-2B57FB6F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0944929-AFB2-B9E4-DFB6-3C3C1D609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695B7A5-42E0-F404-6343-DBF003EED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9ED3BE1-B00C-1399-D40E-FE00CC5F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3411F0F-94AE-79BD-0963-DF4CA1744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404CDD0-AD7E-E322-9B1A-A436F8DE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0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B0F2F3-2192-AE6A-D4DB-25EE3826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68C4A6-5B08-5CC6-6DD3-8F75BF3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204B4CE-7E14-50BB-FE83-8076A154C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45B8-36B4-C543-9025-0B79B32259F7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6303E9-059D-C600-5B8E-6E70119FF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A7E629-B1C1-991B-A7F4-076E15EF8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81977-AD73-8C4F-BC67-391FB691BFD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75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je"/>
          <p:cNvSpPr/>
          <p:nvPr/>
        </p:nvSpPr>
        <p:spPr>
          <a:xfrm flipV="1">
            <a:off x="381000" y="698325"/>
            <a:ext cx="11430000" cy="18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75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11430000" cy="50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81000" y="1928813"/>
            <a:ext cx="11430000" cy="429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29106" y="303611"/>
            <a:ext cx="277320" cy="2583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26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19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med"/>
  <p:txStyles>
    <p:titleStyle>
      <a:lvl1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308040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234378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468756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703137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937515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171893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1406272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1640650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1875028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2109406" marR="0" indent="-234378" algn="l" defTabSz="308040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120538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241075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361614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482151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602688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723225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843763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964300" algn="r" defTabSz="30804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0CB28C9-2563-4EEA-9E75-518598B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B584DC9-8145-4C1B-9B6E-A8108DB5A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7BC712C-250F-473C-9EE2-280054B32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FCAB8-D41C-45E9-A3D3-A11B67C2A38A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A96B56E-1B86-49AD-9765-622453431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756B5A2-3EDA-434D-96C4-49514F5F9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44432-4F98-477C-8F44-061220A6A8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718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je"/>
          <p:cNvSpPr/>
          <p:nvPr/>
        </p:nvSpPr>
        <p:spPr>
          <a:xfrm flipV="1">
            <a:off x="381000" y="698323"/>
            <a:ext cx="11430000" cy="18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081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11430000" cy="50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81000" y="1928813"/>
            <a:ext cx="11430000" cy="429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529106" y="303610"/>
            <a:ext cx="277319" cy="2583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265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088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transition spd="med"/>
  <p:txStyles>
    <p:titleStyle>
      <a:lvl1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308048" rtl="0" latinLnBrk="0">
        <a:lnSpc>
          <a:spcPct val="80000"/>
        </a:lnSpc>
        <a:spcBef>
          <a:spcPts val="1477"/>
        </a:spcBef>
        <a:spcAft>
          <a:spcPts val="0"/>
        </a:spcAft>
        <a:buClrTx/>
        <a:buSzTx/>
        <a:buFontTx/>
        <a:buNone/>
        <a:tabLst/>
        <a:defRPr sz="3164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234384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468768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703154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937538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171922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1406306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1640690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1875074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2109459" marR="0" indent="-234384" algn="l" defTabSz="308048" latinLnBrk="0">
        <a:lnSpc>
          <a:spcPct val="100000"/>
        </a:lnSpc>
        <a:spcBef>
          <a:spcPts val="147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1793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120541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241081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361622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482162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602702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723243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843784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964324" algn="r" defTabSz="30804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031E4-2709-5D4E-9901-8497ED91FC82}" type="datetimeFigureOut">
              <a:rPr lang="sv-SE" smtClean="0"/>
              <a:t>2023-02-14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B2497-E9BA-9945-A76F-674974FAC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214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xStyles>
    <p:titleStyle>
      <a:lvl1pPr algn="l" defTabSz="9144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1" indent="-228601" algn="l" defTabSz="9144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2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4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5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6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8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9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11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12" indent="-228601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1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3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4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6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7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9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10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12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35040D-800F-60FD-8A83-BA5119166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39D26D4-59A1-4594-E21A-F8073C631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23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0A33F2E-DBC8-8C1E-C4F9-D0D19EED7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1" b="13961"/>
          <a:stretch/>
        </p:blipFill>
        <p:spPr>
          <a:xfrm>
            <a:off x="289306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310390C-4CA2-9CF0-CDD6-CD7834D7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44" y="167417"/>
            <a:ext cx="5474043" cy="1899912"/>
          </a:xfrm>
        </p:spPr>
        <p:txBody>
          <a:bodyPr>
            <a:normAutofit/>
          </a:bodyPr>
          <a:lstStyle/>
          <a:p>
            <a: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Överlevarna?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16BECB-97B5-1672-E9A4-5DDC6EC39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44" y="1952287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8 överlevare varav 2 med LE. </a:t>
            </a:r>
          </a:p>
          <a:p>
            <a:pPr>
              <a:lnSpc>
                <a:spcPct val="150000"/>
              </a:lnSpc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Medianålder 52 år. </a:t>
            </a:r>
          </a:p>
          <a:p>
            <a:pPr>
              <a:lnSpc>
                <a:spcPct val="150000"/>
              </a:lnSpc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4 med CPC 1</a:t>
            </a:r>
          </a:p>
          <a:p>
            <a:pPr>
              <a:lnSpc>
                <a:spcPct val="150000"/>
              </a:lnSpc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3 med CPC 2</a:t>
            </a:r>
          </a:p>
          <a:p>
            <a:pPr>
              <a:lnSpc>
                <a:spcPct val="150000"/>
              </a:lnSpc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 inte uppföljd ännu</a:t>
            </a:r>
          </a:p>
        </p:txBody>
      </p:sp>
    </p:spTree>
    <p:extLst>
      <p:ext uri="{BB962C8B-B14F-4D97-AF65-F5344CB8AC3E}">
        <p14:creationId xmlns:p14="http://schemas.microsoft.com/office/powerpoint/2010/main" val="1191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5D0E835-6323-AB42-BC6C-AEBB0012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26" y="989457"/>
            <a:ext cx="545253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4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en-US" sz="4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ska man </a:t>
            </a:r>
            <a:r>
              <a:rPr lang="en-US" sz="44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skydda</a:t>
            </a:r>
            <a:r>
              <a:rPr lang="en-US" sz="4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patienter</a:t>
            </a:r>
            <a:r>
              <a:rPr lang="en-US" sz="4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refraktära </a:t>
            </a:r>
            <a:r>
              <a:rPr lang="en-US" sz="44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hjärtstopp</a:t>
            </a:r>
            <a:r>
              <a:rPr lang="en-US" sz="4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 </a:t>
            </a:r>
            <a:r>
              <a:rPr lang="en-US" sz="44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svåra</a:t>
            </a:r>
            <a:r>
              <a:rPr lang="en-US" sz="4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hjärnskador</a:t>
            </a:r>
            <a:r>
              <a:rPr lang="en-US" sz="4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00E8A00-FD86-1306-85B7-83246CC2A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3000"/>
          </a:blip>
          <a:srcRect b="21292"/>
          <a:stretch/>
        </p:blipFill>
        <p:spPr>
          <a:xfrm>
            <a:off x="6363730" y="829257"/>
            <a:ext cx="5313405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0286339E-6C6F-0E4C-9A1E-1CD746CB9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898" y="1925440"/>
            <a:ext cx="10219038" cy="481978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37FB341-7A2D-0A4F-9C85-E95A7F447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62"/>
          <a:stretch/>
        </p:blipFill>
        <p:spPr>
          <a:xfrm>
            <a:off x="3227119" y="214423"/>
            <a:ext cx="5262144" cy="1415609"/>
          </a:xfrm>
          <a:prstGeom prst="rect">
            <a:avLst/>
          </a:prstGeom>
        </p:spPr>
      </p:pic>
      <p:cxnSp>
        <p:nvCxnSpPr>
          <p:cNvPr id="10" name="Rak 9">
            <a:extLst>
              <a:ext uri="{FF2B5EF4-FFF2-40B4-BE49-F238E27FC236}">
                <a16:creationId xmlns:a16="http://schemas.microsoft.com/office/drawing/2014/main" id="{17C5138D-F3FE-0142-8C52-BE0AF4681981}"/>
              </a:ext>
            </a:extLst>
          </p:cNvPr>
          <p:cNvCxnSpPr>
            <a:cxnSpLocks/>
          </p:cNvCxnSpPr>
          <p:nvPr/>
        </p:nvCxnSpPr>
        <p:spPr>
          <a:xfrm>
            <a:off x="2388901" y="5188382"/>
            <a:ext cx="1597506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706F6748-00FC-EF49-A377-B4107359BA8C}"/>
              </a:ext>
            </a:extLst>
          </p:cNvPr>
          <p:cNvCxnSpPr>
            <a:cxnSpLocks/>
          </p:cNvCxnSpPr>
          <p:nvPr/>
        </p:nvCxnSpPr>
        <p:spPr>
          <a:xfrm>
            <a:off x="3986407" y="5188382"/>
            <a:ext cx="0" cy="945235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4DE5E4A7-AABD-5447-B01E-35CF3F81343F}"/>
              </a:ext>
            </a:extLst>
          </p:cNvPr>
          <p:cNvSpPr/>
          <p:nvPr/>
        </p:nvSpPr>
        <p:spPr>
          <a:xfrm>
            <a:off x="4794423" y="6357026"/>
            <a:ext cx="3472248" cy="3634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1655"/>
            <a:endParaRPr lang="sv-SE" sz="1739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691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536DAA8-B763-9F6E-7B58-C5854AB4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85" y="100903"/>
            <a:ext cx="8262004" cy="253697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25FC326-14FD-5E26-6941-C43B9B1CC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51" y="3336325"/>
            <a:ext cx="8206705" cy="88379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31CB578-5E43-DA94-DD1E-5FC5015DBCA8}"/>
              </a:ext>
            </a:extLst>
          </p:cNvPr>
          <p:cNvSpPr txBox="1"/>
          <p:nvPr/>
        </p:nvSpPr>
        <p:spPr>
          <a:xfrm>
            <a:off x="722855" y="317805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b="1" dirty="0"/>
              <a:t>1.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5465F20-7646-3367-E099-534D7A9706E1}"/>
              </a:ext>
            </a:extLst>
          </p:cNvPr>
          <p:cNvSpPr txBox="1"/>
          <p:nvPr/>
        </p:nvSpPr>
        <p:spPr>
          <a:xfrm>
            <a:off x="722855" y="4918570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b="1" dirty="0"/>
              <a:t>2.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CE8EAE6-192A-8DB3-F820-B4D76F6A7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51" y="5031097"/>
            <a:ext cx="8777466" cy="975274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42A196F-F931-27DB-7EF9-BB9D35E78424}"/>
              </a:ext>
            </a:extLst>
          </p:cNvPr>
          <p:cNvSpPr/>
          <p:nvPr/>
        </p:nvSpPr>
        <p:spPr>
          <a:xfrm>
            <a:off x="1843208" y="5018740"/>
            <a:ext cx="5187787" cy="28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9B54B72-C56D-A1E7-0238-11AA111C092F}"/>
              </a:ext>
            </a:extLst>
          </p:cNvPr>
          <p:cNvSpPr/>
          <p:nvPr/>
        </p:nvSpPr>
        <p:spPr>
          <a:xfrm>
            <a:off x="1843208" y="3140988"/>
            <a:ext cx="3272489" cy="467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171A18A-8950-25AE-D837-B1B200848A7F}"/>
              </a:ext>
            </a:extLst>
          </p:cNvPr>
          <p:cNvSpPr/>
          <p:nvPr/>
        </p:nvSpPr>
        <p:spPr>
          <a:xfrm>
            <a:off x="7630289" y="3875794"/>
            <a:ext cx="2407267" cy="34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D61765C-6E2D-C5B1-8AEF-2B16CAE54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847" y="571499"/>
            <a:ext cx="6014653" cy="60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ooling in cardiac arrest protects the brain…"/>
          <p:cNvSpPr txBox="1"/>
          <p:nvPr/>
        </p:nvSpPr>
        <p:spPr>
          <a:xfrm>
            <a:off x="395037" y="2412005"/>
            <a:ext cx="11631972" cy="1456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128587" indent="-128587" defTabSz="171450" hangingPunct="0">
              <a:lnSpc>
                <a:spcPct val="150000"/>
              </a:lnSpc>
              <a:spcAft>
                <a:spcPts val="825"/>
              </a:spcAft>
              <a:buSzPct val="100000"/>
              <a:buFont typeface="Arial"/>
              <a:buChar char="•"/>
              <a:defRPr sz="37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Ju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tidigare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ju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bättre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effekt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marL="128587" indent="-128587" defTabSz="171450" hangingPunct="0">
              <a:lnSpc>
                <a:spcPct val="150000"/>
              </a:lnSpc>
              <a:spcAft>
                <a:spcPts val="225"/>
              </a:spcAft>
              <a:buSzPct val="100000"/>
              <a:buFont typeface="Arial"/>
              <a:buChar char="•"/>
              <a:defRPr sz="37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Pragmatiska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 studier =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mycket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sen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kylstart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 med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otillräckliga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metoder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.  </a:t>
            </a:r>
          </a:p>
          <a:p>
            <a:pPr defTabSz="171450" hangingPunct="0">
              <a:lnSpc>
                <a:spcPct val="150000"/>
              </a:lnSpc>
              <a:spcAft>
                <a:spcPts val="225"/>
              </a:spcAft>
              <a:buSzPct val="100000"/>
              <a:defRPr sz="3700" b="1">
                <a:latin typeface="Arial"/>
                <a:ea typeface="Arial"/>
                <a:cs typeface="Arial"/>
                <a:sym typeface="Arial"/>
              </a:defRPr>
            </a:pPr>
            <a:endParaRPr lang="en-US" sz="900" b="1" kern="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0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44" y="6128598"/>
            <a:ext cx="1079188" cy="558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08" y="6128598"/>
            <a:ext cx="1079187" cy="545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0" y="4984058"/>
            <a:ext cx="10020300" cy="14294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224EFA8-1A94-A95D-722E-41D473981C8C}"/>
              </a:ext>
            </a:extLst>
          </p:cNvPr>
          <p:cNvSpPr/>
          <p:nvPr/>
        </p:nvSpPr>
        <p:spPr>
          <a:xfrm>
            <a:off x="395037" y="444045"/>
            <a:ext cx="6046014" cy="1768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09563" hangingPunct="0">
              <a:lnSpc>
                <a:spcPts val="6375"/>
              </a:lnSpc>
              <a:defRPr/>
            </a:pPr>
            <a:r>
              <a:rPr lang="en-US" sz="6225" b="1" kern="0" cap="all" spc="-113" dirty="0">
                <a:solidFill>
                  <a:srgbClr val="23B0C2"/>
                </a:solidFill>
                <a:latin typeface="Avenir Next" panose="020B0503020202020204" pitchFamily="34" charset="0"/>
                <a:cs typeface="Abadi MT Condensed Extra Bold"/>
                <a:sym typeface="Helvetica Light"/>
              </a:rPr>
              <a:t>KONCEPTET</a:t>
            </a:r>
          </a:p>
          <a:p>
            <a:pPr defTabSz="309563" hangingPunct="0">
              <a:lnSpc>
                <a:spcPts val="6375"/>
              </a:lnSpc>
              <a:defRPr/>
            </a:pPr>
            <a:r>
              <a:rPr lang="en-US" sz="6225" b="1" kern="0" cap="all" spc="-113" dirty="0">
                <a:solidFill>
                  <a:srgbClr val="23B0C2"/>
                </a:solidFill>
                <a:latin typeface="Avenir Next" panose="020B0503020202020204" pitchFamily="34" charset="0"/>
                <a:cs typeface="Abadi MT Condensed Extra Bold"/>
                <a:sym typeface="Helvetica Light"/>
              </a:rPr>
              <a:t>TIDIG KYLNING</a:t>
            </a:r>
          </a:p>
        </p:txBody>
      </p:sp>
    </p:spTree>
    <p:extLst>
      <p:ext uri="{BB962C8B-B14F-4D97-AF65-F5344CB8AC3E}">
        <p14:creationId xmlns:p14="http://schemas.microsoft.com/office/powerpoint/2010/main" val="3046216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" descr="Bild">
            <a:extLst>
              <a:ext uri="{FF2B5EF4-FFF2-40B4-BE49-F238E27FC236}">
                <a16:creationId xmlns:a16="http://schemas.microsoft.com/office/drawing/2014/main" id="{CAC1B4F3-5282-9C40-B4BA-447147CD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• Non-invasive…">
            <a:extLst>
              <a:ext uri="{FF2B5EF4-FFF2-40B4-BE49-F238E27FC236}">
                <a16:creationId xmlns:a16="http://schemas.microsoft.com/office/drawing/2014/main" id="{36F9483E-6D84-C445-9AFF-DE639069051A}"/>
              </a:ext>
            </a:extLst>
          </p:cNvPr>
          <p:cNvSpPr txBox="1"/>
          <p:nvPr/>
        </p:nvSpPr>
        <p:spPr>
          <a:xfrm>
            <a:off x="888958" y="3220244"/>
            <a:ext cx="4628366" cy="2853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214313" indent="-214313" defTabSz="342900" hangingPunct="0">
              <a:lnSpc>
                <a:spcPct val="150000"/>
              </a:lnSpc>
              <a:spcBef>
                <a:spcPts val="225"/>
              </a:spcBef>
              <a:buFont typeface="Arial"/>
              <a:buChar char="•"/>
              <a:defRPr sz="37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Kyler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primärt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hjärnan</a:t>
            </a:r>
            <a:endParaRPr lang="en-US" sz="2400" b="1" kern="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3" indent="-214313" defTabSz="342900" hangingPunct="0">
              <a:lnSpc>
                <a:spcPct val="150000"/>
              </a:lnSpc>
              <a:spcBef>
                <a:spcPts val="225"/>
              </a:spcBef>
              <a:buFont typeface="Arial"/>
              <a:buChar char="•"/>
              <a:defRPr sz="37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Lätt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att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använda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snabb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att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starta</a:t>
            </a:r>
            <a:endParaRPr lang="en-US" sz="2400" b="1" kern="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3" indent="-214313" defTabSz="342900" hangingPunct="0">
              <a:lnSpc>
                <a:spcPct val="150000"/>
              </a:lnSpc>
              <a:spcBef>
                <a:spcPts val="225"/>
              </a:spcBef>
              <a:buFont typeface="Arial"/>
              <a:buChar char="•"/>
              <a:defRPr sz="37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Non-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invasiv</a:t>
            </a:r>
            <a:endParaRPr lang="en-US" sz="2400" b="1" kern="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3" indent="-214313" defTabSz="342900" hangingPunct="0">
              <a:lnSpc>
                <a:spcPct val="150000"/>
              </a:lnSpc>
              <a:spcBef>
                <a:spcPts val="225"/>
              </a:spcBef>
              <a:buFont typeface="Arial"/>
              <a:buChar char="•"/>
              <a:defRPr sz="37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Kontinuerlig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kylning</a:t>
            </a:r>
            <a:endParaRPr lang="en-US" sz="2400" b="1" kern="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3" indent="-214313" defTabSz="342900" hangingPunct="0">
              <a:lnSpc>
                <a:spcPct val="150000"/>
              </a:lnSpc>
              <a:spcBef>
                <a:spcPts val="225"/>
              </a:spcBef>
              <a:buFont typeface="Arial"/>
              <a:buChar char="•"/>
              <a:defRPr sz="37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Ingen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volymsbelastning</a:t>
            </a:r>
            <a:r>
              <a:rPr lang="en-US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för </a:t>
            </a:r>
            <a:r>
              <a:rPr lang="en-US" sz="2400" b="1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hjärtat</a:t>
            </a:r>
            <a:endParaRPr lang="en-US" sz="2400" b="1" kern="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Bild" descr="Bild">
            <a:extLst>
              <a:ext uri="{FF2B5EF4-FFF2-40B4-BE49-F238E27FC236}">
                <a16:creationId xmlns:a16="http://schemas.microsoft.com/office/drawing/2014/main" id="{5C064270-A9FF-9A44-ACAE-FEFF39C1E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62" y="952407"/>
            <a:ext cx="5283509" cy="528730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DB23C9B-28A9-1146-9EDF-3C5A1154C3FD}"/>
              </a:ext>
            </a:extLst>
          </p:cNvPr>
          <p:cNvSpPr txBox="1"/>
          <p:nvPr/>
        </p:nvSpPr>
        <p:spPr>
          <a:xfrm>
            <a:off x="481796" y="2538801"/>
            <a:ext cx="4913204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>
              <a:defRPr/>
            </a:pPr>
            <a:r>
              <a:rPr lang="sv-SE" sz="2400" b="1" kern="0" dirty="0">
                <a:solidFill>
                  <a:srgbClr val="000000"/>
                </a:solidFill>
                <a:latin typeface="Arial Narrow"/>
                <a:cs typeface="Arial Narrow"/>
                <a:sym typeface="Helvetica Light"/>
              </a:rPr>
              <a:t>TRANSNASAL EVAPORATIVE COOLING</a:t>
            </a:r>
          </a:p>
        </p:txBody>
      </p:sp>
      <p:pic>
        <p:nvPicPr>
          <p:cNvPr id="10" name="Bild" descr="Bild">
            <a:extLst>
              <a:ext uri="{FF2B5EF4-FFF2-40B4-BE49-F238E27FC236}">
                <a16:creationId xmlns:a16="http://schemas.microsoft.com/office/drawing/2014/main" id="{AE1C6C61-10C3-AE4B-82DB-CC8B43CC4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58" y="994519"/>
            <a:ext cx="5278147" cy="528730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0802172F-3962-C34B-B989-52FF2A0A8A71}"/>
              </a:ext>
            </a:extLst>
          </p:cNvPr>
          <p:cNvSpPr/>
          <p:nvPr/>
        </p:nvSpPr>
        <p:spPr>
          <a:xfrm>
            <a:off x="341337" y="954987"/>
            <a:ext cx="5321890" cy="923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09563" hangingPunct="0">
              <a:lnSpc>
                <a:spcPts val="6375"/>
              </a:lnSpc>
              <a:defRPr/>
            </a:pPr>
            <a:r>
              <a:rPr lang="en-US" sz="7200" b="1" kern="0" cap="all" spc="-113" dirty="0">
                <a:solidFill>
                  <a:srgbClr val="23B0C2"/>
                </a:solidFill>
                <a:latin typeface="Novecento narrow Book" pitchFamily="2" charset="77"/>
                <a:cs typeface="Abadi MT Condensed Extra Bold"/>
                <a:sym typeface="Helvetica Light"/>
              </a:rPr>
              <a:t>KYLMETOD</a:t>
            </a:r>
          </a:p>
        </p:txBody>
      </p:sp>
    </p:spTree>
    <p:extLst>
      <p:ext uri="{BB962C8B-B14F-4D97-AF65-F5344CB8AC3E}">
        <p14:creationId xmlns:p14="http://schemas.microsoft.com/office/powerpoint/2010/main" val="15807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Exclusion criteria…"/>
          <p:cNvSpPr txBox="1"/>
          <p:nvPr/>
        </p:nvSpPr>
        <p:spPr>
          <a:xfrm>
            <a:off x="6539651" y="3863533"/>
            <a:ext cx="2221762" cy="1246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r" defTabSz="171450" hangingPunct="0">
              <a:lnSpc>
                <a:spcPct val="150000"/>
              </a:lnSpc>
              <a:defRPr sz="3200" b="1">
                <a:latin typeface="Arial"/>
                <a:ea typeface="Arial"/>
                <a:cs typeface="Arial"/>
                <a:sym typeface="Arial"/>
              </a:defRPr>
            </a:pPr>
            <a:r>
              <a:rPr sz="13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</a:t>
            </a:r>
            <a:r>
              <a:rPr lang="sv-SE" sz="135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kl</a:t>
            </a:r>
            <a:r>
              <a:rPr sz="135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usion</a:t>
            </a:r>
            <a:r>
              <a:rPr lang="sv-SE" sz="135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sk</a:t>
            </a:r>
            <a:r>
              <a:rPr sz="135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riteri</a:t>
            </a:r>
            <a:r>
              <a:rPr lang="sv-SE" sz="13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er</a:t>
            </a:r>
            <a:endParaRPr sz="135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defTabSz="171450" hangingPunct="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sv-SE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Ålder</a:t>
            </a:r>
            <a:r>
              <a:rPr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≥80 </a:t>
            </a:r>
            <a:r>
              <a:rPr lang="sv-SE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år</a:t>
            </a:r>
            <a:endParaRPr sz="13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defTabSz="171450" hangingPunct="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sv-SE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Uppenbar icke </a:t>
            </a:r>
            <a:r>
              <a:rPr lang="sv-SE" sz="13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kardiell</a:t>
            </a:r>
            <a:r>
              <a:rPr lang="sv-SE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orsak</a:t>
            </a:r>
            <a:endParaRPr sz="13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defTabSz="171450" hangingPunct="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ROSC </a:t>
            </a:r>
            <a:r>
              <a:rPr lang="sv-SE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innan randomisering</a:t>
            </a:r>
            <a:endParaRPr sz="13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16" y="1221581"/>
            <a:ext cx="2099549" cy="422433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nclusion criteria…"/>
          <p:cNvSpPr txBox="1"/>
          <p:nvPr/>
        </p:nvSpPr>
        <p:spPr>
          <a:xfrm>
            <a:off x="3592515" y="2961596"/>
            <a:ext cx="1663917" cy="9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171450" hangingPunct="0">
              <a:lnSpc>
                <a:spcPct val="150000"/>
              </a:lnSpc>
              <a:defRPr sz="3200" b="1">
                <a:latin typeface="Arial"/>
                <a:ea typeface="Arial"/>
                <a:cs typeface="Arial"/>
                <a:sym typeface="Arial"/>
              </a:defRPr>
            </a:pPr>
            <a:r>
              <a:rPr sz="13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</a:t>
            </a:r>
            <a:r>
              <a:rPr lang="sv-SE" sz="13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sz="135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lusion</a:t>
            </a:r>
            <a:r>
              <a:rPr lang="sv-SE" sz="13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sz="135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riteri</a:t>
            </a:r>
            <a:r>
              <a:rPr lang="sv-SE" sz="13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er</a:t>
            </a:r>
            <a:endParaRPr sz="135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71450" hangingPunct="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sv-SE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Bevittnade hjärtstopp</a:t>
            </a:r>
          </a:p>
          <a:p>
            <a:pPr defTabSz="171450" hangingPunct="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lang="sv-SE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Ålder ≥18 år</a:t>
            </a:r>
          </a:p>
        </p:txBody>
      </p:sp>
      <p:pic>
        <p:nvPicPr>
          <p:cNvPr id="159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876" y="1221581"/>
            <a:ext cx="1909958" cy="4224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078" y="4165011"/>
            <a:ext cx="2132106" cy="21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redefined subgroups:…"/>
          <p:cNvSpPr txBox="1"/>
          <p:nvPr/>
        </p:nvSpPr>
        <p:spPr>
          <a:xfrm>
            <a:off x="3568709" y="4995772"/>
            <a:ext cx="1834843" cy="638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ctr" defTabSz="171450" hangingPunct="0">
              <a:lnSpc>
                <a:spcPct val="150000"/>
              </a:lnSpc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sv-SE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Fördefinierad</a:t>
            </a:r>
            <a:r>
              <a:rPr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20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subgrup</a:t>
            </a:r>
            <a:r>
              <a:rPr lang="sv-SE" sz="12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</a:t>
            </a:r>
            <a:endParaRPr sz="12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171450" hangingPunct="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5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Ventri</a:t>
            </a:r>
            <a:r>
              <a:rPr lang="sv-SE" sz="105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kelflimmer</a:t>
            </a:r>
            <a:endParaRPr sz="105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171450" hangingPunct="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05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76443B-DF43-FF4E-8773-AA05163FAE4D}"/>
              </a:ext>
            </a:extLst>
          </p:cNvPr>
          <p:cNvSpPr/>
          <p:nvPr/>
        </p:nvSpPr>
        <p:spPr>
          <a:xfrm>
            <a:off x="3100276" y="1199125"/>
            <a:ext cx="5991448" cy="882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6710" hangingPunct="0">
              <a:lnSpc>
                <a:spcPts val="6375"/>
              </a:lnSpc>
            </a:pPr>
            <a:r>
              <a:rPr lang="sv-SE" sz="5175" b="1" kern="0" spc="-113" dirty="0">
                <a:solidFill>
                  <a:srgbClr val="23B0C2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 677 </a:t>
            </a:r>
            <a:r>
              <a:rPr lang="sv-SE" sz="5175" b="1" kern="0" cap="all" spc="-113" dirty="0">
                <a:solidFill>
                  <a:srgbClr val="23B0C2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patienter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B42B780-9E65-EF49-BCD9-30804132B8F2}"/>
              </a:ext>
            </a:extLst>
          </p:cNvPr>
          <p:cNvSpPr txBox="1"/>
          <p:nvPr/>
        </p:nvSpPr>
        <p:spPr>
          <a:xfrm>
            <a:off x="4119409" y="2165013"/>
            <a:ext cx="3972241" cy="2923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650" b="1" kern="0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343 INTERVENTION </a:t>
            </a:r>
            <a:r>
              <a:rPr lang="sv-SE" sz="1350" b="1" kern="0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VS</a:t>
            </a:r>
            <a:r>
              <a:rPr lang="sv-SE" sz="1650" b="1" kern="0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334 KONTROLL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6832B77-2C9A-BC43-BFA7-22CC1FEFEAD8}"/>
              </a:ext>
            </a:extLst>
          </p:cNvPr>
          <p:cNvSpPr txBox="1"/>
          <p:nvPr/>
        </p:nvSpPr>
        <p:spPr>
          <a:xfrm>
            <a:off x="4119410" y="2404993"/>
            <a:ext cx="3972241" cy="2923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650" b="1" kern="0" dirty="0">
                <a:solidFill>
                  <a:srgbClr val="DB5844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138 INTERVENTION </a:t>
            </a:r>
            <a:r>
              <a:rPr lang="sv-SE" sz="1350" b="1" kern="0" dirty="0">
                <a:solidFill>
                  <a:srgbClr val="DB5844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VS</a:t>
            </a:r>
            <a:r>
              <a:rPr lang="sv-SE" sz="1650" b="1" kern="0" dirty="0">
                <a:solidFill>
                  <a:srgbClr val="DB5844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135 KONTROLL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9B27140-CA1F-5664-7757-5B87A337281D}"/>
              </a:ext>
            </a:extLst>
          </p:cNvPr>
          <p:cNvSpPr txBox="1"/>
          <p:nvPr/>
        </p:nvSpPr>
        <p:spPr>
          <a:xfrm>
            <a:off x="9469690" y="6508482"/>
            <a:ext cx="229069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sv-SE" sz="1400" kern="0" dirty="0">
                <a:solidFill>
                  <a:srgbClr val="000000"/>
                </a:solidFill>
                <a:latin typeface="Helvetica Light"/>
                <a:sym typeface="Helvetica Light"/>
              </a:rPr>
              <a:t>Nordberg et al, JAMA 2019</a:t>
            </a:r>
          </a:p>
        </p:txBody>
      </p:sp>
    </p:spTree>
    <p:extLst>
      <p:ext uri="{BB962C8B-B14F-4D97-AF65-F5344CB8AC3E}">
        <p14:creationId xmlns:p14="http://schemas.microsoft.com/office/powerpoint/2010/main" val="33180516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86" y="2296754"/>
            <a:ext cx="5681234" cy="34551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ruta 8"/>
          <p:cNvSpPr txBox="1"/>
          <p:nvPr/>
        </p:nvSpPr>
        <p:spPr>
          <a:xfrm>
            <a:off x="4654416" y="5196684"/>
            <a:ext cx="455254" cy="1769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9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  <a:cs typeface="Arial Black"/>
                <a:sym typeface="Helvetica Light"/>
              </a:rPr>
              <a:t>50/337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6663637" y="5217204"/>
            <a:ext cx="455254" cy="1769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9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  <a:cs typeface="Arial Black"/>
                <a:sym typeface="Helvetica Light"/>
              </a:rPr>
              <a:t>35/334</a:t>
            </a:r>
          </a:p>
        </p:txBody>
      </p:sp>
      <p:pic>
        <p:nvPicPr>
          <p:cNvPr id="11" name="Bild" descr="Bild">
            <a:extLst>
              <a:ext uri="{FF2B5EF4-FFF2-40B4-BE49-F238E27FC236}">
                <a16:creationId xmlns:a16="http://schemas.microsoft.com/office/drawing/2014/main" id="{8291A04C-85EF-0B43-B2D8-129063BE9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18526" y="4274489"/>
            <a:ext cx="1236953" cy="125866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DB00DED5-5F4E-0645-82B0-ACBE4D0718DB}"/>
              </a:ext>
            </a:extLst>
          </p:cNvPr>
          <p:cNvSpPr txBox="1"/>
          <p:nvPr/>
        </p:nvSpPr>
        <p:spPr>
          <a:xfrm>
            <a:off x="4593094" y="4508887"/>
            <a:ext cx="642805" cy="327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875" b="1" kern="0" dirty="0">
                <a:solidFill>
                  <a:srgbClr val="FFFFFF"/>
                </a:solidFill>
                <a:latin typeface="Novecento narrow Book" pitchFamily="2" charset="77"/>
                <a:sym typeface="Helvetica Light"/>
              </a:rPr>
              <a:t>16.6%</a:t>
            </a:r>
          </a:p>
        </p:txBody>
      </p:sp>
      <p:pic>
        <p:nvPicPr>
          <p:cNvPr id="13" name="Bild" descr="Bild">
            <a:extLst>
              <a:ext uri="{FF2B5EF4-FFF2-40B4-BE49-F238E27FC236}">
                <a16:creationId xmlns:a16="http://schemas.microsoft.com/office/drawing/2014/main" id="{5CEC6A48-D6D2-5440-B2F8-8C7108F0F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40539" y="3558001"/>
            <a:ext cx="2612845" cy="1258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5D59ECD-156C-DA45-A78F-EBFEADCB0AFC}"/>
              </a:ext>
            </a:extLst>
          </p:cNvPr>
          <p:cNvSpPr txBox="1"/>
          <p:nvPr/>
        </p:nvSpPr>
        <p:spPr>
          <a:xfrm>
            <a:off x="4605892" y="3459774"/>
            <a:ext cx="718145" cy="327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875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34.8%</a:t>
            </a:r>
          </a:p>
        </p:txBody>
      </p:sp>
      <p:pic>
        <p:nvPicPr>
          <p:cNvPr id="17" name="Bild" descr="Bild">
            <a:extLst>
              <a:ext uri="{FF2B5EF4-FFF2-40B4-BE49-F238E27FC236}">
                <a16:creationId xmlns:a16="http://schemas.microsoft.com/office/drawing/2014/main" id="{AE770AE6-EA6D-4542-B099-FE9E24C4F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81713" y="4403539"/>
            <a:ext cx="934712" cy="125866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A344B89-A9B0-AB40-8BEF-7D81BFE8C4DA}"/>
              </a:ext>
            </a:extLst>
          </p:cNvPr>
          <p:cNvSpPr txBox="1"/>
          <p:nvPr/>
        </p:nvSpPr>
        <p:spPr>
          <a:xfrm>
            <a:off x="7891217" y="4989198"/>
            <a:ext cx="581891" cy="246221"/>
          </a:xfrm>
          <a:prstGeom prst="rect">
            <a:avLst/>
          </a:prstGeom>
          <a:solidFill>
            <a:srgbClr val="D3EE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350" b="1" kern="0" dirty="0">
                <a:solidFill>
                  <a:srgbClr val="5353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p=0.25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EDC64CB-0043-EF4E-A1F8-47653EFBC094}"/>
              </a:ext>
            </a:extLst>
          </p:cNvPr>
          <p:cNvSpPr txBox="1"/>
          <p:nvPr/>
        </p:nvSpPr>
        <p:spPr>
          <a:xfrm>
            <a:off x="7891216" y="4027586"/>
            <a:ext cx="581891" cy="246221"/>
          </a:xfrm>
          <a:prstGeom prst="rect">
            <a:avLst/>
          </a:prstGeom>
          <a:solidFill>
            <a:srgbClr val="D3EE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350" b="1" kern="0" dirty="0">
                <a:solidFill>
                  <a:srgbClr val="5353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p=0.11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6ECDFF22-C8FB-9544-B2C1-F3B2B27D14EB}"/>
              </a:ext>
            </a:extLst>
          </p:cNvPr>
          <p:cNvSpPr txBox="1"/>
          <p:nvPr/>
        </p:nvSpPr>
        <p:spPr>
          <a:xfrm>
            <a:off x="6607261" y="4804822"/>
            <a:ext cx="642805" cy="327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875" b="1" kern="0" dirty="0">
                <a:solidFill>
                  <a:srgbClr val="FFFFFF"/>
                </a:solidFill>
                <a:latin typeface="Novecento narrow Book" pitchFamily="2" charset="77"/>
                <a:sym typeface="Helvetica Light"/>
              </a:rPr>
              <a:t>13.5%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68F5D27-69B1-0443-AF26-99ABE54276CC}"/>
              </a:ext>
            </a:extLst>
          </p:cNvPr>
          <p:cNvSpPr txBox="1"/>
          <p:nvPr/>
        </p:nvSpPr>
        <p:spPr>
          <a:xfrm>
            <a:off x="6231636" y="2608242"/>
            <a:ext cx="2359621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kern="0" cap="all" dirty="0">
                <a:solidFill>
                  <a:srgbClr val="0D3F45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Ventrikelflimmer</a:t>
            </a:r>
          </a:p>
        </p:txBody>
      </p:sp>
      <p:pic>
        <p:nvPicPr>
          <p:cNvPr id="12" name="Bild" descr="Bild">
            <a:extLst>
              <a:ext uri="{FF2B5EF4-FFF2-40B4-BE49-F238E27FC236}">
                <a16:creationId xmlns:a16="http://schemas.microsoft.com/office/drawing/2014/main" id="{88421B4D-11EE-474A-93B8-CD30763A8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08971" y="3936183"/>
            <a:ext cx="1880285" cy="125866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4D897674-40C0-2444-B9C6-1C70DA928845}"/>
              </a:ext>
            </a:extLst>
          </p:cNvPr>
          <p:cNvSpPr txBox="1"/>
          <p:nvPr/>
        </p:nvSpPr>
        <p:spPr>
          <a:xfrm>
            <a:off x="6587679" y="4152577"/>
            <a:ext cx="700513" cy="327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25.9</a:t>
            </a:r>
            <a:r>
              <a:rPr lang="sv-SE" sz="1875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%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8A600798-5BD8-6249-A3EF-6BC56DEB4E99}"/>
              </a:ext>
            </a:extLst>
          </p:cNvPr>
          <p:cNvSpPr txBox="1"/>
          <p:nvPr/>
        </p:nvSpPr>
        <p:spPr>
          <a:xfrm>
            <a:off x="3602403" y="1972975"/>
            <a:ext cx="4900380" cy="3500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2025" b="1" kern="0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Överlevnad efter 90 dagar med CPC 1-2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1390973E-D099-F84D-9AB2-F557F2D3A0AD}"/>
              </a:ext>
            </a:extLst>
          </p:cNvPr>
          <p:cNvSpPr txBox="1"/>
          <p:nvPr/>
        </p:nvSpPr>
        <p:spPr>
          <a:xfrm>
            <a:off x="2937161" y="2002548"/>
            <a:ext cx="228600" cy="269304"/>
          </a:xfrm>
          <a:prstGeom prst="rect">
            <a:avLst/>
          </a:prstGeom>
          <a:solidFill>
            <a:srgbClr val="D3EE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500" b="1" kern="0" dirty="0">
                <a:solidFill>
                  <a:srgbClr val="000000"/>
                </a:solidFill>
                <a:latin typeface="Novecento narrow Book" pitchFamily="2" charset="77"/>
                <a:sym typeface="Helvetica Light"/>
              </a:rPr>
              <a:t>%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5E2FA24-42E5-F702-4A7A-671D0C958667}"/>
              </a:ext>
            </a:extLst>
          </p:cNvPr>
          <p:cNvSpPr/>
          <p:nvPr/>
        </p:nvSpPr>
        <p:spPr>
          <a:xfrm>
            <a:off x="3182811" y="853288"/>
            <a:ext cx="7218669" cy="91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6710" hangingPunct="0">
              <a:lnSpc>
                <a:spcPts val="6375"/>
              </a:lnSpc>
            </a:pPr>
            <a:r>
              <a:rPr lang="sv-SE" sz="6225" b="1" kern="0" cap="all" spc="-113" dirty="0">
                <a:solidFill>
                  <a:srgbClr val="23B0C2"/>
                </a:solidFill>
                <a:latin typeface="Novecento narrow Book" pitchFamily="2" charset="77"/>
                <a:cs typeface="Abadi MT Condensed Extra Bold"/>
                <a:sym typeface="Helvetica Light"/>
              </a:rPr>
              <a:t>Primärt utfall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F8A6512-0A2C-3FAB-F631-6C81AF0C28AE}"/>
              </a:ext>
            </a:extLst>
          </p:cNvPr>
          <p:cNvSpPr txBox="1"/>
          <p:nvPr/>
        </p:nvSpPr>
        <p:spPr>
          <a:xfrm>
            <a:off x="8110790" y="6471644"/>
            <a:ext cx="229069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sv-SE" sz="1400" kern="0" dirty="0">
                <a:solidFill>
                  <a:srgbClr val="000000"/>
                </a:solidFill>
                <a:latin typeface="Helvetica Light"/>
                <a:sym typeface="Helvetica Light"/>
              </a:rPr>
              <a:t>Nordberg et al, JAMA 2019</a:t>
            </a:r>
          </a:p>
        </p:txBody>
      </p:sp>
    </p:spTree>
    <p:extLst>
      <p:ext uri="{BB962C8B-B14F-4D97-AF65-F5344CB8AC3E}">
        <p14:creationId xmlns:p14="http://schemas.microsoft.com/office/powerpoint/2010/main" val="25785755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5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771" y="2296754"/>
            <a:ext cx="5681234" cy="3455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300" y="3092940"/>
            <a:ext cx="4053931" cy="24193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F1645B0-B480-E74C-BA42-9163BFC4925D}"/>
              </a:ext>
            </a:extLst>
          </p:cNvPr>
          <p:cNvSpPr/>
          <p:nvPr/>
        </p:nvSpPr>
        <p:spPr>
          <a:xfrm>
            <a:off x="2099332" y="694158"/>
            <a:ext cx="8012386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6710" hangingPunct="0">
              <a:lnSpc>
                <a:spcPts val="6375"/>
              </a:lnSpc>
            </a:pPr>
            <a:r>
              <a:rPr lang="sv-SE" sz="5400" b="1" kern="0" cap="all" spc="-113" dirty="0">
                <a:solidFill>
                  <a:srgbClr val="23B0C2"/>
                </a:solidFill>
                <a:latin typeface="Novecento narrow Book" pitchFamily="2" charset="77"/>
                <a:cs typeface="Abadi MT Condensed Extra Bold"/>
                <a:sym typeface="Helvetica Light"/>
              </a:rPr>
              <a:t>KOMPLETT ÅTERHÄMTNING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7949563-D1A4-0645-BE93-47069CEC9272}"/>
              </a:ext>
            </a:extLst>
          </p:cNvPr>
          <p:cNvSpPr txBox="1"/>
          <p:nvPr/>
        </p:nvSpPr>
        <p:spPr>
          <a:xfrm>
            <a:off x="6040906" y="2596467"/>
            <a:ext cx="2359621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kern="0" cap="all" dirty="0">
                <a:solidFill>
                  <a:srgbClr val="0D3F45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ventrikelflimmer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8126193-29AD-BD42-B9C4-D281B1097BDB}"/>
              </a:ext>
            </a:extLst>
          </p:cNvPr>
          <p:cNvSpPr txBox="1"/>
          <p:nvPr/>
        </p:nvSpPr>
        <p:spPr>
          <a:xfrm>
            <a:off x="2881954" y="1992162"/>
            <a:ext cx="228600" cy="269304"/>
          </a:xfrm>
          <a:prstGeom prst="rect">
            <a:avLst/>
          </a:prstGeom>
          <a:solidFill>
            <a:srgbClr val="D3EE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1500" b="1" kern="0" dirty="0">
                <a:solidFill>
                  <a:srgbClr val="000000"/>
                </a:solidFill>
                <a:latin typeface="Novecento narrow Book" pitchFamily="2" charset="77"/>
                <a:sym typeface="Helvetica Light"/>
              </a:rPr>
              <a:t>%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4186258-6C0F-984D-AD33-7CDE3906B2B2}"/>
              </a:ext>
            </a:extLst>
          </p:cNvPr>
          <p:cNvSpPr txBox="1"/>
          <p:nvPr/>
        </p:nvSpPr>
        <p:spPr>
          <a:xfrm>
            <a:off x="3717824" y="1972975"/>
            <a:ext cx="4669547" cy="3500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sz="2025" b="1" kern="0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Överlevnad efter 90 dagar med CPC 1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6DB22B4-2F73-05DE-8BE0-8DF2D650E35D}"/>
              </a:ext>
            </a:extLst>
          </p:cNvPr>
          <p:cNvSpPr txBox="1"/>
          <p:nvPr/>
        </p:nvSpPr>
        <p:spPr>
          <a:xfrm>
            <a:off x="8110790" y="6471644"/>
            <a:ext cx="229069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sv-SE" sz="1400" kern="0" dirty="0">
                <a:solidFill>
                  <a:srgbClr val="000000"/>
                </a:solidFill>
                <a:latin typeface="Helvetica Light"/>
                <a:sym typeface="Helvetica Light"/>
              </a:rPr>
              <a:t>Nordberg et al, JAMA 2019</a:t>
            </a:r>
          </a:p>
        </p:txBody>
      </p:sp>
    </p:spTree>
    <p:extLst>
      <p:ext uri="{BB962C8B-B14F-4D97-AF65-F5344CB8AC3E}">
        <p14:creationId xmlns:p14="http://schemas.microsoft.com/office/powerpoint/2010/main" val="93660068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38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Poolad</a:t>
            </a:r>
            <a:r>
              <a:rPr lang="en-US" sz="4238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4238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analys</a:t>
            </a:r>
            <a:r>
              <a:rPr lang="en-US" sz="4238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en-US" sz="4238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238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baserat</a:t>
            </a:r>
            <a:r>
              <a:rPr lang="en-US" sz="4238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4238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på</a:t>
            </a:r>
            <a:r>
              <a:rPr lang="en-US" sz="4238" b="1" dirty="0">
                <a:latin typeface="Arial Black" panose="020B0604020202020204" pitchFamily="34" charset="0"/>
                <a:cs typeface="Arial Black" panose="020B0604020202020204" pitchFamily="34" charset="0"/>
              </a:rPr>
              <a:t> initial </a:t>
            </a:r>
            <a:r>
              <a:rPr lang="en-US" sz="4238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rytm</a:t>
            </a:r>
            <a:r>
              <a:rPr lang="en-US" sz="4238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AEC72FA-4D82-D746-9F92-9CFAF822460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sz="2475" dirty="0">
                <a:latin typeface="Arial" panose="020B0604020202020204" pitchFamily="34" charset="0"/>
                <a:cs typeface="Arial" panose="020B0604020202020204" pitchFamily="34" charset="0"/>
              </a:rPr>
              <a:t>Prince OCH princess, 858 </a:t>
            </a:r>
            <a:r>
              <a:rPr lang="en-US" sz="2475" dirty="0" err="1">
                <a:latin typeface="Arial" panose="020B0604020202020204" pitchFamily="34" charset="0"/>
                <a:cs typeface="Arial" panose="020B0604020202020204" pitchFamily="34" charset="0"/>
              </a:rPr>
              <a:t>patienter</a:t>
            </a:r>
            <a:endParaRPr lang="en-US" sz="24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115C705B-B4A3-0B44-A57E-20FE2D190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362" y="996680"/>
            <a:ext cx="1629267" cy="2150633"/>
          </a:xfrm>
          <a:prstGeom prst="rect">
            <a:avLst/>
          </a:prstGeom>
          <a:ln>
            <a:noFill/>
          </a:ln>
          <a:effectLst>
            <a:outerShdw blurRad="266700" dist="342900" dir="2700000" algn="tl" rotWithShape="0">
              <a:srgbClr val="333333">
                <a:alpha val="75000"/>
              </a:srgbClr>
            </a:outerShdw>
          </a:effectLst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898432F1-5E5B-4642-8157-EE0B83BF2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265" y="977225"/>
            <a:ext cx="2170084" cy="2170084"/>
          </a:xfrm>
          <a:prstGeom prst="rect">
            <a:avLst/>
          </a:prstGeom>
          <a:ln>
            <a:noFill/>
          </a:ln>
          <a:effectLst>
            <a:outerShdw blurRad="292100" dist="317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079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9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Bild">
            <a:extLst>
              <a:ext uri="{FF2B5EF4-FFF2-40B4-BE49-F238E27FC236}">
                <a16:creationId xmlns:a16="http://schemas.microsoft.com/office/drawing/2014/main" id="{02404CEA-9515-B345-AE6F-B3B37ECA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373C7AE-49BD-DF44-9A00-28B614C3932A}"/>
              </a:ext>
            </a:extLst>
          </p:cNvPr>
          <p:cNvSpPr/>
          <p:nvPr/>
        </p:nvSpPr>
        <p:spPr>
          <a:xfrm>
            <a:off x="2706070" y="1005685"/>
            <a:ext cx="6779869" cy="7560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6710" hangingPunct="0"/>
            <a:r>
              <a:rPr lang="sv-SE" sz="4313" b="1" kern="0" cap="all" spc="-188" dirty="0">
                <a:ln>
                  <a:gradFill>
                    <a:gsLst>
                      <a:gs pos="0">
                        <a:srgbClr val="0365C0">
                          <a:lumMod val="5000"/>
                          <a:lumOff val="95000"/>
                        </a:srgbClr>
                      </a:gs>
                      <a:gs pos="74000">
                        <a:srgbClr val="0365C0">
                          <a:lumMod val="45000"/>
                          <a:lumOff val="55000"/>
                        </a:srgbClr>
                      </a:gs>
                      <a:gs pos="83000">
                        <a:srgbClr val="0365C0">
                          <a:lumMod val="45000"/>
                          <a:lumOff val="55000"/>
                        </a:srgbClr>
                      </a:gs>
                      <a:gs pos="100000">
                        <a:srgbClr val="0365C0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solidFill>
                  <a:srgbClr val="259FAA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Kaplan Meier </a:t>
            </a:r>
            <a:r>
              <a:rPr lang="sv-SE" sz="4313" b="1" kern="0" cap="all" spc="-188" dirty="0" err="1">
                <a:ln>
                  <a:gradFill>
                    <a:gsLst>
                      <a:gs pos="0">
                        <a:srgbClr val="0365C0">
                          <a:lumMod val="5000"/>
                          <a:lumOff val="95000"/>
                        </a:srgbClr>
                      </a:gs>
                      <a:gs pos="74000">
                        <a:srgbClr val="0365C0">
                          <a:lumMod val="45000"/>
                          <a:lumOff val="55000"/>
                        </a:srgbClr>
                      </a:gs>
                      <a:gs pos="83000">
                        <a:srgbClr val="0365C0">
                          <a:lumMod val="45000"/>
                          <a:lumOff val="55000"/>
                        </a:srgbClr>
                      </a:gs>
                      <a:gs pos="100000">
                        <a:srgbClr val="0365C0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solidFill>
                  <a:srgbClr val="259FAA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curve</a:t>
            </a:r>
            <a:endParaRPr lang="sv-SE" sz="4313" b="1" kern="0" cap="all" spc="-188" dirty="0">
              <a:ln>
                <a:gradFill>
                  <a:gsLst>
                    <a:gs pos="0">
                      <a:srgbClr val="0365C0">
                        <a:lumMod val="5000"/>
                        <a:lumOff val="95000"/>
                      </a:srgbClr>
                    </a:gs>
                    <a:gs pos="74000">
                      <a:srgbClr val="0365C0">
                        <a:lumMod val="45000"/>
                        <a:lumOff val="55000"/>
                      </a:srgbClr>
                    </a:gs>
                    <a:gs pos="83000">
                      <a:srgbClr val="0365C0">
                        <a:lumMod val="45000"/>
                        <a:lumOff val="55000"/>
                      </a:srgbClr>
                    </a:gs>
                    <a:gs pos="100000">
                      <a:srgbClr val="0365C0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000000"/>
              </a:solidFill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A9FB713-DD54-3F45-A2E4-8CEB557F8809}"/>
              </a:ext>
            </a:extLst>
          </p:cNvPr>
          <p:cNvSpPr txBox="1"/>
          <p:nvPr/>
        </p:nvSpPr>
        <p:spPr>
          <a:xfrm>
            <a:off x="3322900" y="1749061"/>
            <a:ext cx="5283498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b="1" kern="0" cap="all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Överlevnad efter 90 dagar med  </a:t>
            </a:r>
            <a:r>
              <a:rPr lang="sv-SE" b="1" kern="0" cap="all" dirty="0" err="1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cpc</a:t>
            </a:r>
            <a:r>
              <a:rPr lang="sv-SE" b="1" kern="0" cap="all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1-2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A8A3978-20CA-514C-8A5F-2899F0AA5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422"/>
          <a:stretch/>
        </p:blipFill>
        <p:spPr>
          <a:xfrm>
            <a:off x="3703642" y="2247072"/>
            <a:ext cx="4676553" cy="3170146"/>
          </a:xfrm>
          <a:prstGeom prst="rect">
            <a:avLst/>
          </a:prstGeom>
        </p:spPr>
      </p:pic>
      <p:cxnSp>
        <p:nvCxnSpPr>
          <p:cNvPr id="17" name="Rak 16">
            <a:extLst>
              <a:ext uri="{FF2B5EF4-FFF2-40B4-BE49-F238E27FC236}">
                <a16:creationId xmlns:a16="http://schemas.microsoft.com/office/drawing/2014/main" id="{42D15534-08B0-FE4A-AC05-2B19B00FC96D}"/>
              </a:ext>
            </a:extLst>
          </p:cNvPr>
          <p:cNvCxnSpPr>
            <a:cxnSpLocks/>
          </p:cNvCxnSpPr>
          <p:nvPr/>
        </p:nvCxnSpPr>
        <p:spPr>
          <a:xfrm flipV="1">
            <a:off x="4748464" y="2362203"/>
            <a:ext cx="0" cy="2651459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Rak 17">
            <a:extLst>
              <a:ext uri="{FF2B5EF4-FFF2-40B4-BE49-F238E27FC236}">
                <a16:creationId xmlns:a16="http://schemas.microsoft.com/office/drawing/2014/main" id="{EE774607-78D8-F745-9D95-0A247DED81E8}"/>
              </a:ext>
            </a:extLst>
          </p:cNvPr>
          <p:cNvCxnSpPr>
            <a:cxnSpLocks/>
          </p:cNvCxnSpPr>
          <p:nvPr/>
        </p:nvCxnSpPr>
        <p:spPr>
          <a:xfrm flipV="1">
            <a:off x="4748464" y="5007647"/>
            <a:ext cx="3423982" cy="6015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2AAE8240-C155-8740-AEE2-5C028B36F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732" y="5636295"/>
            <a:ext cx="4329714" cy="261185"/>
          </a:xfrm>
          <a:prstGeom prst="rect">
            <a:avLst/>
          </a:prstGeom>
        </p:spPr>
      </p:pic>
      <p:pic>
        <p:nvPicPr>
          <p:cNvPr id="14" name="Bild" descr="Bild">
            <a:extLst>
              <a:ext uri="{FF2B5EF4-FFF2-40B4-BE49-F238E27FC236}">
                <a16:creationId xmlns:a16="http://schemas.microsoft.com/office/drawing/2014/main" id="{08A95ECD-AC04-FF48-8F9B-1DF842538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12259" y="3328476"/>
            <a:ext cx="264852" cy="1427481"/>
          </a:xfrm>
          <a:prstGeom prst="rect">
            <a:avLst/>
          </a:prstGeom>
          <a:solidFill>
            <a:srgbClr val="DB5844"/>
          </a:solidFill>
          <a:ln w="12700">
            <a:miter lim="400000"/>
          </a:ln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3132EBC9-BED1-EC40-A136-649B064A658A}"/>
              </a:ext>
            </a:extLst>
          </p:cNvPr>
          <p:cNvSpPr txBox="1"/>
          <p:nvPr/>
        </p:nvSpPr>
        <p:spPr>
          <a:xfrm>
            <a:off x="8909299" y="3924614"/>
            <a:ext cx="1264770" cy="200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en-US" sz="10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36.4%, intervention</a:t>
            </a:r>
          </a:p>
        </p:txBody>
      </p:sp>
      <p:pic>
        <p:nvPicPr>
          <p:cNvPr id="16" name="Bild" descr="Bild">
            <a:extLst>
              <a:ext uri="{FF2B5EF4-FFF2-40B4-BE49-F238E27FC236}">
                <a16:creationId xmlns:a16="http://schemas.microsoft.com/office/drawing/2014/main" id="{58C7E730-3206-F941-BAB1-FA27CA2F5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418267" y="3687698"/>
            <a:ext cx="252836" cy="142748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9131E605-2D54-A542-95CB-9DC67880F487}"/>
              </a:ext>
            </a:extLst>
          </p:cNvPr>
          <p:cNvSpPr txBox="1"/>
          <p:nvPr/>
        </p:nvSpPr>
        <p:spPr>
          <a:xfrm>
            <a:off x="9033348" y="4286564"/>
            <a:ext cx="1054777" cy="200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en-US" sz="10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25.6%, </a:t>
            </a:r>
            <a:r>
              <a:rPr lang="en-US" sz="105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KontrolL</a:t>
            </a:r>
            <a:endParaRPr lang="en-US" sz="105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FFA072C2-B931-F82A-6514-14CABE93C44C}"/>
              </a:ext>
            </a:extLst>
          </p:cNvPr>
          <p:cNvSpPr/>
          <p:nvPr/>
        </p:nvSpPr>
        <p:spPr>
          <a:xfrm>
            <a:off x="1622050" y="2975551"/>
            <a:ext cx="2220685" cy="1182965"/>
          </a:xfrm>
          <a:prstGeom prst="ellipse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sv-SE" sz="48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BADC042-1786-2664-8A69-73EA242629D9}"/>
              </a:ext>
            </a:extLst>
          </p:cNvPr>
          <p:cNvSpPr txBox="1"/>
          <p:nvPr/>
        </p:nvSpPr>
        <p:spPr>
          <a:xfrm>
            <a:off x="2272333" y="3238735"/>
            <a:ext cx="69249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sv-SE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VF</a:t>
            </a:r>
          </a:p>
        </p:txBody>
      </p:sp>
    </p:spTree>
    <p:extLst>
      <p:ext uri="{BB962C8B-B14F-4D97-AF65-F5344CB8AC3E}">
        <p14:creationId xmlns:p14="http://schemas.microsoft.com/office/powerpoint/2010/main" val="3458850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Bild">
            <a:extLst>
              <a:ext uri="{FF2B5EF4-FFF2-40B4-BE49-F238E27FC236}">
                <a16:creationId xmlns:a16="http://schemas.microsoft.com/office/drawing/2014/main" id="{02404CEA-9515-B345-AE6F-B3B37ECA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373C7AE-49BD-DF44-9A00-28B614C3932A}"/>
              </a:ext>
            </a:extLst>
          </p:cNvPr>
          <p:cNvSpPr/>
          <p:nvPr/>
        </p:nvSpPr>
        <p:spPr>
          <a:xfrm>
            <a:off x="2706070" y="1005685"/>
            <a:ext cx="6779869" cy="7560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6710" hangingPunct="0"/>
            <a:r>
              <a:rPr lang="sv-SE" sz="4313" b="1" kern="0" cap="all" spc="-188" dirty="0">
                <a:ln>
                  <a:gradFill>
                    <a:gsLst>
                      <a:gs pos="0">
                        <a:srgbClr val="0365C0">
                          <a:lumMod val="5000"/>
                          <a:lumOff val="95000"/>
                        </a:srgbClr>
                      </a:gs>
                      <a:gs pos="74000">
                        <a:srgbClr val="0365C0">
                          <a:lumMod val="45000"/>
                          <a:lumOff val="55000"/>
                        </a:srgbClr>
                      </a:gs>
                      <a:gs pos="83000">
                        <a:srgbClr val="0365C0">
                          <a:lumMod val="45000"/>
                          <a:lumOff val="55000"/>
                        </a:srgbClr>
                      </a:gs>
                      <a:gs pos="100000">
                        <a:srgbClr val="0365C0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solidFill>
                  <a:srgbClr val="259FAA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Kaplan Meier </a:t>
            </a:r>
            <a:r>
              <a:rPr lang="sv-SE" sz="4313" b="1" kern="0" cap="all" spc="-188" dirty="0" err="1">
                <a:ln>
                  <a:gradFill>
                    <a:gsLst>
                      <a:gs pos="0">
                        <a:srgbClr val="0365C0">
                          <a:lumMod val="5000"/>
                          <a:lumOff val="95000"/>
                        </a:srgbClr>
                      </a:gs>
                      <a:gs pos="74000">
                        <a:srgbClr val="0365C0">
                          <a:lumMod val="45000"/>
                          <a:lumOff val="55000"/>
                        </a:srgbClr>
                      </a:gs>
                      <a:gs pos="83000">
                        <a:srgbClr val="0365C0">
                          <a:lumMod val="45000"/>
                          <a:lumOff val="55000"/>
                        </a:srgbClr>
                      </a:gs>
                      <a:gs pos="100000">
                        <a:srgbClr val="0365C0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solidFill>
                  <a:srgbClr val="259FAA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curve</a:t>
            </a:r>
            <a:endParaRPr lang="sv-SE" sz="4313" b="1" kern="0" cap="all" spc="-188" dirty="0">
              <a:ln>
                <a:gradFill>
                  <a:gsLst>
                    <a:gs pos="0">
                      <a:srgbClr val="0365C0">
                        <a:lumMod val="5000"/>
                        <a:lumOff val="95000"/>
                      </a:srgbClr>
                    </a:gs>
                    <a:gs pos="74000">
                      <a:srgbClr val="0365C0">
                        <a:lumMod val="45000"/>
                        <a:lumOff val="55000"/>
                      </a:srgbClr>
                    </a:gs>
                    <a:gs pos="83000">
                      <a:srgbClr val="0365C0">
                        <a:lumMod val="45000"/>
                        <a:lumOff val="55000"/>
                      </a:srgbClr>
                    </a:gs>
                    <a:gs pos="100000">
                      <a:srgbClr val="0365C0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solidFill>
                <a:srgbClr val="000000"/>
              </a:solidFill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A9FB713-DD54-3F45-A2E4-8CEB557F8809}"/>
              </a:ext>
            </a:extLst>
          </p:cNvPr>
          <p:cNvSpPr txBox="1"/>
          <p:nvPr/>
        </p:nvSpPr>
        <p:spPr>
          <a:xfrm>
            <a:off x="3322896" y="1759452"/>
            <a:ext cx="5283499" cy="315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sv-SE" b="1" kern="0" cap="all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Överlevnad efter 90 dagar med  </a:t>
            </a:r>
            <a:r>
              <a:rPr lang="sv-SE" b="1" kern="0" cap="all" dirty="0" err="1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cpc</a:t>
            </a:r>
            <a:r>
              <a:rPr lang="sv-SE" b="1" kern="0" cap="all" dirty="0">
                <a:solidFill>
                  <a:srgbClr val="19747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1-2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165A9E3F-4261-B449-846E-597C2426B263}"/>
              </a:ext>
            </a:extLst>
          </p:cNvPr>
          <p:cNvSpPr/>
          <p:nvPr/>
        </p:nvSpPr>
        <p:spPr>
          <a:xfrm>
            <a:off x="1674887" y="3066604"/>
            <a:ext cx="1926324" cy="1334834"/>
          </a:xfrm>
          <a:prstGeom prst="ellipse">
            <a:avLst/>
          </a:prstGeom>
          <a:solidFill>
            <a:srgbClr val="94C6A4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sv-SE" sz="1875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2BB52CD-6128-7642-864F-5C44E62C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055" y="2247072"/>
            <a:ext cx="4422323" cy="3233458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41AF0739-6B85-FA4A-B461-F80719B26F32}"/>
              </a:ext>
            </a:extLst>
          </p:cNvPr>
          <p:cNvCxnSpPr>
            <a:cxnSpLocks/>
          </p:cNvCxnSpPr>
          <p:nvPr/>
        </p:nvCxnSpPr>
        <p:spPr>
          <a:xfrm flipV="1">
            <a:off x="4700839" y="2362200"/>
            <a:ext cx="0" cy="2759744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E9C9E411-8200-9F43-AD46-EF0DEA4AE0CB}"/>
              </a:ext>
            </a:extLst>
          </p:cNvPr>
          <p:cNvCxnSpPr>
            <a:cxnSpLocks/>
          </p:cNvCxnSpPr>
          <p:nvPr/>
        </p:nvCxnSpPr>
        <p:spPr>
          <a:xfrm>
            <a:off x="4700839" y="5127959"/>
            <a:ext cx="3385886" cy="0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F851CCA0-4604-7846-BDAB-0A34A22B8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427" y="5634262"/>
            <a:ext cx="4471301" cy="256660"/>
          </a:xfrm>
          <a:prstGeom prst="rect">
            <a:avLst/>
          </a:prstGeom>
        </p:spPr>
      </p:pic>
      <p:pic>
        <p:nvPicPr>
          <p:cNvPr id="13" name="Bild" descr="Bild">
            <a:extLst>
              <a:ext uri="{FF2B5EF4-FFF2-40B4-BE49-F238E27FC236}">
                <a16:creationId xmlns:a16="http://schemas.microsoft.com/office/drawing/2014/main" id="{9E2067CE-D627-1F4E-8FEE-BD321755F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12259" y="3328476"/>
            <a:ext cx="264852" cy="1427481"/>
          </a:xfrm>
          <a:prstGeom prst="rect">
            <a:avLst/>
          </a:prstGeom>
          <a:solidFill>
            <a:srgbClr val="DB5844"/>
          </a:solidFill>
          <a:ln w="12700">
            <a:miter lim="400000"/>
          </a:ln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ABB87B9F-1036-9A44-9ACF-08B84C9A27AA}"/>
              </a:ext>
            </a:extLst>
          </p:cNvPr>
          <p:cNvSpPr txBox="1"/>
          <p:nvPr/>
        </p:nvSpPr>
        <p:spPr>
          <a:xfrm>
            <a:off x="8920523" y="3920767"/>
            <a:ext cx="1242328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en-US" sz="11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4.4%, intervention</a:t>
            </a:r>
          </a:p>
        </p:txBody>
      </p:sp>
      <p:pic>
        <p:nvPicPr>
          <p:cNvPr id="15" name="Bild" descr="Bild">
            <a:extLst>
              <a:ext uri="{FF2B5EF4-FFF2-40B4-BE49-F238E27FC236}">
                <a16:creationId xmlns:a16="http://schemas.microsoft.com/office/drawing/2014/main" id="{F28ED576-2DEA-1340-889E-30B0E9296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418267" y="3687698"/>
            <a:ext cx="252836" cy="142748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9BED6CF0-D8AF-924F-A2FE-826FA67CC0B0}"/>
              </a:ext>
            </a:extLst>
          </p:cNvPr>
          <p:cNvSpPr txBox="1"/>
          <p:nvPr/>
        </p:nvSpPr>
        <p:spPr>
          <a:xfrm>
            <a:off x="9103877" y="4282717"/>
            <a:ext cx="913713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en-US" sz="11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4.9%, control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13D5F2C-5C5B-7BF2-1227-83F3199659EC}"/>
              </a:ext>
            </a:extLst>
          </p:cNvPr>
          <p:cNvSpPr txBox="1"/>
          <p:nvPr/>
        </p:nvSpPr>
        <p:spPr>
          <a:xfrm>
            <a:off x="1890786" y="3429003"/>
            <a:ext cx="15180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sv-SE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ICKE VF</a:t>
            </a:r>
          </a:p>
        </p:txBody>
      </p:sp>
    </p:spTree>
    <p:extLst>
      <p:ext uri="{BB962C8B-B14F-4D97-AF65-F5344CB8AC3E}">
        <p14:creationId xmlns:p14="http://schemas.microsoft.com/office/powerpoint/2010/main" val="16583186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31CE2A-3BC3-9741-90CF-650A23BF6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750" y="317500"/>
            <a:ext cx="7884414" cy="1375494"/>
          </a:xfrm>
        </p:spPr>
        <p:txBody>
          <a:bodyPr anchor="b">
            <a:normAutofit/>
          </a:bodyPr>
          <a:lstStyle/>
          <a:p>
            <a:pPr algn="l"/>
            <a:r>
              <a:rPr lang="sv-SE" sz="6600" b="1" dirty="0">
                <a:solidFill>
                  <a:srgbClr val="2DADC1"/>
                </a:solidFill>
                <a:latin typeface="+mn-lt"/>
              </a:rPr>
              <a:t>PRINCESS II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0FD3B11-6497-4646-8204-02A6446F4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0" y="1692994"/>
            <a:ext cx="7884414" cy="845010"/>
          </a:xfrm>
        </p:spPr>
        <p:txBody>
          <a:bodyPr>
            <a:normAutofit/>
          </a:bodyPr>
          <a:lstStyle/>
          <a:p>
            <a:pPr algn="l"/>
            <a:r>
              <a:rPr lang="sv-SE" sz="1650" dirty="0"/>
              <a:t>Studiens sponsor Karolinska </a:t>
            </a:r>
            <a:r>
              <a:rPr lang="sv-SE" sz="1650" dirty="0" err="1"/>
              <a:t>Institute</a:t>
            </a:r>
            <a:r>
              <a:rPr lang="sv-SE" sz="1650" dirty="0"/>
              <a:t>, Stockholm, Sweden</a:t>
            </a:r>
          </a:p>
          <a:p>
            <a:pPr algn="l"/>
            <a:r>
              <a:rPr lang="sv-SE" sz="1650" dirty="0"/>
              <a:t>Huvudprövare: Per Nordberg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48C2214-8ED6-3596-6720-C7CAD1398913}"/>
              </a:ext>
            </a:extLst>
          </p:cNvPr>
          <p:cNvSpPr txBox="1"/>
          <p:nvPr/>
        </p:nvSpPr>
        <p:spPr>
          <a:xfrm>
            <a:off x="793750" y="3187979"/>
            <a:ext cx="9798048" cy="145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6710" hangingPunct="0"/>
            <a:r>
              <a:rPr lang="sv-SE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HYPOTES:</a:t>
            </a:r>
          </a:p>
          <a:p>
            <a:pPr defTabSz="346710" hangingPunct="0">
              <a:lnSpc>
                <a:spcPct val="150000"/>
              </a:lnSpc>
            </a:pPr>
            <a:r>
              <a:rPr lang="sv-S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Tidigt påbörjad prehospital hypotermibehandling hos hjärtstoppspatienter med VF ökar överlevnaden med komplett neurologisk återhämtning jämfört med normotermi. </a:t>
            </a:r>
          </a:p>
        </p:txBody>
      </p:sp>
    </p:spTree>
    <p:extLst>
      <p:ext uri="{BB962C8B-B14F-4D97-AF65-F5344CB8AC3E}">
        <p14:creationId xmlns:p14="http://schemas.microsoft.com/office/powerpoint/2010/main" val="25108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017E918-6CAD-AAA3-A99E-7A44271E5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8" b="2258"/>
          <a:stretch/>
        </p:blipFill>
        <p:spPr>
          <a:xfrm>
            <a:off x="698499" y="-1"/>
            <a:ext cx="10689167" cy="68580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E2B29C1-80E6-C35B-0689-94571F36B817}"/>
              </a:ext>
            </a:extLst>
          </p:cNvPr>
          <p:cNvSpPr txBox="1"/>
          <p:nvPr/>
        </p:nvSpPr>
        <p:spPr>
          <a:xfrm>
            <a:off x="7068064" y="1334530"/>
            <a:ext cx="122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Inkl. ECPR.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C4C152D-D4EB-955A-21AF-6F64EE463156}"/>
              </a:ext>
            </a:extLst>
          </p:cNvPr>
          <p:cNvSpPr/>
          <p:nvPr/>
        </p:nvSpPr>
        <p:spPr>
          <a:xfrm>
            <a:off x="1408670" y="2310714"/>
            <a:ext cx="7698260" cy="438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2014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017E918-6CAD-AAA3-A99E-7A44271E5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8" b="2258"/>
          <a:stretch/>
        </p:blipFill>
        <p:spPr>
          <a:xfrm>
            <a:off x="698499" y="-1"/>
            <a:ext cx="10689167" cy="68580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E2B29C1-80E6-C35B-0689-94571F36B817}"/>
              </a:ext>
            </a:extLst>
          </p:cNvPr>
          <p:cNvSpPr txBox="1"/>
          <p:nvPr/>
        </p:nvSpPr>
        <p:spPr>
          <a:xfrm>
            <a:off x="7068064" y="1334530"/>
            <a:ext cx="122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Inkl. ECPR.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C4C152D-D4EB-955A-21AF-6F64EE463156}"/>
              </a:ext>
            </a:extLst>
          </p:cNvPr>
          <p:cNvSpPr/>
          <p:nvPr/>
        </p:nvSpPr>
        <p:spPr>
          <a:xfrm>
            <a:off x="1408670" y="3781168"/>
            <a:ext cx="7698260" cy="291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7892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017E918-6CAD-AAA3-A99E-7A44271E5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8" b="2258"/>
          <a:stretch/>
        </p:blipFill>
        <p:spPr>
          <a:xfrm>
            <a:off x="698499" y="-1"/>
            <a:ext cx="10689167" cy="68580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E2B29C1-80E6-C35B-0689-94571F36B817}"/>
              </a:ext>
            </a:extLst>
          </p:cNvPr>
          <p:cNvSpPr txBox="1"/>
          <p:nvPr/>
        </p:nvSpPr>
        <p:spPr>
          <a:xfrm>
            <a:off x="7068064" y="1334530"/>
            <a:ext cx="122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Inkl. ECPR.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C4C152D-D4EB-955A-21AF-6F64EE463156}"/>
              </a:ext>
            </a:extLst>
          </p:cNvPr>
          <p:cNvSpPr/>
          <p:nvPr/>
        </p:nvSpPr>
        <p:spPr>
          <a:xfrm>
            <a:off x="1408670" y="5399902"/>
            <a:ext cx="7698260" cy="1297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6787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017E918-6CAD-AAA3-A99E-7A44271E5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8" b="2258"/>
          <a:stretch/>
        </p:blipFill>
        <p:spPr>
          <a:xfrm>
            <a:off x="698499" y="-1"/>
            <a:ext cx="10689167" cy="68580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E2B29C1-80E6-C35B-0689-94571F36B817}"/>
              </a:ext>
            </a:extLst>
          </p:cNvPr>
          <p:cNvSpPr txBox="1"/>
          <p:nvPr/>
        </p:nvSpPr>
        <p:spPr>
          <a:xfrm>
            <a:off x="7068064" y="1334530"/>
            <a:ext cx="122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Inkl. ECPR. </a:t>
            </a:r>
          </a:p>
        </p:txBody>
      </p:sp>
    </p:spTree>
    <p:extLst>
      <p:ext uri="{BB962C8B-B14F-4D97-AF65-F5344CB8AC3E}">
        <p14:creationId xmlns:p14="http://schemas.microsoft.com/office/powerpoint/2010/main" val="5134746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CE73584-2EDC-B186-6247-3985F2AD5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83" b="154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9041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35040D-800F-60FD-8A83-BA5119166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39D26D4-59A1-4594-E21A-F8073C631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3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9FA483-32AF-CF42-8609-F07AFCE4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/>
              <a:t>ECPR – </a:t>
            </a:r>
            <a:r>
              <a:rPr lang="sv-SE" sz="3200" dirty="0"/>
              <a:t>vad kan man förvänta sig</a:t>
            </a:r>
            <a:r>
              <a:rPr lang="sv-SE" sz="3600" dirty="0"/>
              <a:t>?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144D493-8052-F04E-999E-A567387B5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" t="76445" r="6340" b="7657"/>
          <a:stretch/>
        </p:blipFill>
        <p:spPr>
          <a:xfrm>
            <a:off x="245022" y="3960047"/>
            <a:ext cx="11691479" cy="12228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39DDFAA-9AAE-474A-B818-E189A0DE1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" t="2702" r="8747" b="85771"/>
          <a:stretch/>
        </p:blipFill>
        <p:spPr>
          <a:xfrm>
            <a:off x="245020" y="2749771"/>
            <a:ext cx="11608107" cy="10208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791B3F3-52BF-3ADC-9902-34F6FB6E3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47" b="11529"/>
          <a:stretch/>
        </p:blipFill>
        <p:spPr>
          <a:xfrm>
            <a:off x="8529639" y="814389"/>
            <a:ext cx="2120900" cy="17459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F30FFBD-4AB9-B3B9-40C8-655AC3128431}"/>
              </a:ext>
            </a:extLst>
          </p:cNvPr>
          <p:cNvSpPr/>
          <p:nvPr/>
        </p:nvSpPr>
        <p:spPr>
          <a:xfrm>
            <a:off x="381000" y="4850296"/>
            <a:ext cx="10045148" cy="417443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81EA9B2-4F82-4792-D042-F0C2E100F8E7}"/>
              </a:ext>
            </a:extLst>
          </p:cNvPr>
          <p:cNvSpPr txBox="1"/>
          <p:nvPr/>
        </p:nvSpPr>
        <p:spPr>
          <a:xfrm>
            <a:off x="381000" y="-73093"/>
            <a:ext cx="60497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000" b="0" i="0" u="none" strike="noStrike" cap="none" spc="0" normalizeH="0" baseline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Per Nordberg, Överläkare, docent, THIVA KS Solna</a:t>
            </a:r>
          </a:p>
        </p:txBody>
      </p:sp>
    </p:spTree>
    <p:extLst>
      <p:ext uri="{BB962C8B-B14F-4D97-AF65-F5344CB8AC3E}">
        <p14:creationId xmlns:p14="http://schemas.microsoft.com/office/powerpoint/2010/main" val="2684320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D2237BBD-F6BA-9743-BD24-6FAB912DC4DA}"/>
              </a:ext>
            </a:extLst>
          </p:cNvPr>
          <p:cNvSpPr txBox="1">
            <a:spLocks/>
          </p:cNvSpPr>
          <p:nvPr/>
        </p:nvSpPr>
        <p:spPr>
          <a:xfrm>
            <a:off x="1764196" y="551001"/>
            <a:ext cx="8572500" cy="101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67500" lnSpcReduction="20000"/>
          </a:bodyPr>
          <a:lstStyle>
            <a:lvl1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0" algn="l" defTabSz="308048" rtl="0" latinLnBrk="0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4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marL="0" marR="0" lvl="0" indent="0" algn="ctr" defTabSz="308048" rtl="0" eaLnBrk="1" fontAlgn="auto" latinLnBrk="0" hangingPunct="1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0" cap="all" spc="0" normalizeH="0" baseline="0" noProof="0" dirty="0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Hjärtstopp – utfallsmått</a:t>
            </a:r>
          </a:p>
          <a:p>
            <a:pPr marL="0" marR="0" lvl="0" indent="0" algn="ctr" defTabSz="308048" rtl="0" eaLnBrk="1" fontAlgn="auto" latinLnBrk="0" hangingPunct="1">
              <a:lnSpc>
                <a:spcPct val="80000"/>
              </a:lnSpc>
              <a:spcBef>
                <a:spcPts val="14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0" cap="all" spc="0" normalizeH="0" baseline="0" noProof="0" dirty="0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Cerebral </a:t>
            </a:r>
            <a:r>
              <a:rPr kumimoji="0" lang="sv-SE" sz="2200" b="0" i="0" u="none" strike="noStrike" kern="0" cap="all" spc="0" normalizeH="0" baseline="0" noProof="0" dirty="0" err="1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performance</a:t>
            </a:r>
            <a:r>
              <a:rPr kumimoji="0" lang="sv-SE" sz="2200" b="0" i="0" u="none" strike="noStrike" kern="0" cap="all" spc="0" normalizeH="0" baseline="0" noProof="0" dirty="0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 </a:t>
            </a:r>
            <a:r>
              <a:rPr kumimoji="0" lang="sv-SE" sz="2200" b="0" i="0" u="none" strike="noStrike" kern="0" cap="all" spc="0" normalizeH="0" baseline="0" noProof="0" dirty="0" err="1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category</a:t>
            </a:r>
            <a:r>
              <a:rPr kumimoji="0" lang="sv-SE" sz="2200" b="0" i="0" u="none" strike="noStrike" kern="0" cap="all" spc="0" normalizeH="0" baseline="0" noProof="0" dirty="0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 </a:t>
            </a:r>
            <a:r>
              <a:rPr kumimoji="0" lang="sv-SE" sz="2200" b="0" i="0" u="none" strike="noStrike" kern="0" cap="all" spc="0" normalizeH="0" baseline="0" noProof="0" dirty="0" err="1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scale</a:t>
            </a:r>
            <a:r>
              <a:rPr kumimoji="0" lang="sv-SE" sz="2200" b="0" i="0" u="none" strike="noStrike" kern="0" cap="all" spc="0" normalizeH="0" baseline="0" noProof="0" dirty="0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"/>
                <a:sym typeface="DIN Condensed"/>
              </a:rPr>
              <a:t> (CPC)</a:t>
            </a:r>
          </a:p>
        </p:txBody>
      </p:sp>
      <p:pic>
        <p:nvPicPr>
          <p:cNvPr id="4" name="Bild" descr="Bild">
            <a:extLst>
              <a:ext uri="{FF2B5EF4-FFF2-40B4-BE49-F238E27FC236}">
                <a16:creationId xmlns:a16="http://schemas.microsoft.com/office/drawing/2014/main" id="{E89819C5-A658-754A-AA31-708F4DAA0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3"/>
          <a:stretch/>
        </p:blipFill>
        <p:spPr>
          <a:xfrm>
            <a:off x="3061253" y="1492868"/>
            <a:ext cx="5725671" cy="51994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6760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A1A0EA7-730B-A7E4-B489-3ED18F67BB17}"/>
              </a:ext>
            </a:extLst>
          </p:cNvPr>
          <p:cNvSpPr txBox="1"/>
          <p:nvPr/>
        </p:nvSpPr>
        <p:spPr>
          <a:xfrm>
            <a:off x="4119740" y="288278"/>
            <a:ext cx="2689775" cy="4616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ECPR 2020-22, n=92</a:t>
            </a:r>
          </a:p>
        </p:txBody>
      </p:sp>
      <p:cxnSp>
        <p:nvCxnSpPr>
          <p:cNvPr id="6" name="Rak pil 5">
            <a:extLst>
              <a:ext uri="{FF2B5EF4-FFF2-40B4-BE49-F238E27FC236}">
                <a16:creationId xmlns:a16="http://schemas.microsoft.com/office/drawing/2014/main" id="{C54E8CD7-B5D1-DE26-B093-D3925B0A5F3C}"/>
              </a:ext>
            </a:extLst>
          </p:cNvPr>
          <p:cNvCxnSpPr>
            <a:cxnSpLocks/>
          </p:cNvCxnSpPr>
          <p:nvPr/>
        </p:nvCxnSpPr>
        <p:spPr>
          <a:xfrm>
            <a:off x="5476897" y="739441"/>
            <a:ext cx="0" cy="18725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pil 7">
            <a:extLst>
              <a:ext uri="{FF2B5EF4-FFF2-40B4-BE49-F238E27FC236}">
                <a16:creationId xmlns:a16="http://schemas.microsoft.com/office/drawing/2014/main" id="{D8E68D29-E680-FA60-DA09-0A680CF97468}"/>
              </a:ext>
            </a:extLst>
          </p:cNvPr>
          <p:cNvCxnSpPr/>
          <p:nvPr/>
        </p:nvCxnSpPr>
        <p:spPr>
          <a:xfrm>
            <a:off x="5475514" y="1763481"/>
            <a:ext cx="157842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D5050576-F688-89BB-4D66-16FE988C472C}"/>
              </a:ext>
            </a:extLst>
          </p:cNvPr>
          <p:cNvSpPr txBox="1"/>
          <p:nvPr/>
        </p:nvSpPr>
        <p:spPr>
          <a:xfrm>
            <a:off x="7467600" y="1386192"/>
            <a:ext cx="3850926" cy="769441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Patienter som fått ROSC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innan ankomst till sjukhus, n=25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E9C2F62-B755-8B0C-9F75-0C944E674769}"/>
              </a:ext>
            </a:extLst>
          </p:cNvPr>
          <p:cNvSpPr txBox="1"/>
          <p:nvPr/>
        </p:nvSpPr>
        <p:spPr>
          <a:xfrm>
            <a:off x="4069937" y="2618763"/>
            <a:ext cx="2811154" cy="43088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Patienter till NKS, n=67</a:t>
            </a:r>
          </a:p>
        </p:txBody>
      </p:sp>
      <p:cxnSp>
        <p:nvCxnSpPr>
          <p:cNvPr id="13" name="Rak pil 12">
            <a:extLst>
              <a:ext uri="{FF2B5EF4-FFF2-40B4-BE49-F238E27FC236}">
                <a16:creationId xmlns:a16="http://schemas.microsoft.com/office/drawing/2014/main" id="{683D50A2-6F1F-9747-3B95-618789D1E5DD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flipH="1">
            <a:off x="5462056" y="3049650"/>
            <a:ext cx="13458" cy="12761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ruta 14">
            <a:extLst>
              <a:ext uri="{FF2B5EF4-FFF2-40B4-BE49-F238E27FC236}">
                <a16:creationId xmlns:a16="http://schemas.microsoft.com/office/drawing/2014/main" id="{1D4F2EE2-8011-F680-53E2-FD113F973A93}"/>
              </a:ext>
            </a:extLst>
          </p:cNvPr>
          <p:cNvSpPr txBox="1"/>
          <p:nvPr/>
        </p:nvSpPr>
        <p:spPr>
          <a:xfrm>
            <a:off x="3471511" y="4325827"/>
            <a:ext cx="3981090" cy="43088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ECMO-behandling initierad, n=32</a:t>
            </a:r>
          </a:p>
        </p:txBody>
      </p:sp>
      <p:cxnSp>
        <p:nvCxnSpPr>
          <p:cNvPr id="16" name="Rak pil 15">
            <a:extLst>
              <a:ext uri="{FF2B5EF4-FFF2-40B4-BE49-F238E27FC236}">
                <a16:creationId xmlns:a16="http://schemas.microsoft.com/office/drawing/2014/main" id="{D912F645-93D5-39C7-0C7C-93F76919B0C8}"/>
              </a:ext>
            </a:extLst>
          </p:cNvPr>
          <p:cNvCxnSpPr/>
          <p:nvPr/>
        </p:nvCxnSpPr>
        <p:spPr>
          <a:xfrm>
            <a:off x="5464628" y="3686894"/>
            <a:ext cx="157842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545325D2-24B0-77DF-88DD-E8DE2359B705}"/>
              </a:ext>
            </a:extLst>
          </p:cNvPr>
          <p:cNvSpPr txBox="1"/>
          <p:nvPr/>
        </p:nvSpPr>
        <p:spPr>
          <a:xfrm>
            <a:off x="7467600" y="3479798"/>
            <a:ext cx="2184124" cy="43088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ECMO ej initierad</a:t>
            </a:r>
          </a:p>
        </p:txBody>
      </p:sp>
      <p:cxnSp>
        <p:nvCxnSpPr>
          <p:cNvPr id="19" name="Rak pil 18">
            <a:extLst>
              <a:ext uri="{FF2B5EF4-FFF2-40B4-BE49-F238E27FC236}">
                <a16:creationId xmlns:a16="http://schemas.microsoft.com/office/drawing/2014/main" id="{9A4868AD-E31C-A5E4-9441-4DE588CC7372}"/>
              </a:ext>
            </a:extLst>
          </p:cNvPr>
          <p:cNvCxnSpPr>
            <a:cxnSpLocks/>
          </p:cNvCxnSpPr>
          <p:nvPr/>
        </p:nvCxnSpPr>
        <p:spPr>
          <a:xfrm>
            <a:off x="5475514" y="4794274"/>
            <a:ext cx="0" cy="12155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5D73E4E6-AE45-ED0F-A944-943BF59D0854}"/>
              </a:ext>
            </a:extLst>
          </p:cNvPr>
          <p:cNvSpPr txBox="1"/>
          <p:nvPr/>
        </p:nvSpPr>
        <p:spPr>
          <a:xfrm>
            <a:off x="3451558" y="6019074"/>
            <a:ext cx="4042966" cy="43088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Inlagd på THIVA med ECMO, n=22</a:t>
            </a:r>
          </a:p>
        </p:txBody>
      </p:sp>
      <p:cxnSp>
        <p:nvCxnSpPr>
          <p:cNvPr id="23" name="Rak pil 22">
            <a:extLst>
              <a:ext uri="{FF2B5EF4-FFF2-40B4-BE49-F238E27FC236}">
                <a16:creationId xmlns:a16="http://schemas.microsoft.com/office/drawing/2014/main" id="{8E165AB9-B8D2-66BA-E0D1-AE8276EF1B06}"/>
              </a:ext>
            </a:extLst>
          </p:cNvPr>
          <p:cNvCxnSpPr/>
          <p:nvPr/>
        </p:nvCxnSpPr>
        <p:spPr>
          <a:xfrm>
            <a:off x="5475514" y="5241374"/>
            <a:ext cx="157842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ruta 23">
            <a:extLst>
              <a:ext uri="{FF2B5EF4-FFF2-40B4-BE49-F238E27FC236}">
                <a16:creationId xmlns:a16="http://schemas.microsoft.com/office/drawing/2014/main" id="{D131B201-1A5F-4047-EC34-D382CAFDA8D8}"/>
              </a:ext>
            </a:extLst>
          </p:cNvPr>
          <p:cNvSpPr txBox="1"/>
          <p:nvPr/>
        </p:nvSpPr>
        <p:spPr>
          <a:xfrm>
            <a:off x="7467600" y="5010143"/>
            <a:ext cx="2951577" cy="4308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ECMO avslutad på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angio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4DDAC73-551F-A88F-0763-054B5341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70" y="-179570"/>
            <a:ext cx="9514703" cy="727733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9BBD7E3-7E1C-57CA-6F29-1900718E0676}"/>
              </a:ext>
            </a:extLst>
          </p:cNvPr>
          <p:cNvSpPr txBox="1"/>
          <p:nvPr/>
        </p:nvSpPr>
        <p:spPr>
          <a:xfrm>
            <a:off x="2273643" y="1581666"/>
            <a:ext cx="603910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1. Tid till beslut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61AB2E5-33E9-9544-412E-518AF512BC70}"/>
              </a:ext>
            </a:extLst>
          </p:cNvPr>
          <p:cNvSpPr txBox="1"/>
          <p:nvPr/>
        </p:nvSpPr>
        <p:spPr>
          <a:xfrm>
            <a:off x="3076446" y="2752941"/>
            <a:ext cx="701902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2. Tid till </a:t>
            </a:r>
            <a:r>
              <a:rPr lang="sv-SE" sz="48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kanylering</a:t>
            </a:r>
            <a:endParaRPr lang="sv-SE" sz="4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6C09259-35EC-A9BB-B2F0-E6C05A3B39EA}"/>
              </a:ext>
            </a:extLst>
          </p:cNvPr>
          <p:cNvSpPr txBox="1"/>
          <p:nvPr/>
        </p:nvSpPr>
        <p:spPr>
          <a:xfrm>
            <a:off x="3994966" y="3924216"/>
            <a:ext cx="7608029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3. Tid till ECMO-start</a:t>
            </a:r>
          </a:p>
        </p:txBody>
      </p:sp>
    </p:spTree>
    <p:extLst>
      <p:ext uri="{BB962C8B-B14F-4D97-AF65-F5344CB8AC3E}">
        <p14:creationId xmlns:p14="http://schemas.microsoft.com/office/powerpoint/2010/main" val="36929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9D561A-438D-489F-92FC-F8CC25905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2" y="1"/>
            <a:ext cx="10515600" cy="1046922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chemeClr val="tx1"/>
                </a:solidFill>
              </a:rPr>
              <a:t>ECPR-kriterier på sjukhuset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75A242A-9D70-4EB5-83B3-71FC6756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92" y="1444459"/>
            <a:ext cx="8022856" cy="36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>
            <a:extLst>
              <a:ext uri="{FF2B5EF4-FFF2-40B4-BE49-F238E27FC236}">
                <a16:creationId xmlns:a16="http://schemas.microsoft.com/office/drawing/2014/main" id="{2DF225A5-5DD8-4F4B-B076-5403825A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5" y="480217"/>
            <a:ext cx="10860386" cy="63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5712FF20-281A-403B-A2E5-5690472167C7}"/>
              </a:ext>
            </a:extLst>
          </p:cNvPr>
          <p:cNvCxnSpPr>
            <a:cxnSpLocks/>
          </p:cNvCxnSpPr>
          <p:nvPr/>
        </p:nvCxnSpPr>
        <p:spPr>
          <a:xfrm>
            <a:off x="1676403" y="5259538"/>
            <a:ext cx="9590453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C1BFE059-66EA-9257-8CFC-32224224D800}"/>
              </a:ext>
            </a:extLst>
          </p:cNvPr>
          <p:cNvSpPr txBox="1"/>
          <p:nvPr/>
        </p:nvSpPr>
        <p:spPr>
          <a:xfrm>
            <a:off x="512622" y="3059668"/>
            <a:ext cx="5818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C96AFB7-4A8A-C2B9-4534-4652323A9E46}"/>
              </a:ext>
            </a:extLst>
          </p:cNvPr>
          <p:cNvSpPr txBox="1"/>
          <p:nvPr/>
        </p:nvSpPr>
        <p:spPr>
          <a:xfrm>
            <a:off x="360223" y="2233047"/>
            <a:ext cx="775854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 </a:t>
            </a: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(min)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5230677-BA95-4D3E-B792-95FBFD38F4B1}"/>
              </a:ext>
            </a:extLst>
          </p:cNvPr>
          <p:cNvSpPr/>
          <p:nvPr/>
        </p:nvSpPr>
        <p:spPr>
          <a:xfrm>
            <a:off x="0" y="5159"/>
            <a:ext cx="12192000" cy="1054100"/>
          </a:xfrm>
          <a:prstGeom prst="rect">
            <a:avLst/>
          </a:prstGeom>
          <a:solidFill>
            <a:srgbClr val="FB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A3FEA265-E0B6-48FA-B1F7-7A37AC0A9142}"/>
              </a:ext>
            </a:extLst>
          </p:cNvPr>
          <p:cNvSpPr txBox="1">
            <a:spLocks/>
          </p:cNvSpPr>
          <p:nvPr/>
        </p:nvSpPr>
        <p:spPr>
          <a:xfrm>
            <a:off x="838200" y="207939"/>
            <a:ext cx="10515600" cy="8894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Display Titling" panose="02000600040000020004" pitchFamily="50" charset="0"/>
                <a:ea typeface="+mj-ea"/>
                <a:cs typeface="+mj-cs"/>
              </a:rPr>
              <a:t>TID FRÅN HJÄRTSTOPP TILL ECMO-START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6FC69A60-BD48-4E4B-B65F-022ABDB3AB8C}"/>
              </a:ext>
            </a:extLst>
          </p:cNvPr>
          <p:cNvSpPr/>
          <p:nvPr/>
        </p:nvSpPr>
        <p:spPr>
          <a:xfrm>
            <a:off x="9742110" y="340083"/>
            <a:ext cx="96252" cy="962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BFD947C-C0E7-489C-B638-9BF72F6D5D25}"/>
              </a:ext>
            </a:extLst>
          </p:cNvPr>
          <p:cNvSpPr txBox="1"/>
          <p:nvPr/>
        </p:nvSpPr>
        <p:spPr>
          <a:xfrm>
            <a:off x="9908898" y="239718"/>
            <a:ext cx="1604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Överlevare med ECMO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6F3AF31D-8D60-4C8F-9349-6E6B6344BB2B}"/>
              </a:ext>
            </a:extLst>
          </p:cNvPr>
          <p:cNvSpPr/>
          <p:nvPr/>
        </p:nvSpPr>
        <p:spPr>
          <a:xfrm>
            <a:off x="9742110" y="578208"/>
            <a:ext cx="96252" cy="96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B02166D-F171-43AD-BD3A-239A8E7BE222}"/>
              </a:ext>
            </a:extLst>
          </p:cNvPr>
          <p:cNvSpPr txBox="1"/>
          <p:nvPr/>
        </p:nvSpPr>
        <p:spPr>
          <a:xfrm>
            <a:off x="9908898" y="482606"/>
            <a:ext cx="1876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Icke-överlevare med ECMO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0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ktangel 113">
            <a:extLst>
              <a:ext uri="{FF2B5EF4-FFF2-40B4-BE49-F238E27FC236}">
                <a16:creationId xmlns:a16="http://schemas.microsoft.com/office/drawing/2014/main" id="{3146AE07-E9FB-4216-8A43-3D74CA424307}"/>
              </a:ext>
            </a:extLst>
          </p:cNvPr>
          <p:cNvSpPr/>
          <p:nvPr/>
        </p:nvSpPr>
        <p:spPr>
          <a:xfrm>
            <a:off x="0" y="0"/>
            <a:ext cx="12192000" cy="1054100"/>
          </a:xfrm>
          <a:prstGeom prst="rect">
            <a:avLst/>
          </a:prstGeom>
          <a:solidFill>
            <a:srgbClr val="FB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D0D5443-F40D-46E8-AEF7-852AFD6B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84" y="1165225"/>
            <a:ext cx="11388275" cy="1325563"/>
          </a:xfrm>
        </p:spPr>
        <p:txBody>
          <a:bodyPr>
            <a:normAutofit/>
          </a:bodyPr>
          <a:lstStyle/>
          <a:p>
            <a:pPr>
              <a:tabLst>
                <a:tab pos="4754563" algn="ctr"/>
                <a:tab pos="9144000" algn="ctr"/>
              </a:tabLst>
            </a:pPr>
            <a:r>
              <a:rPr lang="sv-SE" sz="2400" b="1" dirty="0">
                <a:solidFill>
                  <a:srgbClr val="FF0000"/>
                </a:solidFill>
              </a:rPr>
              <a:t>ROSC </a:t>
            </a:r>
            <a:r>
              <a:rPr lang="sv-SE" sz="2400" b="1">
                <a:solidFill>
                  <a:srgbClr val="FF0000"/>
                </a:solidFill>
              </a:rPr>
              <a:t>innan ECMO 	ECPR-fall </a:t>
            </a:r>
            <a:r>
              <a:rPr lang="sv-SE" sz="2400" b="1" dirty="0">
                <a:solidFill>
                  <a:srgbClr val="FF0000"/>
                </a:solidFill>
              </a:rPr>
              <a:t>men </a:t>
            </a:r>
            <a:r>
              <a:rPr lang="sv-SE" sz="2400" b="1">
                <a:solidFill>
                  <a:srgbClr val="FF0000"/>
                </a:solidFill>
              </a:rPr>
              <a:t>ej ECMO 	ECMO </a:t>
            </a:r>
            <a:r>
              <a:rPr lang="sv-SE" sz="2400" b="1" dirty="0">
                <a:solidFill>
                  <a:srgbClr val="FF0000"/>
                </a:solidFill>
              </a:rPr>
              <a:t>initierad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B2467FA-7236-426F-A03E-52E4C617C6D9}"/>
              </a:ext>
            </a:extLst>
          </p:cNvPr>
          <p:cNvSpPr txBox="1"/>
          <p:nvPr/>
        </p:nvSpPr>
        <p:spPr>
          <a:xfrm>
            <a:off x="499706" y="4958470"/>
            <a:ext cx="2510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fall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15/25 utskrivna levande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11FC74B7-75E8-4EFD-AD0C-779BC220D919}"/>
              </a:ext>
            </a:extLst>
          </p:cNvPr>
          <p:cNvSpPr txBox="1"/>
          <p:nvPr/>
        </p:nvSpPr>
        <p:spPr>
          <a:xfrm>
            <a:off x="8951552" y="77847"/>
            <a:ext cx="17155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ECPR-fall men ej kanylerad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88A077B4-CC22-43E0-B414-A126F1129F82}"/>
              </a:ext>
            </a:extLst>
          </p:cNvPr>
          <p:cNvSpPr txBox="1"/>
          <p:nvPr/>
        </p:nvSpPr>
        <p:spPr>
          <a:xfrm>
            <a:off x="11017535" y="77847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ECMO initierad, </a:t>
            </a:r>
            <a:b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avslut </a:t>
            </a:r>
            <a:r>
              <a:rPr kumimoji="0" lang="sv-S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angiolab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lips 34">
            <a:extLst>
              <a:ext uri="{FF2B5EF4-FFF2-40B4-BE49-F238E27FC236}">
                <a16:creationId xmlns:a16="http://schemas.microsoft.com/office/drawing/2014/main" id="{E869E0EF-ECA2-4364-94A4-A3FAB86D10BC}"/>
              </a:ext>
            </a:extLst>
          </p:cNvPr>
          <p:cNvSpPr/>
          <p:nvPr/>
        </p:nvSpPr>
        <p:spPr>
          <a:xfrm>
            <a:off x="7135824" y="92104"/>
            <a:ext cx="233096" cy="23309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6E0969F0-5950-473E-83AF-E1FEA8118DAD}"/>
              </a:ext>
            </a:extLst>
          </p:cNvPr>
          <p:cNvSpPr txBox="1"/>
          <p:nvPr/>
        </p:nvSpPr>
        <p:spPr>
          <a:xfrm>
            <a:off x="7354143" y="77847"/>
            <a:ext cx="1236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ROSC innan ECMO</a:t>
            </a:r>
          </a:p>
        </p:txBody>
      </p:sp>
      <p:sp>
        <p:nvSpPr>
          <p:cNvPr id="37" name="Ellips 36">
            <a:extLst>
              <a:ext uri="{FF2B5EF4-FFF2-40B4-BE49-F238E27FC236}">
                <a16:creationId xmlns:a16="http://schemas.microsoft.com/office/drawing/2014/main" id="{15FFFA26-B419-4995-8965-D2CB70B22B6A}"/>
              </a:ext>
            </a:extLst>
          </p:cNvPr>
          <p:cNvSpPr/>
          <p:nvPr/>
        </p:nvSpPr>
        <p:spPr>
          <a:xfrm>
            <a:off x="8736024" y="92104"/>
            <a:ext cx="233096" cy="233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 38">
            <a:extLst>
              <a:ext uri="{FF2B5EF4-FFF2-40B4-BE49-F238E27FC236}">
                <a16:creationId xmlns:a16="http://schemas.microsoft.com/office/drawing/2014/main" id="{7E0FE449-F268-4D39-9B38-5B31BC048F5B}"/>
              </a:ext>
            </a:extLst>
          </p:cNvPr>
          <p:cNvSpPr/>
          <p:nvPr/>
        </p:nvSpPr>
        <p:spPr>
          <a:xfrm>
            <a:off x="10783899" y="92104"/>
            <a:ext cx="233096" cy="233096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Rak koppling 51">
            <a:extLst>
              <a:ext uri="{FF2B5EF4-FFF2-40B4-BE49-F238E27FC236}">
                <a16:creationId xmlns:a16="http://schemas.microsoft.com/office/drawing/2014/main" id="{105C0AB7-CF40-4C93-B9D1-3D6BAA1F1121}"/>
              </a:ext>
            </a:extLst>
          </p:cNvPr>
          <p:cNvCxnSpPr>
            <a:cxnSpLocks/>
          </p:cNvCxnSpPr>
          <p:nvPr/>
        </p:nvCxnSpPr>
        <p:spPr>
          <a:xfrm>
            <a:off x="3548837" y="1828006"/>
            <a:ext cx="0" cy="487402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8" name="Rubrik 1">
            <a:extLst>
              <a:ext uri="{FF2B5EF4-FFF2-40B4-BE49-F238E27FC236}">
                <a16:creationId xmlns:a16="http://schemas.microsoft.com/office/drawing/2014/main" id="{B1ACEA72-690C-461E-9050-DEFE0717BF57}"/>
              </a:ext>
            </a:extLst>
          </p:cNvPr>
          <p:cNvSpPr txBox="1">
            <a:spLocks/>
          </p:cNvSpPr>
          <p:nvPr/>
        </p:nvSpPr>
        <p:spPr>
          <a:xfrm>
            <a:off x="476250" y="1460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Display Titling" panose="02000600040000020004" pitchFamily="50" charset="0"/>
              <a:ea typeface="+mj-ea"/>
              <a:cs typeface="+mj-cs"/>
            </a:endParaRPr>
          </a:p>
        </p:txBody>
      </p:sp>
      <p:cxnSp>
        <p:nvCxnSpPr>
          <p:cNvPr id="186" name="Rak koppling 51">
            <a:extLst>
              <a:ext uri="{FF2B5EF4-FFF2-40B4-BE49-F238E27FC236}">
                <a16:creationId xmlns:a16="http://schemas.microsoft.com/office/drawing/2014/main" id="{492B320C-79FD-4A4D-8EBC-92E6CD41B4CE}"/>
              </a:ext>
            </a:extLst>
          </p:cNvPr>
          <p:cNvCxnSpPr>
            <a:cxnSpLocks/>
          </p:cNvCxnSpPr>
          <p:nvPr/>
        </p:nvCxnSpPr>
        <p:spPr>
          <a:xfrm>
            <a:off x="7635513" y="1828006"/>
            <a:ext cx="0" cy="48465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1" name="textruta 250">
            <a:extLst>
              <a:ext uri="{FF2B5EF4-FFF2-40B4-BE49-F238E27FC236}">
                <a16:creationId xmlns:a16="http://schemas.microsoft.com/office/drawing/2014/main" id="{147816EC-F338-1941-80EC-0F8842B4C4E4}"/>
              </a:ext>
            </a:extLst>
          </p:cNvPr>
          <p:cNvSpPr txBox="1"/>
          <p:nvPr/>
        </p:nvSpPr>
        <p:spPr>
          <a:xfrm>
            <a:off x="3839114" y="4958470"/>
            <a:ext cx="3488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 fall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14/35 laktat  &lt;15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12/35 tid från hjärtstopp &lt;45 min</a:t>
            </a:r>
          </a:p>
        </p:txBody>
      </p:sp>
      <p:sp>
        <p:nvSpPr>
          <p:cNvPr id="252" name="textruta 251">
            <a:extLst>
              <a:ext uri="{FF2B5EF4-FFF2-40B4-BE49-F238E27FC236}">
                <a16:creationId xmlns:a16="http://schemas.microsoft.com/office/drawing/2014/main" id="{128CB12E-807B-D843-AFB1-28886CBD94AE}"/>
              </a:ext>
            </a:extLst>
          </p:cNvPr>
          <p:cNvSpPr txBox="1"/>
          <p:nvPr/>
        </p:nvSpPr>
        <p:spPr>
          <a:xfrm>
            <a:off x="7740200" y="4967004"/>
            <a:ext cx="4314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fall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10/32 avslutades på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angiolab</a:t>
            </a: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22/32 på ECMO till IVA levande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8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/22 utskrivna levande från IVA/sjukhus</a:t>
            </a:r>
          </a:p>
        </p:txBody>
      </p:sp>
      <p:sp>
        <p:nvSpPr>
          <p:cNvPr id="55" name="textruta 54">
            <a:extLst>
              <a:ext uri="{FF2B5EF4-FFF2-40B4-BE49-F238E27FC236}">
                <a16:creationId xmlns:a16="http://schemas.microsoft.com/office/drawing/2014/main" id="{15A1DFE0-A21E-AE4B-8843-3B48E6C59753}"/>
              </a:ext>
            </a:extLst>
          </p:cNvPr>
          <p:cNvSpPr txBox="1"/>
          <p:nvPr/>
        </p:nvSpPr>
        <p:spPr>
          <a:xfrm>
            <a:off x="11020551" y="588393"/>
            <a:ext cx="108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ECMO initierad,</a:t>
            </a:r>
            <a:b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till IVA</a:t>
            </a:r>
          </a:p>
        </p:txBody>
      </p:sp>
      <p:sp>
        <p:nvSpPr>
          <p:cNvPr id="56" name="Ellips 55">
            <a:extLst>
              <a:ext uri="{FF2B5EF4-FFF2-40B4-BE49-F238E27FC236}">
                <a16:creationId xmlns:a16="http://schemas.microsoft.com/office/drawing/2014/main" id="{FC71E637-2064-6640-8206-7FDE41837ABC}"/>
              </a:ext>
            </a:extLst>
          </p:cNvPr>
          <p:cNvSpPr/>
          <p:nvPr/>
        </p:nvSpPr>
        <p:spPr>
          <a:xfrm>
            <a:off x="10786915" y="602650"/>
            <a:ext cx="233096" cy="23309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Ellips 186">
            <a:extLst>
              <a:ext uri="{FF2B5EF4-FFF2-40B4-BE49-F238E27FC236}">
                <a16:creationId xmlns:a16="http://schemas.microsoft.com/office/drawing/2014/main" id="{D53F2989-A730-654C-A8DB-F3352850BF2A}"/>
              </a:ext>
            </a:extLst>
          </p:cNvPr>
          <p:cNvSpPr/>
          <p:nvPr/>
        </p:nvSpPr>
        <p:spPr>
          <a:xfrm>
            <a:off x="10126410" y="2486481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Ellips 187">
            <a:extLst>
              <a:ext uri="{FF2B5EF4-FFF2-40B4-BE49-F238E27FC236}">
                <a16:creationId xmlns:a16="http://schemas.microsoft.com/office/drawing/2014/main" id="{151D21A1-A6AD-0A4C-A14C-282D6539A6F7}"/>
              </a:ext>
            </a:extLst>
          </p:cNvPr>
          <p:cNvSpPr/>
          <p:nvPr/>
        </p:nvSpPr>
        <p:spPr>
          <a:xfrm>
            <a:off x="10522134" y="2486481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Ellips 84">
            <a:extLst>
              <a:ext uri="{FF2B5EF4-FFF2-40B4-BE49-F238E27FC236}">
                <a16:creationId xmlns:a16="http://schemas.microsoft.com/office/drawing/2014/main" id="{78D6726A-4E7B-450D-A17F-B2885D33D618}"/>
              </a:ext>
            </a:extLst>
          </p:cNvPr>
          <p:cNvSpPr/>
          <p:nvPr/>
        </p:nvSpPr>
        <p:spPr>
          <a:xfrm>
            <a:off x="9730686" y="2486481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Ellips 104">
            <a:extLst>
              <a:ext uri="{FF2B5EF4-FFF2-40B4-BE49-F238E27FC236}">
                <a16:creationId xmlns:a16="http://schemas.microsoft.com/office/drawing/2014/main" id="{3ACFF205-0C8E-9A43-B820-3461CFCC6F99}"/>
              </a:ext>
            </a:extLst>
          </p:cNvPr>
          <p:cNvSpPr/>
          <p:nvPr/>
        </p:nvSpPr>
        <p:spPr>
          <a:xfrm>
            <a:off x="4387440" y="2493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Ellips 109">
            <a:extLst>
              <a:ext uri="{FF2B5EF4-FFF2-40B4-BE49-F238E27FC236}">
                <a16:creationId xmlns:a16="http://schemas.microsoft.com/office/drawing/2014/main" id="{4A3B1BF6-43FF-0F42-AA26-075CB9245A2C}"/>
              </a:ext>
            </a:extLst>
          </p:cNvPr>
          <p:cNvSpPr/>
          <p:nvPr/>
        </p:nvSpPr>
        <p:spPr>
          <a:xfrm>
            <a:off x="4779326" y="2493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Ellips 114">
            <a:extLst>
              <a:ext uri="{FF2B5EF4-FFF2-40B4-BE49-F238E27FC236}">
                <a16:creationId xmlns:a16="http://schemas.microsoft.com/office/drawing/2014/main" id="{65151D43-FBA7-E045-9B75-C15B3D326D6F}"/>
              </a:ext>
            </a:extLst>
          </p:cNvPr>
          <p:cNvSpPr/>
          <p:nvPr/>
        </p:nvSpPr>
        <p:spPr>
          <a:xfrm>
            <a:off x="5162503" y="2493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Ellips 115">
            <a:extLst>
              <a:ext uri="{FF2B5EF4-FFF2-40B4-BE49-F238E27FC236}">
                <a16:creationId xmlns:a16="http://schemas.microsoft.com/office/drawing/2014/main" id="{88B922DB-A296-E544-BCA4-8B80F2E0B6F7}"/>
              </a:ext>
            </a:extLst>
          </p:cNvPr>
          <p:cNvSpPr/>
          <p:nvPr/>
        </p:nvSpPr>
        <p:spPr>
          <a:xfrm>
            <a:off x="5563097" y="2493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Ellips 116">
            <a:extLst>
              <a:ext uri="{FF2B5EF4-FFF2-40B4-BE49-F238E27FC236}">
                <a16:creationId xmlns:a16="http://schemas.microsoft.com/office/drawing/2014/main" id="{FEC7DBAC-9F1A-BC44-978A-BAD384F25555}"/>
              </a:ext>
            </a:extLst>
          </p:cNvPr>
          <p:cNvSpPr/>
          <p:nvPr/>
        </p:nvSpPr>
        <p:spPr>
          <a:xfrm>
            <a:off x="4387440" y="2874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Ellips 117">
            <a:extLst>
              <a:ext uri="{FF2B5EF4-FFF2-40B4-BE49-F238E27FC236}">
                <a16:creationId xmlns:a16="http://schemas.microsoft.com/office/drawing/2014/main" id="{0F0FF38F-E21A-5048-A363-4D2AEB8E6488}"/>
              </a:ext>
            </a:extLst>
          </p:cNvPr>
          <p:cNvSpPr/>
          <p:nvPr/>
        </p:nvSpPr>
        <p:spPr>
          <a:xfrm>
            <a:off x="4779326" y="2874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Ellips 118">
            <a:extLst>
              <a:ext uri="{FF2B5EF4-FFF2-40B4-BE49-F238E27FC236}">
                <a16:creationId xmlns:a16="http://schemas.microsoft.com/office/drawing/2014/main" id="{759CB84D-0F32-6E4D-9EC9-3FD2624779FA}"/>
              </a:ext>
            </a:extLst>
          </p:cNvPr>
          <p:cNvSpPr/>
          <p:nvPr/>
        </p:nvSpPr>
        <p:spPr>
          <a:xfrm>
            <a:off x="5162503" y="2874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Ellips 119">
            <a:extLst>
              <a:ext uri="{FF2B5EF4-FFF2-40B4-BE49-F238E27FC236}">
                <a16:creationId xmlns:a16="http://schemas.microsoft.com/office/drawing/2014/main" id="{130D26B6-6BF9-384A-A56D-7EE5DA5CA6C3}"/>
              </a:ext>
            </a:extLst>
          </p:cNvPr>
          <p:cNvSpPr/>
          <p:nvPr/>
        </p:nvSpPr>
        <p:spPr>
          <a:xfrm>
            <a:off x="5563097" y="2874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Ellips 120">
            <a:extLst>
              <a:ext uri="{FF2B5EF4-FFF2-40B4-BE49-F238E27FC236}">
                <a16:creationId xmlns:a16="http://schemas.microsoft.com/office/drawing/2014/main" id="{ECB429C8-E957-974E-908B-02B1A885E767}"/>
              </a:ext>
            </a:extLst>
          </p:cNvPr>
          <p:cNvSpPr/>
          <p:nvPr/>
        </p:nvSpPr>
        <p:spPr>
          <a:xfrm>
            <a:off x="4387440" y="3246791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Ellips 125">
            <a:extLst>
              <a:ext uri="{FF2B5EF4-FFF2-40B4-BE49-F238E27FC236}">
                <a16:creationId xmlns:a16="http://schemas.microsoft.com/office/drawing/2014/main" id="{57DC02E6-A18F-374E-9183-6D12B701CA4A}"/>
              </a:ext>
            </a:extLst>
          </p:cNvPr>
          <p:cNvSpPr/>
          <p:nvPr/>
        </p:nvSpPr>
        <p:spPr>
          <a:xfrm>
            <a:off x="4779326" y="3246791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Ellips 126">
            <a:extLst>
              <a:ext uri="{FF2B5EF4-FFF2-40B4-BE49-F238E27FC236}">
                <a16:creationId xmlns:a16="http://schemas.microsoft.com/office/drawing/2014/main" id="{E8DA52F7-C6F6-F046-9014-9795D6166FF3}"/>
              </a:ext>
            </a:extLst>
          </p:cNvPr>
          <p:cNvSpPr/>
          <p:nvPr/>
        </p:nvSpPr>
        <p:spPr>
          <a:xfrm>
            <a:off x="5162503" y="3246791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Ellips 127">
            <a:extLst>
              <a:ext uri="{FF2B5EF4-FFF2-40B4-BE49-F238E27FC236}">
                <a16:creationId xmlns:a16="http://schemas.microsoft.com/office/drawing/2014/main" id="{292772B5-812E-D440-B34B-4CD924E72873}"/>
              </a:ext>
            </a:extLst>
          </p:cNvPr>
          <p:cNvSpPr/>
          <p:nvPr/>
        </p:nvSpPr>
        <p:spPr>
          <a:xfrm>
            <a:off x="5563097" y="3246791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Ellips 128">
            <a:extLst>
              <a:ext uri="{FF2B5EF4-FFF2-40B4-BE49-F238E27FC236}">
                <a16:creationId xmlns:a16="http://schemas.microsoft.com/office/drawing/2014/main" id="{678CFC73-8F49-7C4C-8C35-393A81CE6B14}"/>
              </a:ext>
            </a:extLst>
          </p:cNvPr>
          <p:cNvSpPr/>
          <p:nvPr/>
        </p:nvSpPr>
        <p:spPr>
          <a:xfrm>
            <a:off x="4387440" y="361826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Ellips 133">
            <a:extLst>
              <a:ext uri="{FF2B5EF4-FFF2-40B4-BE49-F238E27FC236}">
                <a16:creationId xmlns:a16="http://schemas.microsoft.com/office/drawing/2014/main" id="{252F4F49-8DAE-5E40-AEC8-F0563604C5AD}"/>
              </a:ext>
            </a:extLst>
          </p:cNvPr>
          <p:cNvSpPr/>
          <p:nvPr/>
        </p:nvSpPr>
        <p:spPr>
          <a:xfrm>
            <a:off x="4779326" y="361826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Ellips 134">
            <a:extLst>
              <a:ext uri="{FF2B5EF4-FFF2-40B4-BE49-F238E27FC236}">
                <a16:creationId xmlns:a16="http://schemas.microsoft.com/office/drawing/2014/main" id="{54E9E5CC-4C7D-2B4A-A71B-B93491D14732}"/>
              </a:ext>
            </a:extLst>
          </p:cNvPr>
          <p:cNvSpPr/>
          <p:nvPr/>
        </p:nvSpPr>
        <p:spPr>
          <a:xfrm>
            <a:off x="5162503" y="361826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Ellips 135">
            <a:extLst>
              <a:ext uri="{FF2B5EF4-FFF2-40B4-BE49-F238E27FC236}">
                <a16:creationId xmlns:a16="http://schemas.microsoft.com/office/drawing/2014/main" id="{4AE3E664-5750-2343-BC94-966696E85B1D}"/>
              </a:ext>
            </a:extLst>
          </p:cNvPr>
          <p:cNvSpPr/>
          <p:nvPr/>
        </p:nvSpPr>
        <p:spPr>
          <a:xfrm>
            <a:off x="5563097" y="361826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Ellips 136">
            <a:extLst>
              <a:ext uri="{FF2B5EF4-FFF2-40B4-BE49-F238E27FC236}">
                <a16:creationId xmlns:a16="http://schemas.microsoft.com/office/drawing/2014/main" id="{5882D6F4-3867-6248-A80E-F11494FD6CFC}"/>
              </a:ext>
            </a:extLst>
          </p:cNvPr>
          <p:cNvSpPr/>
          <p:nvPr/>
        </p:nvSpPr>
        <p:spPr>
          <a:xfrm>
            <a:off x="4387440" y="398021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Ellips 137">
            <a:extLst>
              <a:ext uri="{FF2B5EF4-FFF2-40B4-BE49-F238E27FC236}">
                <a16:creationId xmlns:a16="http://schemas.microsoft.com/office/drawing/2014/main" id="{E3EBDAFA-A3FF-E54B-B84D-B62F86434549}"/>
              </a:ext>
            </a:extLst>
          </p:cNvPr>
          <p:cNvSpPr/>
          <p:nvPr/>
        </p:nvSpPr>
        <p:spPr>
          <a:xfrm>
            <a:off x="4779326" y="398021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Ellips 138">
            <a:extLst>
              <a:ext uri="{FF2B5EF4-FFF2-40B4-BE49-F238E27FC236}">
                <a16:creationId xmlns:a16="http://schemas.microsoft.com/office/drawing/2014/main" id="{4ADEC850-EE19-8F4E-AC98-D7ABE9D89C5E}"/>
              </a:ext>
            </a:extLst>
          </p:cNvPr>
          <p:cNvSpPr/>
          <p:nvPr/>
        </p:nvSpPr>
        <p:spPr>
          <a:xfrm>
            <a:off x="5162503" y="398021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Ellips 139">
            <a:extLst>
              <a:ext uri="{FF2B5EF4-FFF2-40B4-BE49-F238E27FC236}">
                <a16:creationId xmlns:a16="http://schemas.microsoft.com/office/drawing/2014/main" id="{46AD480A-06C9-4844-86C1-CC4AC9A496C8}"/>
              </a:ext>
            </a:extLst>
          </p:cNvPr>
          <p:cNvSpPr/>
          <p:nvPr/>
        </p:nvSpPr>
        <p:spPr>
          <a:xfrm>
            <a:off x="5563097" y="398021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2AB3E56E-D5AB-42F2-93BE-BD1F9B361CF4}"/>
              </a:ext>
            </a:extLst>
          </p:cNvPr>
          <p:cNvSpPr/>
          <p:nvPr/>
        </p:nvSpPr>
        <p:spPr>
          <a:xfrm>
            <a:off x="4387440" y="4353077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Ellips 83">
            <a:extLst>
              <a:ext uri="{FF2B5EF4-FFF2-40B4-BE49-F238E27FC236}">
                <a16:creationId xmlns:a16="http://schemas.microsoft.com/office/drawing/2014/main" id="{F8BA5141-87E3-4317-ABAA-B6BAA69AF5AA}"/>
              </a:ext>
            </a:extLst>
          </p:cNvPr>
          <p:cNvSpPr/>
          <p:nvPr/>
        </p:nvSpPr>
        <p:spPr>
          <a:xfrm>
            <a:off x="5969497" y="2493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Ellips 88">
            <a:extLst>
              <a:ext uri="{FF2B5EF4-FFF2-40B4-BE49-F238E27FC236}">
                <a16:creationId xmlns:a16="http://schemas.microsoft.com/office/drawing/2014/main" id="{FD23CCB4-282E-4E6E-B7CE-6697253AB40D}"/>
              </a:ext>
            </a:extLst>
          </p:cNvPr>
          <p:cNvSpPr/>
          <p:nvPr/>
        </p:nvSpPr>
        <p:spPr>
          <a:xfrm>
            <a:off x="5969497" y="2874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Ellips 91">
            <a:extLst>
              <a:ext uri="{FF2B5EF4-FFF2-40B4-BE49-F238E27FC236}">
                <a16:creationId xmlns:a16="http://schemas.microsoft.com/office/drawing/2014/main" id="{9FE21042-0722-4558-BB5A-408A337DEDE4}"/>
              </a:ext>
            </a:extLst>
          </p:cNvPr>
          <p:cNvSpPr/>
          <p:nvPr/>
        </p:nvSpPr>
        <p:spPr>
          <a:xfrm>
            <a:off x="5969497" y="3246791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Ellips 92">
            <a:extLst>
              <a:ext uri="{FF2B5EF4-FFF2-40B4-BE49-F238E27FC236}">
                <a16:creationId xmlns:a16="http://schemas.microsoft.com/office/drawing/2014/main" id="{3B6AD87D-C1C3-46A0-9033-86413473A14E}"/>
              </a:ext>
            </a:extLst>
          </p:cNvPr>
          <p:cNvSpPr/>
          <p:nvPr/>
        </p:nvSpPr>
        <p:spPr>
          <a:xfrm>
            <a:off x="5969497" y="361826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Ellips 93">
            <a:extLst>
              <a:ext uri="{FF2B5EF4-FFF2-40B4-BE49-F238E27FC236}">
                <a16:creationId xmlns:a16="http://schemas.microsoft.com/office/drawing/2014/main" id="{EBD2A580-A1DD-4E65-884D-2AAB8337A171}"/>
              </a:ext>
            </a:extLst>
          </p:cNvPr>
          <p:cNvSpPr/>
          <p:nvPr/>
        </p:nvSpPr>
        <p:spPr>
          <a:xfrm>
            <a:off x="5969497" y="398021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Ellips 90">
            <a:extLst>
              <a:ext uri="{FF2B5EF4-FFF2-40B4-BE49-F238E27FC236}">
                <a16:creationId xmlns:a16="http://schemas.microsoft.com/office/drawing/2014/main" id="{C148AAAC-255C-4BBF-988B-64D8BB3C7577}"/>
              </a:ext>
            </a:extLst>
          </p:cNvPr>
          <p:cNvSpPr/>
          <p:nvPr/>
        </p:nvSpPr>
        <p:spPr>
          <a:xfrm>
            <a:off x="6360021" y="2493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Ellips 107">
            <a:extLst>
              <a:ext uri="{FF2B5EF4-FFF2-40B4-BE49-F238E27FC236}">
                <a16:creationId xmlns:a16="http://schemas.microsoft.com/office/drawing/2014/main" id="{7EC29A5E-94FE-4C74-8350-702C84A8D74C}"/>
              </a:ext>
            </a:extLst>
          </p:cNvPr>
          <p:cNvSpPr/>
          <p:nvPr/>
        </p:nvSpPr>
        <p:spPr>
          <a:xfrm>
            <a:off x="6360021" y="2874499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Ellips 108">
            <a:extLst>
              <a:ext uri="{FF2B5EF4-FFF2-40B4-BE49-F238E27FC236}">
                <a16:creationId xmlns:a16="http://schemas.microsoft.com/office/drawing/2014/main" id="{7AE176D1-30B2-4EF8-95BA-C960B2F32BBA}"/>
              </a:ext>
            </a:extLst>
          </p:cNvPr>
          <p:cNvSpPr/>
          <p:nvPr/>
        </p:nvSpPr>
        <p:spPr>
          <a:xfrm>
            <a:off x="6360021" y="3246791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Ellips 110">
            <a:extLst>
              <a:ext uri="{FF2B5EF4-FFF2-40B4-BE49-F238E27FC236}">
                <a16:creationId xmlns:a16="http://schemas.microsoft.com/office/drawing/2014/main" id="{42C2B762-0C77-45DE-A12B-DB41DC118212}"/>
              </a:ext>
            </a:extLst>
          </p:cNvPr>
          <p:cNvSpPr/>
          <p:nvPr/>
        </p:nvSpPr>
        <p:spPr>
          <a:xfrm>
            <a:off x="6360021" y="361826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Ellips 111">
            <a:extLst>
              <a:ext uri="{FF2B5EF4-FFF2-40B4-BE49-F238E27FC236}">
                <a16:creationId xmlns:a16="http://schemas.microsoft.com/office/drawing/2014/main" id="{68754DDB-427B-4E64-A4CA-7F85DEDD5A13}"/>
              </a:ext>
            </a:extLst>
          </p:cNvPr>
          <p:cNvSpPr/>
          <p:nvPr/>
        </p:nvSpPr>
        <p:spPr>
          <a:xfrm>
            <a:off x="6360021" y="3980216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ubrik 1">
            <a:extLst>
              <a:ext uri="{FF2B5EF4-FFF2-40B4-BE49-F238E27FC236}">
                <a16:creationId xmlns:a16="http://schemas.microsoft.com/office/drawing/2014/main" id="{9ED04E35-56BD-4519-8969-B1A2C9F1C7F9}"/>
              </a:ext>
            </a:extLst>
          </p:cNvPr>
          <p:cNvSpPr txBox="1">
            <a:spLocks/>
          </p:cNvSpPr>
          <p:nvPr/>
        </p:nvSpPr>
        <p:spPr>
          <a:xfrm>
            <a:off x="683540" y="24507"/>
            <a:ext cx="10515600" cy="1029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Display Titling" panose="02000600040000020004" pitchFamily="50" charset="0"/>
                <a:ea typeface="+mj-ea"/>
                <a:cs typeface="+mj-cs"/>
              </a:rPr>
              <a:t>UTFALL Jan 2019 – NOV 2022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Display Titling" panose="02000600040000020004" pitchFamily="50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Display Titling" panose="02000600040000020004" pitchFamily="50" charset="0"/>
                <a:ea typeface="+mj-ea"/>
                <a:cs typeface="+mj-cs"/>
              </a:rPr>
              <a:t>SAMTLIGA ECPR-FALL (92 ST)</a:t>
            </a:r>
          </a:p>
        </p:txBody>
      </p:sp>
      <p:sp>
        <p:nvSpPr>
          <p:cNvPr id="97" name="Ellips 96">
            <a:extLst>
              <a:ext uri="{FF2B5EF4-FFF2-40B4-BE49-F238E27FC236}">
                <a16:creationId xmlns:a16="http://schemas.microsoft.com/office/drawing/2014/main" id="{4A821B33-7147-4B9C-931A-19F867C5F242}"/>
              </a:ext>
            </a:extLst>
          </p:cNvPr>
          <p:cNvSpPr/>
          <p:nvPr/>
        </p:nvSpPr>
        <p:spPr>
          <a:xfrm>
            <a:off x="932875" y="2452616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Ellips 100">
            <a:extLst>
              <a:ext uri="{FF2B5EF4-FFF2-40B4-BE49-F238E27FC236}">
                <a16:creationId xmlns:a16="http://schemas.microsoft.com/office/drawing/2014/main" id="{10EF4859-620C-4074-BD24-C0D67C496BA8}"/>
              </a:ext>
            </a:extLst>
          </p:cNvPr>
          <p:cNvSpPr/>
          <p:nvPr/>
        </p:nvSpPr>
        <p:spPr>
          <a:xfrm>
            <a:off x="1324761" y="2452616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Ellips 102">
            <a:extLst>
              <a:ext uri="{FF2B5EF4-FFF2-40B4-BE49-F238E27FC236}">
                <a16:creationId xmlns:a16="http://schemas.microsoft.com/office/drawing/2014/main" id="{5B031FD1-2478-4750-A2D3-A9B9E1131D38}"/>
              </a:ext>
            </a:extLst>
          </p:cNvPr>
          <p:cNvSpPr/>
          <p:nvPr/>
        </p:nvSpPr>
        <p:spPr>
          <a:xfrm>
            <a:off x="1707938" y="2452616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Ellips 103">
            <a:extLst>
              <a:ext uri="{FF2B5EF4-FFF2-40B4-BE49-F238E27FC236}">
                <a16:creationId xmlns:a16="http://schemas.microsoft.com/office/drawing/2014/main" id="{3CC8078A-29E4-44F0-9AF0-00465BD5BD70}"/>
              </a:ext>
            </a:extLst>
          </p:cNvPr>
          <p:cNvSpPr/>
          <p:nvPr/>
        </p:nvSpPr>
        <p:spPr>
          <a:xfrm>
            <a:off x="2108532" y="2452616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Ellips 62">
            <a:extLst>
              <a:ext uri="{FF2B5EF4-FFF2-40B4-BE49-F238E27FC236}">
                <a16:creationId xmlns:a16="http://schemas.microsoft.com/office/drawing/2014/main" id="{FBE26C13-C055-4B54-A2CA-477514AD056B}"/>
              </a:ext>
            </a:extLst>
          </p:cNvPr>
          <p:cNvSpPr/>
          <p:nvPr/>
        </p:nvSpPr>
        <p:spPr>
          <a:xfrm>
            <a:off x="932875" y="286098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AEF95CDE-6D69-4718-9DD9-833561652B03}"/>
              </a:ext>
            </a:extLst>
          </p:cNvPr>
          <p:cNvSpPr/>
          <p:nvPr/>
        </p:nvSpPr>
        <p:spPr>
          <a:xfrm>
            <a:off x="1324761" y="286098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Ellips 64">
            <a:extLst>
              <a:ext uri="{FF2B5EF4-FFF2-40B4-BE49-F238E27FC236}">
                <a16:creationId xmlns:a16="http://schemas.microsoft.com/office/drawing/2014/main" id="{86C50986-C90F-40F1-AE2A-8E82055C5833}"/>
              </a:ext>
            </a:extLst>
          </p:cNvPr>
          <p:cNvSpPr/>
          <p:nvPr/>
        </p:nvSpPr>
        <p:spPr>
          <a:xfrm>
            <a:off x="1707938" y="286098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lips 65">
            <a:extLst>
              <a:ext uri="{FF2B5EF4-FFF2-40B4-BE49-F238E27FC236}">
                <a16:creationId xmlns:a16="http://schemas.microsoft.com/office/drawing/2014/main" id="{0624952E-FF84-4C0F-B878-551C57AE80B0}"/>
              </a:ext>
            </a:extLst>
          </p:cNvPr>
          <p:cNvSpPr/>
          <p:nvPr/>
        </p:nvSpPr>
        <p:spPr>
          <a:xfrm>
            <a:off x="2108532" y="286098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Ellips 66">
            <a:extLst>
              <a:ext uri="{FF2B5EF4-FFF2-40B4-BE49-F238E27FC236}">
                <a16:creationId xmlns:a16="http://schemas.microsoft.com/office/drawing/2014/main" id="{015A4B94-A543-470D-ABD9-A02869CBEA68}"/>
              </a:ext>
            </a:extLst>
          </p:cNvPr>
          <p:cNvSpPr/>
          <p:nvPr/>
        </p:nvSpPr>
        <p:spPr>
          <a:xfrm>
            <a:off x="932875" y="325160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llips 67">
            <a:extLst>
              <a:ext uri="{FF2B5EF4-FFF2-40B4-BE49-F238E27FC236}">
                <a16:creationId xmlns:a16="http://schemas.microsoft.com/office/drawing/2014/main" id="{1FC32B04-4C7E-4529-B933-5191B9F265A5}"/>
              </a:ext>
            </a:extLst>
          </p:cNvPr>
          <p:cNvSpPr/>
          <p:nvPr/>
        </p:nvSpPr>
        <p:spPr>
          <a:xfrm>
            <a:off x="1324761" y="325160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Ellips 68">
            <a:extLst>
              <a:ext uri="{FF2B5EF4-FFF2-40B4-BE49-F238E27FC236}">
                <a16:creationId xmlns:a16="http://schemas.microsoft.com/office/drawing/2014/main" id="{92DA7414-A923-4EF2-9AB0-8DDACF0EE386}"/>
              </a:ext>
            </a:extLst>
          </p:cNvPr>
          <p:cNvSpPr/>
          <p:nvPr/>
        </p:nvSpPr>
        <p:spPr>
          <a:xfrm>
            <a:off x="1707938" y="325160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Ellips 69">
            <a:extLst>
              <a:ext uri="{FF2B5EF4-FFF2-40B4-BE49-F238E27FC236}">
                <a16:creationId xmlns:a16="http://schemas.microsoft.com/office/drawing/2014/main" id="{B5AF42CC-ED43-4C2F-B862-2B421EB72709}"/>
              </a:ext>
            </a:extLst>
          </p:cNvPr>
          <p:cNvSpPr/>
          <p:nvPr/>
        </p:nvSpPr>
        <p:spPr>
          <a:xfrm>
            <a:off x="2108532" y="325160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Ellips 99">
            <a:extLst>
              <a:ext uri="{FF2B5EF4-FFF2-40B4-BE49-F238E27FC236}">
                <a16:creationId xmlns:a16="http://schemas.microsoft.com/office/drawing/2014/main" id="{B7458043-1D3B-40EA-A013-E619F3DD55FF}"/>
              </a:ext>
            </a:extLst>
          </p:cNvPr>
          <p:cNvSpPr/>
          <p:nvPr/>
        </p:nvSpPr>
        <p:spPr>
          <a:xfrm>
            <a:off x="932875" y="365165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Ellips 101">
            <a:extLst>
              <a:ext uri="{FF2B5EF4-FFF2-40B4-BE49-F238E27FC236}">
                <a16:creationId xmlns:a16="http://schemas.microsoft.com/office/drawing/2014/main" id="{D876ED83-3412-40A2-BB4A-DB2CA75E7330}"/>
              </a:ext>
            </a:extLst>
          </p:cNvPr>
          <p:cNvSpPr/>
          <p:nvPr/>
        </p:nvSpPr>
        <p:spPr>
          <a:xfrm>
            <a:off x="1324761" y="365165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Ellips 105">
            <a:extLst>
              <a:ext uri="{FF2B5EF4-FFF2-40B4-BE49-F238E27FC236}">
                <a16:creationId xmlns:a16="http://schemas.microsoft.com/office/drawing/2014/main" id="{64D35BBC-E676-497B-8D86-85E0308C4E54}"/>
              </a:ext>
            </a:extLst>
          </p:cNvPr>
          <p:cNvSpPr/>
          <p:nvPr/>
        </p:nvSpPr>
        <p:spPr>
          <a:xfrm>
            <a:off x="1707938" y="365165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Ellips 106">
            <a:extLst>
              <a:ext uri="{FF2B5EF4-FFF2-40B4-BE49-F238E27FC236}">
                <a16:creationId xmlns:a16="http://schemas.microsoft.com/office/drawing/2014/main" id="{274ADD3C-3450-495B-8601-D112B3A9DA57}"/>
              </a:ext>
            </a:extLst>
          </p:cNvPr>
          <p:cNvSpPr/>
          <p:nvPr/>
        </p:nvSpPr>
        <p:spPr>
          <a:xfrm>
            <a:off x="2108532" y="365165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Ellips 121">
            <a:extLst>
              <a:ext uri="{FF2B5EF4-FFF2-40B4-BE49-F238E27FC236}">
                <a16:creationId xmlns:a16="http://schemas.microsoft.com/office/drawing/2014/main" id="{5E6848A6-7FE8-4C6A-AC31-560712978A23}"/>
              </a:ext>
            </a:extLst>
          </p:cNvPr>
          <p:cNvSpPr/>
          <p:nvPr/>
        </p:nvSpPr>
        <p:spPr>
          <a:xfrm>
            <a:off x="4776060" y="4353077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Ellips 122">
            <a:extLst>
              <a:ext uri="{FF2B5EF4-FFF2-40B4-BE49-F238E27FC236}">
                <a16:creationId xmlns:a16="http://schemas.microsoft.com/office/drawing/2014/main" id="{3F973338-626E-4688-9F35-E54B35A3DC25}"/>
              </a:ext>
            </a:extLst>
          </p:cNvPr>
          <p:cNvSpPr/>
          <p:nvPr/>
        </p:nvSpPr>
        <p:spPr>
          <a:xfrm>
            <a:off x="5172300" y="4353077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Ellips 123">
            <a:extLst>
              <a:ext uri="{FF2B5EF4-FFF2-40B4-BE49-F238E27FC236}">
                <a16:creationId xmlns:a16="http://schemas.microsoft.com/office/drawing/2014/main" id="{5A9F7A3E-0EA7-47E4-B3F1-3C6A585A7A71}"/>
              </a:ext>
            </a:extLst>
          </p:cNvPr>
          <p:cNvSpPr/>
          <p:nvPr/>
        </p:nvSpPr>
        <p:spPr>
          <a:xfrm>
            <a:off x="5560920" y="4353077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Ellips 130">
            <a:extLst>
              <a:ext uri="{FF2B5EF4-FFF2-40B4-BE49-F238E27FC236}">
                <a16:creationId xmlns:a16="http://schemas.microsoft.com/office/drawing/2014/main" id="{951EC066-7328-4413-BBF4-D89EAD0F2CC8}"/>
              </a:ext>
            </a:extLst>
          </p:cNvPr>
          <p:cNvSpPr/>
          <p:nvPr/>
        </p:nvSpPr>
        <p:spPr>
          <a:xfrm>
            <a:off x="10917858" y="2486481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Ellips 147">
            <a:extLst>
              <a:ext uri="{FF2B5EF4-FFF2-40B4-BE49-F238E27FC236}">
                <a16:creationId xmlns:a16="http://schemas.microsoft.com/office/drawing/2014/main" id="{5D2E86E7-3014-45EE-8038-75FC17294D42}"/>
              </a:ext>
            </a:extLst>
          </p:cNvPr>
          <p:cNvSpPr/>
          <p:nvPr/>
        </p:nvSpPr>
        <p:spPr>
          <a:xfrm>
            <a:off x="5942321" y="4353077"/>
            <a:ext cx="307817" cy="30781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Ellips 149">
            <a:extLst>
              <a:ext uri="{FF2B5EF4-FFF2-40B4-BE49-F238E27FC236}">
                <a16:creationId xmlns:a16="http://schemas.microsoft.com/office/drawing/2014/main" id="{FE528A39-07BA-4B35-8C86-38411811A247}"/>
              </a:ext>
            </a:extLst>
          </p:cNvPr>
          <p:cNvSpPr/>
          <p:nvPr/>
        </p:nvSpPr>
        <p:spPr>
          <a:xfrm>
            <a:off x="932875" y="405591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Ellips 150">
            <a:extLst>
              <a:ext uri="{FF2B5EF4-FFF2-40B4-BE49-F238E27FC236}">
                <a16:creationId xmlns:a16="http://schemas.microsoft.com/office/drawing/2014/main" id="{CF57DE12-601F-40A3-B8CF-EC2D1F26A358}"/>
              </a:ext>
            </a:extLst>
          </p:cNvPr>
          <p:cNvSpPr/>
          <p:nvPr/>
        </p:nvSpPr>
        <p:spPr>
          <a:xfrm>
            <a:off x="1324761" y="405591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Ellips 151">
            <a:extLst>
              <a:ext uri="{FF2B5EF4-FFF2-40B4-BE49-F238E27FC236}">
                <a16:creationId xmlns:a16="http://schemas.microsoft.com/office/drawing/2014/main" id="{F61B4A3F-F026-49A2-9DDC-6CAC02BAE49D}"/>
              </a:ext>
            </a:extLst>
          </p:cNvPr>
          <p:cNvSpPr/>
          <p:nvPr/>
        </p:nvSpPr>
        <p:spPr>
          <a:xfrm>
            <a:off x="1707938" y="405591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Ellips 152">
            <a:extLst>
              <a:ext uri="{FF2B5EF4-FFF2-40B4-BE49-F238E27FC236}">
                <a16:creationId xmlns:a16="http://schemas.microsoft.com/office/drawing/2014/main" id="{0A82F686-8199-403E-BD14-FF96701C5A99}"/>
              </a:ext>
            </a:extLst>
          </p:cNvPr>
          <p:cNvSpPr/>
          <p:nvPr/>
        </p:nvSpPr>
        <p:spPr>
          <a:xfrm>
            <a:off x="2108532" y="405591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Ellips 153">
            <a:extLst>
              <a:ext uri="{FF2B5EF4-FFF2-40B4-BE49-F238E27FC236}">
                <a16:creationId xmlns:a16="http://schemas.microsoft.com/office/drawing/2014/main" id="{5E69FF2C-4924-4972-9E9C-048AB705D57A}"/>
              </a:ext>
            </a:extLst>
          </p:cNvPr>
          <p:cNvSpPr/>
          <p:nvPr/>
        </p:nvSpPr>
        <p:spPr>
          <a:xfrm>
            <a:off x="2532043" y="2452616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Ellips 154">
            <a:extLst>
              <a:ext uri="{FF2B5EF4-FFF2-40B4-BE49-F238E27FC236}">
                <a16:creationId xmlns:a16="http://schemas.microsoft.com/office/drawing/2014/main" id="{B0915080-9A8C-47C0-933A-66852846E808}"/>
              </a:ext>
            </a:extLst>
          </p:cNvPr>
          <p:cNvSpPr/>
          <p:nvPr/>
        </p:nvSpPr>
        <p:spPr>
          <a:xfrm>
            <a:off x="2532043" y="286098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Ellips 155">
            <a:extLst>
              <a:ext uri="{FF2B5EF4-FFF2-40B4-BE49-F238E27FC236}">
                <a16:creationId xmlns:a16="http://schemas.microsoft.com/office/drawing/2014/main" id="{A7E6D775-57DC-4500-9EA1-DA3F30CFA98B}"/>
              </a:ext>
            </a:extLst>
          </p:cNvPr>
          <p:cNvSpPr/>
          <p:nvPr/>
        </p:nvSpPr>
        <p:spPr>
          <a:xfrm>
            <a:off x="2532043" y="325160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Ellips 156">
            <a:extLst>
              <a:ext uri="{FF2B5EF4-FFF2-40B4-BE49-F238E27FC236}">
                <a16:creationId xmlns:a16="http://schemas.microsoft.com/office/drawing/2014/main" id="{FD0FBD7E-BB93-4331-99C1-F753E74593D3}"/>
              </a:ext>
            </a:extLst>
          </p:cNvPr>
          <p:cNvSpPr/>
          <p:nvPr/>
        </p:nvSpPr>
        <p:spPr>
          <a:xfrm>
            <a:off x="2532043" y="3651657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Ellips 157">
            <a:extLst>
              <a:ext uri="{FF2B5EF4-FFF2-40B4-BE49-F238E27FC236}">
                <a16:creationId xmlns:a16="http://schemas.microsoft.com/office/drawing/2014/main" id="{0AD6813B-C2F8-4014-8279-6CECB7F7115E}"/>
              </a:ext>
            </a:extLst>
          </p:cNvPr>
          <p:cNvSpPr/>
          <p:nvPr/>
        </p:nvSpPr>
        <p:spPr>
          <a:xfrm>
            <a:off x="2532043" y="4055919"/>
            <a:ext cx="307817" cy="307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Ellips 158">
            <a:extLst>
              <a:ext uri="{FF2B5EF4-FFF2-40B4-BE49-F238E27FC236}">
                <a16:creationId xmlns:a16="http://schemas.microsoft.com/office/drawing/2014/main" id="{82500895-7DF7-451D-A3B3-38FEE42CD1FD}"/>
              </a:ext>
            </a:extLst>
          </p:cNvPr>
          <p:cNvSpPr/>
          <p:nvPr/>
        </p:nvSpPr>
        <p:spPr>
          <a:xfrm>
            <a:off x="8404917" y="2493499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Ellips 159">
            <a:extLst>
              <a:ext uri="{FF2B5EF4-FFF2-40B4-BE49-F238E27FC236}">
                <a16:creationId xmlns:a16="http://schemas.microsoft.com/office/drawing/2014/main" id="{39E2C1BC-A0EE-4CDD-8810-19B881CD2665}"/>
              </a:ext>
            </a:extLst>
          </p:cNvPr>
          <p:cNvSpPr/>
          <p:nvPr/>
        </p:nvSpPr>
        <p:spPr>
          <a:xfrm>
            <a:off x="8813534" y="2493499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Ellips 164">
            <a:extLst>
              <a:ext uri="{FF2B5EF4-FFF2-40B4-BE49-F238E27FC236}">
                <a16:creationId xmlns:a16="http://schemas.microsoft.com/office/drawing/2014/main" id="{3A78A09A-CBC1-4B3A-B809-D2D645CFBB81}"/>
              </a:ext>
            </a:extLst>
          </p:cNvPr>
          <p:cNvSpPr/>
          <p:nvPr/>
        </p:nvSpPr>
        <p:spPr>
          <a:xfrm>
            <a:off x="9222151" y="2493499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Ellips 168">
            <a:extLst>
              <a:ext uri="{FF2B5EF4-FFF2-40B4-BE49-F238E27FC236}">
                <a16:creationId xmlns:a16="http://schemas.microsoft.com/office/drawing/2014/main" id="{2FBF0464-D47F-4498-BFBC-98A05AA17BF4}"/>
              </a:ext>
            </a:extLst>
          </p:cNvPr>
          <p:cNvSpPr/>
          <p:nvPr/>
        </p:nvSpPr>
        <p:spPr>
          <a:xfrm>
            <a:off x="11313581" y="2486481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Ellips 169">
            <a:extLst>
              <a:ext uri="{FF2B5EF4-FFF2-40B4-BE49-F238E27FC236}">
                <a16:creationId xmlns:a16="http://schemas.microsoft.com/office/drawing/2014/main" id="{583D2040-ACDA-4534-BD5F-E95B4D3A76A3}"/>
              </a:ext>
            </a:extLst>
          </p:cNvPr>
          <p:cNvSpPr/>
          <p:nvPr/>
        </p:nvSpPr>
        <p:spPr>
          <a:xfrm>
            <a:off x="10126410" y="2881118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Ellips 170">
            <a:extLst>
              <a:ext uri="{FF2B5EF4-FFF2-40B4-BE49-F238E27FC236}">
                <a16:creationId xmlns:a16="http://schemas.microsoft.com/office/drawing/2014/main" id="{BE02A531-1610-40AC-83A6-E00A5F792E9B}"/>
              </a:ext>
            </a:extLst>
          </p:cNvPr>
          <p:cNvSpPr/>
          <p:nvPr/>
        </p:nvSpPr>
        <p:spPr>
          <a:xfrm>
            <a:off x="10522134" y="2881118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Ellips 171">
            <a:extLst>
              <a:ext uri="{FF2B5EF4-FFF2-40B4-BE49-F238E27FC236}">
                <a16:creationId xmlns:a16="http://schemas.microsoft.com/office/drawing/2014/main" id="{09C5C36B-FEEC-4082-A598-7F7D442BDE11}"/>
              </a:ext>
            </a:extLst>
          </p:cNvPr>
          <p:cNvSpPr/>
          <p:nvPr/>
        </p:nvSpPr>
        <p:spPr>
          <a:xfrm>
            <a:off x="9730686" y="2881118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Ellips 172">
            <a:extLst>
              <a:ext uri="{FF2B5EF4-FFF2-40B4-BE49-F238E27FC236}">
                <a16:creationId xmlns:a16="http://schemas.microsoft.com/office/drawing/2014/main" id="{D0694BFC-7425-4EEA-9F93-D2A9A8A9AD04}"/>
              </a:ext>
            </a:extLst>
          </p:cNvPr>
          <p:cNvSpPr/>
          <p:nvPr/>
        </p:nvSpPr>
        <p:spPr>
          <a:xfrm>
            <a:off x="10917858" y="2881118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Ellips 173">
            <a:extLst>
              <a:ext uri="{FF2B5EF4-FFF2-40B4-BE49-F238E27FC236}">
                <a16:creationId xmlns:a16="http://schemas.microsoft.com/office/drawing/2014/main" id="{670D57D8-FF65-4195-9F32-308F7768C7C6}"/>
              </a:ext>
            </a:extLst>
          </p:cNvPr>
          <p:cNvSpPr/>
          <p:nvPr/>
        </p:nvSpPr>
        <p:spPr>
          <a:xfrm>
            <a:off x="8404917" y="2888136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Ellips 174">
            <a:extLst>
              <a:ext uri="{FF2B5EF4-FFF2-40B4-BE49-F238E27FC236}">
                <a16:creationId xmlns:a16="http://schemas.microsoft.com/office/drawing/2014/main" id="{EDB8037F-65CE-4D23-9018-766BEC6C9C29}"/>
              </a:ext>
            </a:extLst>
          </p:cNvPr>
          <p:cNvSpPr/>
          <p:nvPr/>
        </p:nvSpPr>
        <p:spPr>
          <a:xfrm>
            <a:off x="8813534" y="2888136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Ellips 175">
            <a:extLst>
              <a:ext uri="{FF2B5EF4-FFF2-40B4-BE49-F238E27FC236}">
                <a16:creationId xmlns:a16="http://schemas.microsoft.com/office/drawing/2014/main" id="{CEE31AB6-4E64-439E-82F9-4B33A9E0B024}"/>
              </a:ext>
            </a:extLst>
          </p:cNvPr>
          <p:cNvSpPr/>
          <p:nvPr/>
        </p:nvSpPr>
        <p:spPr>
          <a:xfrm>
            <a:off x="9222151" y="2888136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Ellips 176">
            <a:extLst>
              <a:ext uri="{FF2B5EF4-FFF2-40B4-BE49-F238E27FC236}">
                <a16:creationId xmlns:a16="http://schemas.microsoft.com/office/drawing/2014/main" id="{884AC9CC-319D-49BA-8139-FF27582A61B4}"/>
              </a:ext>
            </a:extLst>
          </p:cNvPr>
          <p:cNvSpPr/>
          <p:nvPr/>
        </p:nvSpPr>
        <p:spPr>
          <a:xfrm>
            <a:off x="11313581" y="2881118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Ellips 177">
            <a:extLst>
              <a:ext uri="{FF2B5EF4-FFF2-40B4-BE49-F238E27FC236}">
                <a16:creationId xmlns:a16="http://schemas.microsoft.com/office/drawing/2014/main" id="{651D9FD2-9955-4B74-84DC-0FBE8C9499D6}"/>
              </a:ext>
            </a:extLst>
          </p:cNvPr>
          <p:cNvSpPr/>
          <p:nvPr/>
        </p:nvSpPr>
        <p:spPr>
          <a:xfrm>
            <a:off x="10126410" y="3275754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Ellips 178">
            <a:extLst>
              <a:ext uri="{FF2B5EF4-FFF2-40B4-BE49-F238E27FC236}">
                <a16:creationId xmlns:a16="http://schemas.microsoft.com/office/drawing/2014/main" id="{5D856B62-1172-4BC7-BD05-0EEAC0570881}"/>
              </a:ext>
            </a:extLst>
          </p:cNvPr>
          <p:cNvSpPr/>
          <p:nvPr/>
        </p:nvSpPr>
        <p:spPr>
          <a:xfrm>
            <a:off x="10522134" y="3275754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Ellips 179">
            <a:extLst>
              <a:ext uri="{FF2B5EF4-FFF2-40B4-BE49-F238E27FC236}">
                <a16:creationId xmlns:a16="http://schemas.microsoft.com/office/drawing/2014/main" id="{EE7683B9-EADD-4045-A10B-22C54B5A02A6}"/>
              </a:ext>
            </a:extLst>
          </p:cNvPr>
          <p:cNvSpPr/>
          <p:nvPr/>
        </p:nvSpPr>
        <p:spPr>
          <a:xfrm>
            <a:off x="9730686" y="3275754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Ellips 180">
            <a:extLst>
              <a:ext uri="{FF2B5EF4-FFF2-40B4-BE49-F238E27FC236}">
                <a16:creationId xmlns:a16="http://schemas.microsoft.com/office/drawing/2014/main" id="{E5743C0A-B31B-428B-81B8-97711903675F}"/>
              </a:ext>
            </a:extLst>
          </p:cNvPr>
          <p:cNvSpPr/>
          <p:nvPr/>
        </p:nvSpPr>
        <p:spPr>
          <a:xfrm>
            <a:off x="10917858" y="3275754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Ellips 181">
            <a:extLst>
              <a:ext uri="{FF2B5EF4-FFF2-40B4-BE49-F238E27FC236}">
                <a16:creationId xmlns:a16="http://schemas.microsoft.com/office/drawing/2014/main" id="{F9CB6447-1FCC-4DEC-AB71-9F964F9E8561}"/>
              </a:ext>
            </a:extLst>
          </p:cNvPr>
          <p:cNvSpPr/>
          <p:nvPr/>
        </p:nvSpPr>
        <p:spPr>
          <a:xfrm>
            <a:off x="8404917" y="3282772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Ellips 182">
            <a:extLst>
              <a:ext uri="{FF2B5EF4-FFF2-40B4-BE49-F238E27FC236}">
                <a16:creationId xmlns:a16="http://schemas.microsoft.com/office/drawing/2014/main" id="{19CCAF52-9B41-40E8-9D79-736E6BD212A0}"/>
              </a:ext>
            </a:extLst>
          </p:cNvPr>
          <p:cNvSpPr/>
          <p:nvPr/>
        </p:nvSpPr>
        <p:spPr>
          <a:xfrm>
            <a:off x="8813534" y="3282772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Ellips 183">
            <a:extLst>
              <a:ext uri="{FF2B5EF4-FFF2-40B4-BE49-F238E27FC236}">
                <a16:creationId xmlns:a16="http://schemas.microsoft.com/office/drawing/2014/main" id="{B914BBC4-8B71-4551-A791-84378CFA2338}"/>
              </a:ext>
            </a:extLst>
          </p:cNvPr>
          <p:cNvSpPr/>
          <p:nvPr/>
        </p:nvSpPr>
        <p:spPr>
          <a:xfrm>
            <a:off x="9222151" y="3282772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Ellips 184">
            <a:extLst>
              <a:ext uri="{FF2B5EF4-FFF2-40B4-BE49-F238E27FC236}">
                <a16:creationId xmlns:a16="http://schemas.microsoft.com/office/drawing/2014/main" id="{3325C260-3723-404A-B5D8-5DEB7AAE00C2}"/>
              </a:ext>
            </a:extLst>
          </p:cNvPr>
          <p:cNvSpPr/>
          <p:nvPr/>
        </p:nvSpPr>
        <p:spPr>
          <a:xfrm>
            <a:off x="11313581" y="3275754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Ellips 197">
            <a:extLst>
              <a:ext uri="{FF2B5EF4-FFF2-40B4-BE49-F238E27FC236}">
                <a16:creationId xmlns:a16="http://schemas.microsoft.com/office/drawing/2014/main" id="{9CD395A3-669B-422B-A219-0220E88255D7}"/>
              </a:ext>
            </a:extLst>
          </p:cNvPr>
          <p:cNvSpPr/>
          <p:nvPr/>
        </p:nvSpPr>
        <p:spPr>
          <a:xfrm>
            <a:off x="10126410" y="3680015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Ellips 198">
            <a:extLst>
              <a:ext uri="{FF2B5EF4-FFF2-40B4-BE49-F238E27FC236}">
                <a16:creationId xmlns:a16="http://schemas.microsoft.com/office/drawing/2014/main" id="{61984FC5-8E34-488E-83F7-2A3F4D2CF88A}"/>
              </a:ext>
            </a:extLst>
          </p:cNvPr>
          <p:cNvSpPr/>
          <p:nvPr/>
        </p:nvSpPr>
        <p:spPr>
          <a:xfrm>
            <a:off x="10522134" y="3680015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Ellips 199">
            <a:extLst>
              <a:ext uri="{FF2B5EF4-FFF2-40B4-BE49-F238E27FC236}">
                <a16:creationId xmlns:a16="http://schemas.microsoft.com/office/drawing/2014/main" id="{624C55EF-F4E7-4FE2-8896-C370D7FC9FB7}"/>
              </a:ext>
            </a:extLst>
          </p:cNvPr>
          <p:cNvSpPr/>
          <p:nvPr/>
        </p:nvSpPr>
        <p:spPr>
          <a:xfrm>
            <a:off x="9730686" y="3680015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Ellips 200">
            <a:extLst>
              <a:ext uri="{FF2B5EF4-FFF2-40B4-BE49-F238E27FC236}">
                <a16:creationId xmlns:a16="http://schemas.microsoft.com/office/drawing/2014/main" id="{3D1AB705-595F-41A6-9415-66654C1391E8}"/>
              </a:ext>
            </a:extLst>
          </p:cNvPr>
          <p:cNvSpPr/>
          <p:nvPr/>
        </p:nvSpPr>
        <p:spPr>
          <a:xfrm>
            <a:off x="10917858" y="3680015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Ellips 201">
            <a:extLst>
              <a:ext uri="{FF2B5EF4-FFF2-40B4-BE49-F238E27FC236}">
                <a16:creationId xmlns:a16="http://schemas.microsoft.com/office/drawing/2014/main" id="{01E5D4E8-9FA7-4E19-9168-A3235D18EBEA}"/>
              </a:ext>
            </a:extLst>
          </p:cNvPr>
          <p:cNvSpPr/>
          <p:nvPr/>
        </p:nvSpPr>
        <p:spPr>
          <a:xfrm>
            <a:off x="8404917" y="3687033"/>
            <a:ext cx="307817" cy="307817"/>
          </a:xfrm>
          <a:prstGeom prst="ellipse">
            <a:avLst/>
          </a:prstGeom>
          <a:solidFill>
            <a:srgbClr val="C00000"/>
          </a:solidFill>
          <a:ln>
            <a:solidFill>
              <a:srgbClr val="843C0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Ellips 204">
            <a:extLst>
              <a:ext uri="{FF2B5EF4-FFF2-40B4-BE49-F238E27FC236}">
                <a16:creationId xmlns:a16="http://schemas.microsoft.com/office/drawing/2014/main" id="{8B4B8490-9640-4357-99AF-B255A1A4F895}"/>
              </a:ext>
            </a:extLst>
          </p:cNvPr>
          <p:cNvSpPr/>
          <p:nvPr/>
        </p:nvSpPr>
        <p:spPr>
          <a:xfrm>
            <a:off x="11313581" y="3680015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Ellips 205">
            <a:extLst>
              <a:ext uri="{FF2B5EF4-FFF2-40B4-BE49-F238E27FC236}">
                <a16:creationId xmlns:a16="http://schemas.microsoft.com/office/drawing/2014/main" id="{2D51682C-88A6-4359-980F-E59D9A3A128C}"/>
              </a:ext>
            </a:extLst>
          </p:cNvPr>
          <p:cNvSpPr/>
          <p:nvPr/>
        </p:nvSpPr>
        <p:spPr>
          <a:xfrm>
            <a:off x="10126410" y="4074651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Ellips 207">
            <a:extLst>
              <a:ext uri="{FF2B5EF4-FFF2-40B4-BE49-F238E27FC236}">
                <a16:creationId xmlns:a16="http://schemas.microsoft.com/office/drawing/2014/main" id="{031AAA76-3754-4205-8EA4-61FC95048EF0}"/>
              </a:ext>
            </a:extLst>
          </p:cNvPr>
          <p:cNvSpPr/>
          <p:nvPr/>
        </p:nvSpPr>
        <p:spPr>
          <a:xfrm>
            <a:off x="9730686" y="4074651"/>
            <a:ext cx="307817" cy="307817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649F672-0925-16F1-5786-085D3328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9" y="2444527"/>
            <a:ext cx="2794000" cy="17653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19CEFC6-13FA-3F1F-3293-4784552D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509" y="2473574"/>
            <a:ext cx="3378200" cy="14859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5736D27-A496-0344-D0AB-29D6906A8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503" y="2451168"/>
            <a:ext cx="3810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6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435</Words>
  <Application>Microsoft Office PowerPoint</Application>
  <PresentationFormat>Bredbild</PresentationFormat>
  <Paragraphs>120</Paragraphs>
  <Slides>28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28</vt:i4>
      </vt:variant>
    </vt:vector>
  </HeadingPairs>
  <TitlesOfParts>
    <vt:vector size="48" baseType="lpstr">
      <vt:lpstr>Abadi MT Condensed Extra Bold</vt:lpstr>
      <vt:lpstr>Arial</vt:lpstr>
      <vt:lpstr>Arial Black</vt:lpstr>
      <vt:lpstr>Arial Narrow</vt:lpstr>
      <vt:lpstr>Avenir Next</vt:lpstr>
      <vt:lpstr>Avenir Next Medium</vt:lpstr>
      <vt:lpstr>Calibri</vt:lpstr>
      <vt:lpstr>Calibri Light</vt:lpstr>
      <vt:lpstr>DIN Alternate</vt:lpstr>
      <vt:lpstr>DIN Condensed</vt:lpstr>
      <vt:lpstr>Helvetica</vt:lpstr>
      <vt:lpstr>Helvetica Light</vt:lpstr>
      <vt:lpstr>Neutraface 2 Display Titling</vt:lpstr>
      <vt:lpstr>Novecento narrow Book</vt:lpstr>
      <vt:lpstr>Wingdings</vt:lpstr>
      <vt:lpstr>Office-tema</vt:lpstr>
      <vt:lpstr>New_Template7</vt:lpstr>
      <vt:lpstr>1_Office-tema</vt:lpstr>
      <vt:lpstr>1_New_Template7</vt:lpstr>
      <vt:lpstr>2_Office-tema</vt:lpstr>
      <vt:lpstr>PowerPoint-presentation</vt:lpstr>
      <vt:lpstr>PowerPoint-presentation</vt:lpstr>
      <vt:lpstr>ECPR – vad kan man förvänta sig?</vt:lpstr>
      <vt:lpstr>PowerPoint-presentation</vt:lpstr>
      <vt:lpstr>PowerPoint-presentation</vt:lpstr>
      <vt:lpstr>PowerPoint-presentation</vt:lpstr>
      <vt:lpstr>ECPR-kriterier på sjukhuset</vt:lpstr>
      <vt:lpstr>PowerPoint-presentation</vt:lpstr>
      <vt:lpstr>ROSC innan ECMO  ECPR-fall men ej ECMO  ECMO initierad</vt:lpstr>
      <vt:lpstr>Överlevarna?</vt:lpstr>
      <vt:lpstr>Hur ska man skydda patienter med refraktära hjärtstopp mot svåra hjärnskador?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Poolad analys  baserat på initial rytm </vt:lpstr>
      <vt:lpstr>PowerPoint-presentation</vt:lpstr>
      <vt:lpstr>PowerPoint-presentation</vt:lpstr>
      <vt:lpstr>PRINCESS II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Per Nordberg</dc:creator>
  <cp:lastModifiedBy>Therese</cp:lastModifiedBy>
  <cp:revision>17</cp:revision>
  <dcterms:created xsi:type="dcterms:W3CDTF">2023-02-12T16:44:12Z</dcterms:created>
  <dcterms:modified xsi:type="dcterms:W3CDTF">2023-02-14T16:18:30Z</dcterms:modified>
</cp:coreProperties>
</file>